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theme/themeOverride3.xml" ContentType="application/vnd.openxmlformats-officedocument.themeOverr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theme/themeOverride4.xml" ContentType="application/vnd.openxmlformats-officedocument.themeOverr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theme/themeOverride5.xml" ContentType="application/vnd.openxmlformats-officedocument.themeOverr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theme/themeOverride6.xml" ContentType="application/vnd.openxmlformats-officedocument.themeOverr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36" r:id="rId23"/>
    <p:sldMasterId id="2147483948" r:id="rId24"/>
  </p:sldMasterIdLst>
  <p:notesMasterIdLst>
    <p:notesMasterId r:id="rId702"/>
  </p:notesMasterIdLst>
  <p:handoutMasterIdLst>
    <p:handoutMasterId r:id="rId703"/>
  </p:handoutMasterIdLst>
  <p:sldIdLst>
    <p:sldId id="1799" r:id="rId25"/>
    <p:sldId id="2649" r:id="rId26"/>
    <p:sldId id="2650" r:id="rId27"/>
    <p:sldId id="268" r:id="rId28"/>
    <p:sldId id="2670" r:id="rId29"/>
    <p:sldId id="1868" r:id="rId30"/>
    <p:sldId id="1837" r:id="rId31"/>
    <p:sldId id="1865" r:id="rId32"/>
    <p:sldId id="1866" r:id="rId33"/>
    <p:sldId id="1867" r:id="rId34"/>
    <p:sldId id="270" r:id="rId35"/>
    <p:sldId id="1883" r:id="rId36"/>
    <p:sldId id="1884" r:id="rId37"/>
    <p:sldId id="262" r:id="rId38"/>
    <p:sldId id="1076" r:id="rId39"/>
    <p:sldId id="260" r:id="rId40"/>
    <p:sldId id="1711" r:id="rId41"/>
    <p:sldId id="1712" r:id="rId42"/>
    <p:sldId id="1713" r:id="rId43"/>
    <p:sldId id="1714" r:id="rId44"/>
    <p:sldId id="1715" r:id="rId45"/>
    <p:sldId id="1716" r:id="rId46"/>
    <p:sldId id="1717" r:id="rId47"/>
    <p:sldId id="1718" r:id="rId48"/>
    <p:sldId id="1720" r:id="rId49"/>
    <p:sldId id="1721" r:id="rId50"/>
    <p:sldId id="2471" r:id="rId51"/>
    <p:sldId id="1726" r:id="rId52"/>
    <p:sldId id="1869" r:id="rId53"/>
    <p:sldId id="1729" r:id="rId54"/>
    <p:sldId id="1730" r:id="rId55"/>
    <p:sldId id="265" r:id="rId56"/>
    <p:sldId id="1881" r:id="rId57"/>
    <p:sldId id="1871" r:id="rId58"/>
    <p:sldId id="1872" r:id="rId59"/>
    <p:sldId id="1873" r:id="rId60"/>
    <p:sldId id="1874" r:id="rId61"/>
    <p:sldId id="1875" r:id="rId62"/>
    <p:sldId id="1876" r:id="rId63"/>
    <p:sldId id="2576" r:id="rId64"/>
    <p:sldId id="2577" r:id="rId65"/>
    <p:sldId id="1877" r:id="rId66"/>
    <p:sldId id="1878" r:id="rId67"/>
    <p:sldId id="1879" r:id="rId68"/>
    <p:sldId id="1880" r:id="rId69"/>
    <p:sldId id="1903" r:id="rId70"/>
    <p:sldId id="1898" r:id="rId71"/>
    <p:sldId id="1899" r:id="rId72"/>
    <p:sldId id="1901" r:id="rId73"/>
    <p:sldId id="2699" r:id="rId74"/>
    <p:sldId id="1895" r:id="rId75"/>
    <p:sldId id="1886" r:id="rId76"/>
    <p:sldId id="1889" r:id="rId77"/>
    <p:sldId id="1890" r:id="rId78"/>
    <p:sldId id="1891" r:id="rId79"/>
    <p:sldId id="1892" r:id="rId80"/>
    <p:sldId id="2504" r:id="rId81"/>
    <p:sldId id="2501" r:id="rId82"/>
    <p:sldId id="2503" r:id="rId83"/>
    <p:sldId id="2705" r:id="rId84"/>
    <p:sldId id="2751" r:id="rId85"/>
    <p:sldId id="1893" r:id="rId86"/>
    <p:sldId id="2642" r:id="rId87"/>
    <p:sldId id="1894" r:id="rId88"/>
    <p:sldId id="1964" r:id="rId89"/>
    <p:sldId id="1923" r:id="rId90"/>
    <p:sldId id="1905" r:id="rId91"/>
    <p:sldId id="2461" r:id="rId92"/>
    <p:sldId id="1907" r:id="rId93"/>
    <p:sldId id="2148" r:id="rId94"/>
    <p:sldId id="2147" r:id="rId95"/>
    <p:sldId id="1908" r:id="rId96"/>
    <p:sldId id="1909" r:id="rId97"/>
    <p:sldId id="1910" r:id="rId98"/>
    <p:sldId id="2462" r:id="rId99"/>
    <p:sldId id="1926" r:id="rId100"/>
    <p:sldId id="1927" r:id="rId101"/>
    <p:sldId id="1928" r:id="rId102"/>
    <p:sldId id="1930" r:id="rId103"/>
    <p:sldId id="1932" r:id="rId104"/>
    <p:sldId id="1934" r:id="rId105"/>
    <p:sldId id="1937" r:id="rId106"/>
    <p:sldId id="2729" r:id="rId107"/>
    <p:sldId id="1935" r:id="rId108"/>
    <p:sldId id="1938" r:id="rId109"/>
    <p:sldId id="1939" r:id="rId110"/>
    <p:sldId id="1940" r:id="rId111"/>
    <p:sldId id="1941" r:id="rId112"/>
    <p:sldId id="1912" r:id="rId113"/>
    <p:sldId id="1916" r:id="rId114"/>
    <p:sldId id="1918" r:id="rId115"/>
    <p:sldId id="1920" r:id="rId116"/>
    <p:sldId id="1951" r:id="rId117"/>
    <p:sldId id="1993" r:id="rId118"/>
    <p:sldId id="1954" r:id="rId119"/>
    <p:sldId id="1955" r:id="rId120"/>
    <p:sldId id="1956" r:id="rId121"/>
    <p:sldId id="1957" r:id="rId122"/>
    <p:sldId id="2578" r:id="rId123"/>
    <p:sldId id="2658" r:id="rId124"/>
    <p:sldId id="1959" r:id="rId125"/>
    <p:sldId id="1960" r:id="rId126"/>
    <p:sldId id="1961" r:id="rId127"/>
    <p:sldId id="1962" r:id="rId128"/>
    <p:sldId id="2579" r:id="rId129"/>
    <p:sldId id="2659" r:id="rId130"/>
    <p:sldId id="1966" r:id="rId131"/>
    <p:sldId id="1972" r:id="rId132"/>
    <p:sldId id="1969" r:id="rId133"/>
    <p:sldId id="1973" r:id="rId134"/>
    <p:sldId id="2715" r:id="rId135"/>
    <p:sldId id="1974" r:id="rId136"/>
    <p:sldId id="2660" r:id="rId137"/>
    <p:sldId id="1975" r:id="rId138"/>
    <p:sldId id="1976" r:id="rId139"/>
    <p:sldId id="1977" r:id="rId140"/>
    <p:sldId id="1980" r:id="rId141"/>
    <p:sldId id="1984" r:id="rId142"/>
    <p:sldId id="1978" r:id="rId143"/>
    <p:sldId id="1979" r:id="rId144"/>
    <p:sldId id="1982" r:id="rId145"/>
    <p:sldId id="1985" r:id="rId146"/>
    <p:sldId id="1981" r:id="rId147"/>
    <p:sldId id="2698" r:id="rId148"/>
    <p:sldId id="1986" r:id="rId149"/>
    <p:sldId id="1987" r:id="rId150"/>
    <p:sldId id="1988" r:id="rId151"/>
    <p:sldId id="1992" r:id="rId152"/>
    <p:sldId id="1756" r:id="rId153"/>
    <p:sldId id="1727" r:id="rId154"/>
    <p:sldId id="2714" r:id="rId155"/>
    <p:sldId id="1693" r:id="rId156"/>
    <p:sldId id="1757" r:id="rId157"/>
    <p:sldId id="1783" r:id="rId158"/>
    <p:sldId id="1120" r:id="rId159"/>
    <p:sldId id="1703" r:id="rId160"/>
    <p:sldId id="1737" r:id="rId161"/>
    <p:sldId id="1122" r:id="rId162"/>
    <p:sldId id="1124" r:id="rId163"/>
    <p:sldId id="1123" r:id="rId164"/>
    <p:sldId id="2216" r:id="rId165"/>
    <p:sldId id="1706" r:id="rId166"/>
    <p:sldId id="1707" r:id="rId167"/>
    <p:sldId id="1705" r:id="rId168"/>
    <p:sldId id="1784" r:id="rId169"/>
    <p:sldId id="1792" r:id="rId170"/>
    <p:sldId id="1704" r:id="rId171"/>
    <p:sldId id="1127" r:id="rId172"/>
    <p:sldId id="2426" r:id="rId173"/>
    <p:sldId id="2427" r:id="rId174"/>
    <p:sldId id="1142" r:id="rId175"/>
    <p:sldId id="1696" r:id="rId176"/>
    <p:sldId id="1121" r:id="rId177"/>
    <p:sldId id="2071" r:id="rId178"/>
    <p:sldId id="2004" r:id="rId179"/>
    <p:sldId id="2006" r:id="rId180"/>
    <p:sldId id="2661" r:id="rId181"/>
    <p:sldId id="2583" r:id="rId182"/>
    <p:sldId id="2662" r:id="rId183"/>
    <p:sldId id="2070" r:id="rId184"/>
    <p:sldId id="2010" r:id="rId185"/>
    <p:sldId id="2013" r:id="rId186"/>
    <p:sldId id="2014" r:id="rId187"/>
    <p:sldId id="2015" r:id="rId188"/>
    <p:sldId id="2017" r:id="rId189"/>
    <p:sldId id="2018" r:id="rId190"/>
    <p:sldId id="2019" r:id="rId191"/>
    <p:sldId id="2020" r:id="rId192"/>
    <p:sldId id="2021" r:id="rId193"/>
    <p:sldId id="2022" r:id="rId194"/>
    <p:sldId id="2032" r:id="rId195"/>
    <p:sldId id="2033" r:id="rId196"/>
    <p:sldId id="2034" r:id="rId197"/>
    <p:sldId id="2035" r:id="rId198"/>
    <p:sldId id="2036" r:id="rId199"/>
    <p:sldId id="2037" r:id="rId200"/>
    <p:sldId id="2038" r:id="rId201"/>
    <p:sldId id="2039" r:id="rId202"/>
    <p:sldId id="2045" r:id="rId203"/>
    <p:sldId id="2047" r:id="rId204"/>
    <p:sldId id="2292" r:id="rId205"/>
    <p:sldId id="2740" r:id="rId206"/>
    <p:sldId id="2293" r:id="rId207"/>
    <p:sldId id="2053" r:id="rId208"/>
    <p:sldId id="2294" r:id="rId209"/>
    <p:sldId id="2354" r:id="rId210"/>
    <p:sldId id="2056" r:id="rId211"/>
    <p:sldId id="2057" r:id="rId212"/>
    <p:sldId id="2355" r:id="rId213"/>
    <p:sldId id="2356" r:id="rId214"/>
    <p:sldId id="2063" r:id="rId215"/>
    <p:sldId id="2059" r:id="rId216"/>
    <p:sldId id="2217" r:id="rId217"/>
    <p:sldId id="2050" r:id="rId218"/>
    <p:sldId id="2664" r:id="rId219"/>
    <p:sldId id="2668" r:id="rId220"/>
    <p:sldId id="2472" r:id="rId221"/>
    <p:sldId id="2008" r:id="rId222"/>
    <p:sldId id="2011" r:id="rId223"/>
    <p:sldId id="2586" r:id="rId224"/>
    <p:sldId id="2587" r:id="rId225"/>
    <p:sldId id="2589" r:id="rId226"/>
    <p:sldId id="2590" r:id="rId227"/>
    <p:sldId id="2591" r:id="rId228"/>
    <p:sldId id="2592" r:id="rId229"/>
    <p:sldId id="2593" r:id="rId230"/>
    <p:sldId id="2594" r:id="rId231"/>
    <p:sldId id="2730" r:id="rId232"/>
    <p:sldId id="2023" r:id="rId233"/>
    <p:sldId id="2024" r:id="rId234"/>
    <p:sldId id="2599" r:id="rId235"/>
    <p:sldId id="2600" r:id="rId236"/>
    <p:sldId id="2601" r:id="rId237"/>
    <p:sldId id="2602" r:id="rId238"/>
    <p:sldId id="2603" r:id="rId239"/>
    <p:sldId id="2030" r:id="rId240"/>
    <p:sldId id="2031" r:id="rId241"/>
    <p:sldId id="2044" r:id="rId242"/>
    <p:sldId id="2604" r:id="rId243"/>
    <p:sldId id="2605" r:id="rId244"/>
    <p:sldId id="2051" r:id="rId245"/>
    <p:sldId id="2052" r:id="rId246"/>
    <p:sldId id="2606" r:id="rId247"/>
    <p:sldId id="2054" r:id="rId248"/>
    <p:sldId id="2055" r:id="rId249"/>
    <p:sldId id="2474" r:id="rId250"/>
    <p:sldId id="2607" r:id="rId251"/>
    <p:sldId id="2062" r:id="rId252"/>
    <p:sldId id="2060" r:id="rId253"/>
    <p:sldId id="2610" r:id="rId254"/>
    <p:sldId id="2663" r:id="rId255"/>
    <p:sldId id="2064" r:id="rId256"/>
    <p:sldId id="2669" r:id="rId257"/>
    <p:sldId id="2058" r:id="rId258"/>
    <p:sldId id="2066" r:id="rId259"/>
    <p:sldId id="2067" r:id="rId260"/>
    <p:sldId id="2068" r:id="rId261"/>
    <p:sldId id="2069" r:id="rId262"/>
    <p:sldId id="2000" r:id="rId263"/>
    <p:sldId id="1996" r:id="rId264"/>
    <p:sldId id="2509" r:id="rId265"/>
    <p:sldId id="2510" r:id="rId266"/>
    <p:sldId id="2081" r:id="rId267"/>
    <p:sldId id="2511" r:id="rId268"/>
    <p:sldId id="2512" r:id="rId269"/>
    <p:sldId id="2513" r:id="rId270"/>
    <p:sldId id="2523" r:id="rId271"/>
    <p:sldId id="2514" r:id="rId272"/>
    <p:sldId id="2515" r:id="rId273"/>
    <p:sldId id="2516" r:id="rId274"/>
    <p:sldId id="2522" r:id="rId275"/>
    <p:sldId id="2517" r:id="rId276"/>
    <p:sldId id="2481" r:id="rId277"/>
    <p:sldId id="2482" r:id="rId278"/>
    <p:sldId id="1998" r:id="rId279"/>
    <p:sldId id="1999" r:id="rId280"/>
    <p:sldId id="2671" r:id="rId281"/>
    <p:sldId id="2467" r:id="rId282"/>
    <p:sldId id="2745" r:id="rId283"/>
    <p:sldId id="2088" r:id="rId284"/>
    <p:sldId id="2073" r:id="rId285"/>
    <p:sldId id="2074" r:id="rId286"/>
    <p:sldId id="2357" r:id="rId287"/>
    <p:sldId id="2468" r:id="rId288"/>
    <p:sldId id="2700" r:id="rId289"/>
    <p:sldId id="2076" r:id="rId290"/>
    <p:sldId id="2706" r:id="rId291"/>
    <p:sldId id="2078" r:id="rId292"/>
    <p:sldId id="1991" r:id="rId293"/>
    <p:sldId id="2218" r:id="rId294"/>
    <p:sldId id="2080" r:id="rId295"/>
    <p:sldId id="2083" r:id="rId296"/>
    <p:sldId id="2084" r:id="rId297"/>
    <p:sldId id="2533" r:id="rId298"/>
    <p:sldId id="2753" r:id="rId299"/>
    <p:sldId id="2787" r:id="rId300"/>
    <p:sldId id="2087" r:id="rId301"/>
    <p:sldId id="2119" r:id="rId302"/>
    <p:sldId id="2090" r:id="rId303"/>
    <p:sldId id="2092" r:id="rId304"/>
    <p:sldId id="2095" r:id="rId305"/>
    <p:sldId id="2096" r:id="rId306"/>
    <p:sldId id="2093" r:id="rId307"/>
    <p:sldId id="2094" r:id="rId308"/>
    <p:sldId id="2097" r:id="rId309"/>
    <p:sldId id="2707" r:id="rId310"/>
    <p:sldId id="2708" r:id="rId311"/>
    <p:sldId id="2469" r:id="rId312"/>
    <p:sldId id="2098" r:id="rId313"/>
    <p:sldId id="2709" r:id="rId314"/>
    <p:sldId id="2099" r:id="rId315"/>
    <p:sldId id="2101" r:id="rId316"/>
    <p:sldId id="2718" r:id="rId317"/>
    <p:sldId id="2102" r:id="rId318"/>
    <p:sldId id="2702" r:id="rId319"/>
    <p:sldId id="2103" r:id="rId320"/>
    <p:sldId id="2104" r:id="rId321"/>
    <p:sldId id="2710" r:id="rId322"/>
    <p:sldId id="2701" r:id="rId323"/>
    <p:sldId id="2298" r:id="rId324"/>
    <p:sldId id="2106" r:id="rId325"/>
    <p:sldId id="2107" r:id="rId326"/>
    <p:sldId id="2114" r:id="rId327"/>
    <p:sldId id="2116" r:id="rId328"/>
    <p:sldId id="2719" r:id="rId329"/>
    <p:sldId id="2524" r:id="rId330"/>
    <p:sldId id="2525" r:id="rId331"/>
    <p:sldId id="2526" r:id="rId332"/>
    <p:sldId id="2711" r:id="rId333"/>
    <p:sldId id="2703" r:id="rId334"/>
    <p:sldId id="2529" r:id="rId335"/>
    <p:sldId id="2530" r:id="rId336"/>
    <p:sldId id="2673" r:id="rId337"/>
    <p:sldId id="2784" r:id="rId338"/>
    <p:sldId id="2118" r:id="rId339"/>
    <p:sldId id="2414" r:id="rId340"/>
    <p:sldId id="2364" r:id="rId341"/>
    <p:sldId id="2365" r:id="rId342"/>
    <p:sldId id="2674" r:id="rId343"/>
    <p:sldId id="2366" r:id="rId344"/>
    <p:sldId id="2381" r:id="rId345"/>
    <p:sldId id="2675" r:id="rId346"/>
    <p:sldId id="2382" r:id="rId347"/>
    <p:sldId id="2369" r:id="rId348"/>
    <p:sldId id="2370" r:id="rId349"/>
    <p:sldId id="2372" r:id="rId350"/>
    <p:sldId id="2374" r:id="rId351"/>
    <p:sldId id="2375" r:id="rId352"/>
    <p:sldId id="2376" r:id="rId353"/>
    <p:sldId id="2681" r:id="rId354"/>
    <p:sldId id="2754" r:id="rId355"/>
    <p:sldId id="2377" r:id="rId356"/>
    <p:sldId id="2682" r:id="rId357"/>
    <p:sldId id="2531" r:id="rId358"/>
    <p:sldId id="2385" r:id="rId359"/>
    <p:sldId id="2386" r:id="rId360"/>
    <p:sldId id="2387" r:id="rId361"/>
    <p:sldId id="2388" r:id="rId362"/>
    <p:sldId id="2389" r:id="rId363"/>
    <p:sldId id="2391" r:id="rId364"/>
    <p:sldId id="2396" r:id="rId365"/>
    <p:sldId id="2398" r:id="rId366"/>
    <p:sldId id="2399" r:id="rId367"/>
    <p:sldId id="2402" r:id="rId368"/>
    <p:sldId id="2403" r:id="rId369"/>
    <p:sldId id="2404" r:id="rId370"/>
    <p:sldId id="2405" r:id="rId371"/>
    <p:sldId id="2716" r:id="rId372"/>
    <p:sldId id="2684" r:id="rId373"/>
    <p:sldId id="2401" r:id="rId374"/>
    <p:sldId id="2348" r:id="rId375"/>
    <p:sldId id="2272" r:id="rId376"/>
    <p:sldId id="2612" r:id="rId377"/>
    <p:sldId id="2301" r:id="rId378"/>
    <p:sldId id="2302" r:id="rId379"/>
    <p:sldId id="2303" r:id="rId380"/>
    <p:sldId id="2304" r:id="rId381"/>
    <p:sldId id="2305" r:id="rId382"/>
    <p:sldId id="2309" r:id="rId383"/>
    <p:sldId id="2310" r:id="rId384"/>
    <p:sldId id="2311" r:id="rId385"/>
    <p:sldId id="2613" r:id="rId386"/>
    <p:sldId id="2314" r:id="rId387"/>
    <p:sldId id="2315" r:id="rId388"/>
    <p:sldId id="2615" r:id="rId389"/>
    <p:sldId id="2686" r:id="rId390"/>
    <p:sldId id="2685" r:id="rId391"/>
    <p:sldId id="2616" r:id="rId392"/>
    <p:sldId id="2731" r:id="rId393"/>
    <p:sldId id="2320" r:id="rId394"/>
    <p:sldId id="2321" r:id="rId395"/>
    <p:sldId id="2322" r:id="rId396"/>
    <p:sldId id="2618" r:id="rId397"/>
    <p:sldId id="2620" r:id="rId398"/>
    <p:sldId id="2732" r:id="rId399"/>
    <p:sldId id="2335" r:id="rId400"/>
    <p:sldId id="2640" r:id="rId401"/>
    <p:sldId id="2621" r:id="rId402"/>
    <p:sldId id="2340" r:id="rId403"/>
    <p:sldId id="2341" r:id="rId404"/>
    <p:sldId id="2342" r:id="rId405"/>
    <p:sldId id="2343" r:id="rId406"/>
    <p:sldId id="2347" r:id="rId407"/>
    <p:sldId id="2611" r:id="rId408"/>
    <p:sldId id="2349" r:id="rId409"/>
    <p:sldId id="2362" r:id="rId410"/>
    <p:sldId id="2242" r:id="rId411"/>
    <p:sldId id="2243" r:id="rId412"/>
    <p:sldId id="2634" r:id="rId413"/>
    <p:sldId id="2244" r:id="rId414"/>
    <p:sldId id="2245" r:id="rId415"/>
    <p:sldId id="2275" r:id="rId416"/>
    <p:sldId id="2251" r:id="rId417"/>
    <p:sldId id="2252" r:id="rId418"/>
    <p:sldId id="2253" r:id="rId419"/>
    <p:sldId id="2254" r:id="rId420"/>
    <p:sldId id="2255" r:id="rId421"/>
    <p:sldId id="2726" r:id="rId422"/>
    <p:sldId id="2285" r:id="rId423"/>
    <p:sldId id="2258" r:id="rId424"/>
    <p:sldId id="2247" r:id="rId425"/>
    <p:sldId id="2248" r:id="rId426"/>
    <p:sldId id="2259" r:id="rId427"/>
    <p:sldId id="2260" r:id="rId428"/>
    <p:sldId id="2262" r:id="rId429"/>
    <p:sldId id="2261" r:id="rId430"/>
    <p:sldId id="2263" r:id="rId431"/>
    <p:sldId id="2266" r:id="rId432"/>
    <p:sldId id="2728" r:id="rId433"/>
    <p:sldId id="2475" r:id="rId434"/>
    <p:sldId id="2721" r:id="rId435"/>
    <p:sldId id="2720" r:id="rId436"/>
    <p:sldId id="2689" r:id="rId437"/>
    <p:sldId id="2273" r:id="rId438"/>
    <p:sldId id="2493" r:id="rId439"/>
    <p:sldId id="2492" r:id="rId440"/>
    <p:sldId id="2274" r:id="rId441"/>
    <p:sldId id="2276" r:id="rId442"/>
    <p:sldId id="2278" r:id="rId443"/>
    <p:sldId id="2279" r:id="rId444"/>
    <p:sldId id="2280" r:id="rId445"/>
    <p:sldId id="2281" r:id="rId446"/>
    <p:sldId id="2727" r:id="rId447"/>
    <p:sldId id="2725" r:id="rId448"/>
    <p:sldId id="2286" r:id="rId449"/>
    <p:sldId id="2284" r:id="rId450"/>
    <p:sldId id="2287" r:id="rId451"/>
    <p:sldId id="2534" r:id="rId452"/>
    <p:sldId id="2265" r:id="rId453"/>
    <p:sldId id="2483" r:id="rId454"/>
    <p:sldId id="2288" r:id="rId455"/>
    <p:sldId id="2713" r:id="rId456"/>
    <p:sldId id="2289" r:id="rId457"/>
    <p:sldId id="2290" r:id="rId458"/>
    <p:sldId id="2484" r:id="rId459"/>
    <p:sldId id="2722" r:id="rId460"/>
    <p:sldId id="2291" r:id="rId461"/>
    <p:sldId id="2494" r:id="rId462"/>
    <p:sldId id="1130" r:id="rId463"/>
    <p:sldId id="2425" r:id="rId464"/>
    <p:sldId id="2424" r:id="rId465"/>
    <p:sldId id="2416" r:id="rId466"/>
    <p:sldId id="2417" r:id="rId467"/>
    <p:sldId id="2130" r:id="rId468"/>
    <p:sldId id="2419" r:id="rId469"/>
    <p:sldId id="2420" r:id="rId470"/>
    <p:sldId id="2421" r:id="rId471"/>
    <p:sldId id="2422" r:id="rId472"/>
    <p:sldId id="2645" r:id="rId473"/>
    <p:sldId id="1709" r:id="rId474"/>
    <p:sldId id="1131" r:id="rId475"/>
    <p:sldId id="1738" r:id="rId476"/>
    <p:sldId id="1739" r:id="rId477"/>
    <p:sldId id="1740" r:id="rId478"/>
    <p:sldId id="2691" r:id="rId479"/>
    <p:sldId id="1132" r:id="rId480"/>
    <p:sldId id="1133" r:id="rId481"/>
    <p:sldId id="1134" r:id="rId482"/>
    <p:sldId id="2736" r:id="rId483"/>
    <p:sldId id="1805" r:id="rId484"/>
    <p:sldId id="1806" r:id="rId485"/>
    <p:sldId id="1807" r:id="rId486"/>
    <p:sldId id="1808" r:id="rId487"/>
    <p:sldId id="1135" r:id="rId488"/>
    <p:sldId id="1136" r:id="rId489"/>
    <p:sldId id="1137" r:id="rId490"/>
    <p:sldId id="2139" r:id="rId491"/>
    <p:sldId id="2676" r:id="rId492"/>
    <p:sldId id="2145" r:id="rId493"/>
    <p:sldId id="2622" r:id="rId494"/>
    <p:sldId id="2790" r:id="rId495"/>
    <p:sldId id="2791" r:id="rId496"/>
    <p:sldId id="2792" r:id="rId497"/>
    <p:sldId id="2793" r:id="rId498"/>
    <p:sldId id="2794" r:id="rId499"/>
    <p:sldId id="2795" r:id="rId500"/>
    <p:sldId id="2796" r:id="rId501"/>
    <p:sldId id="2797" r:id="rId502"/>
    <p:sldId id="2798" r:id="rId503"/>
    <p:sldId id="2800" r:id="rId504"/>
    <p:sldId id="2801" r:id="rId505"/>
    <p:sldId id="2802" r:id="rId506"/>
    <p:sldId id="2804" r:id="rId507"/>
    <p:sldId id="2806" r:id="rId508"/>
    <p:sldId id="2808" r:id="rId509"/>
    <p:sldId id="2809" r:id="rId510"/>
    <p:sldId id="2810" r:id="rId511"/>
    <p:sldId id="2812" r:id="rId512"/>
    <p:sldId id="2815" r:id="rId513"/>
    <p:sldId id="2817" r:id="rId514"/>
    <p:sldId id="2818" r:id="rId515"/>
    <p:sldId id="2827" r:id="rId516"/>
    <p:sldId id="2828" r:id="rId517"/>
    <p:sldId id="2829" r:id="rId518"/>
    <p:sldId id="2832" r:id="rId519"/>
    <p:sldId id="2833" r:id="rId520"/>
    <p:sldId id="2834" r:id="rId521"/>
    <p:sldId id="2835" r:id="rId522"/>
    <p:sldId id="2536" r:id="rId523"/>
    <p:sldId id="2623" r:id="rId524"/>
    <p:sldId id="2538" r:id="rId525"/>
    <p:sldId id="2539" r:id="rId526"/>
    <p:sldId id="2540" r:id="rId527"/>
    <p:sldId id="2541" r:id="rId528"/>
    <p:sldId id="2542" r:id="rId529"/>
    <p:sldId id="2759" r:id="rId530"/>
    <p:sldId id="2550" r:id="rId531"/>
    <p:sldId id="2692" r:id="rId532"/>
    <p:sldId id="2724" r:id="rId533"/>
    <p:sldId id="2545" r:id="rId534"/>
    <p:sldId id="2548" r:id="rId535"/>
    <p:sldId id="2549" r:id="rId536"/>
    <p:sldId id="2785" r:id="rId537"/>
    <p:sldId id="2551" r:id="rId538"/>
    <p:sldId id="2766" r:id="rId539"/>
    <p:sldId id="2786" r:id="rId540"/>
    <p:sldId id="2552" r:id="rId541"/>
    <p:sldId id="2554" r:id="rId542"/>
    <p:sldId id="2555" r:id="rId543"/>
    <p:sldId id="2752" r:id="rId544"/>
    <p:sldId id="2774" r:id="rId545"/>
    <p:sldId id="2775" r:id="rId546"/>
    <p:sldId id="2776" r:id="rId547"/>
    <p:sldId id="2777" r:id="rId548"/>
    <p:sldId id="2778" r:id="rId549"/>
    <p:sldId id="2780" r:id="rId550"/>
    <p:sldId id="2783" r:id="rId551"/>
    <p:sldId id="2773" r:id="rId552"/>
    <p:sldId id="2561" r:id="rId553"/>
    <p:sldId id="2557" r:id="rId554"/>
    <p:sldId id="2680" r:id="rId555"/>
    <p:sldId id="2556" r:id="rId556"/>
    <p:sldId id="2562" r:id="rId557"/>
    <p:sldId id="2768" r:id="rId558"/>
    <p:sldId id="2679" r:id="rId559"/>
    <p:sldId id="2563" r:id="rId560"/>
    <p:sldId id="2737" r:id="rId561"/>
    <p:sldId id="2566" r:id="rId562"/>
    <p:sldId id="2696" r:id="rId563"/>
    <p:sldId id="2567" r:id="rId564"/>
    <p:sldId id="2568" r:id="rId565"/>
    <p:sldId id="2569" r:id="rId566"/>
    <p:sldId id="2570" r:id="rId567"/>
    <p:sldId id="2571" r:id="rId568"/>
    <p:sldId id="2150" r:id="rId569"/>
    <p:sldId id="2151" r:id="rId570"/>
    <p:sldId id="2152" r:id="rId571"/>
    <p:sldId id="2154" r:id="rId572"/>
    <p:sldId id="2153" r:id="rId573"/>
    <p:sldId id="2158" r:id="rId574"/>
    <p:sldId id="2157" r:id="rId575"/>
    <p:sldId id="2628" r:id="rId576"/>
    <p:sldId id="2629" r:id="rId577"/>
    <p:sldId id="2734" r:id="rId578"/>
    <p:sldId id="2744" r:id="rId579"/>
    <p:sldId id="2630" r:id="rId580"/>
    <p:sldId id="2164" r:id="rId581"/>
    <p:sldId id="2236" r:id="rId582"/>
    <p:sldId id="2632" r:id="rId583"/>
    <p:sldId id="2762" r:id="rId584"/>
    <p:sldId id="2763" r:id="rId585"/>
    <p:sldId id="2235" r:id="rId586"/>
    <p:sldId id="2764" r:id="rId587"/>
    <p:sldId id="2771" r:id="rId588"/>
    <p:sldId id="2155" r:id="rId589"/>
    <p:sldId id="2230" r:id="rId590"/>
    <p:sldId id="2733" r:id="rId591"/>
    <p:sldId id="2162" r:id="rId592"/>
    <p:sldId id="2163" r:id="rId593"/>
    <p:sldId id="2175" r:id="rId594"/>
    <p:sldId id="2755" r:id="rId595"/>
    <p:sldId id="2234" r:id="rId596"/>
    <p:sldId id="2756" r:id="rId597"/>
    <p:sldId id="2765" r:id="rId598"/>
    <p:sldId id="2772" r:id="rId599"/>
    <p:sldId id="2237" r:id="rId600"/>
    <p:sldId id="2746" r:id="rId601"/>
    <p:sldId id="2176" r:id="rId602"/>
    <p:sldId id="1460" r:id="rId603"/>
    <p:sldId id="1461" r:id="rId604"/>
    <p:sldId id="1462" r:id="rId605"/>
    <p:sldId id="1463" r:id="rId606"/>
    <p:sldId id="2508" r:id="rId607"/>
    <p:sldId id="2648" r:id="rId608"/>
    <p:sldId id="1466" r:id="rId609"/>
    <p:sldId id="1468" r:id="rId610"/>
    <p:sldId id="1469" r:id="rId611"/>
    <p:sldId id="1472" r:id="rId612"/>
    <p:sldId id="1473" r:id="rId613"/>
    <p:sldId id="1770" r:id="rId614"/>
    <p:sldId id="1475" r:id="rId615"/>
    <p:sldId id="2480" r:id="rId616"/>
    <p:sldId id="1476" r:id="rId617"/>
    <p:sldId id="2741" r:id="rId618"/>
    <p:sldId id="2742" r:id="rId619"/>
    <p:sldId id="2743" r:id="rId620"/>
    <p:sldId id="2636" r:id="rId621"/>
    <p:sldId id="2750" r:id="rId622"/>
    <p:sldId id="2456" r:id="rId623"/>
    <p:sldId id="2735" r:id="rId624"/>
    <p:sldId id="2458" r:id="rId625"/>
    <p:sldId id="1483" r:id="rId626"/>
    <p:sldId id="1484" r:id="rId627"/>
    <p:sldId id="2505" r:id="rId628"/>
    <p:sldId id="1485" r:id="rId629"/>
    <p:sldId id="2747" r:id="rId630"/>
    <p:sldId id="1491" r:id="rId631"/>
    <p:sldId id="2489" r:id="rId632"/>
    <p:sldId id="2500" r:id="rId633"/>
    <p:sldId id="2788" r:id="rId634"/>
    <p:sldId id="1487" r:id="rId635"/>
    <p:sldId id="2761" r:id="rId636"/>
    <p:sldId id="2748" r:id="rId637"/>
    <p:sldId id="1490" r:id="rId638"/>
    <p:sldId id="2506" r:id="rId639"/>
    <p:sldId id="2507" r:id="rId640"/>
    <p:sldId id="1492" r:id="rId641"/>
    <p:sldId id="1523" r:id="rId642"/>
    <p:sldId id="1524" r:id="rId643"/>
    <p:sldId id="1525" r:id="rId644"/>
    <p:sldId id="1526" r:id="rId645"/>
    <p:sldId id="1527" r:id="rId646"/>
    <p:sldId id="1530" r:id="rId647"/>
    <p:sldId id="1531" r:id="rId648"/>
    <p:sldId id="1532" r:id="rId649"/>
    <p:sldId id="2490" r:id="rId650"/>
    <p:sldId id="1535" r:id="rId651"/>
    <p:sldId id="1536" r:id="rId652"/>
    <p:sldId id="1537" r:id="rId653"/>
    <p:sldId id="1538" r:id="rId654"/>
    <p:sldId id="1539" r:id="rId655"/>
    <p:sldId id="1540" r:id="rId656"/>
    <p:sldId id="1541" r:id="rId657"/>
    <p:sldId id="1542" r:id="rId658"/>
    <p:sldId id="1543" r:id="rId659"/>
    <p:sldId id="1544" r:id="rId660"/>
    <p:sldId id="1545" r:id="rId661"/>
    <p:sldId id="1546" r:id="rId662"/>
    <p:sldId id="1547" r:id="rId663"/>
    <p:sldId id="1548" r:id="rId664"/>
    <p:sldId id="1549" r:id="rId665"/>
    <p:sldId id="1550" r:id="rId666"/>
    <p:sldId id="1551" r:id="rId667"/>
    <p:sldId id="1552" r:id="rId668"/>
    <p:sldId id="1553" r:id="rId669"/>
    <p:sldId id="1554" r:id="rId670"/>
    <p:sldId id="1555" r:id="rId671"/>
    <p:sldId id="1556" r:id="rId672"/>
    <p:sldId id="1557" r:id="rId673"/>
    <p:sldId id="1558" r:id="rId674"/>
    <p:sldId id="1559" r:id="rId675"/>
    <p:sldId id="1560" r:id="rId676"/>
    <p:sldId id="1561" r:id="rId677"/>
    <p:sldId id="1563" r:id="rId678"/>
    <p:sldId id="2491" r:id="rId679"/>
    <p:sldId id="1562" r:id="rId680"/>
    <p:sldId id="1564" r:id="rId681"/>
    <p:sldId id="1565" r:id="rId682"/>
    <p:sldId id="1566" r:id="rId683"/>
    <p:sldId id="1567" r:id="rId684"/>
    <p:sldId id="1568" r:id="rId685"/>
    <p:sldId id="1569" r:id="rId686"/>
    <p:sldId id="1571" r:id="rId687"/>
    <p:sldId id="1572" r:id="rId688"/>
    <p:sldId id="1573" r:id="rId689"/>
    <p:sldId id="1575" r:id="rId690"/>
    <p:sldId id="1576" r:id="rId691"/>
    <p:sldId id="1581" r:id="rId692"/>
    <p:sldId id="1582" r:id="rId693"/>
    <p:sldId id="2836" r:id="rId694"/>
    <p:sldId id="2651" r:id="rId695"/>
    <p:sldId id="2652" r:id="rId696"/>
    <p:sldId id="2653" r:id="rId697"/>
    <p:sldId id="2654" r:id="rId698"/>
    <p:sldId id="2655" r:id="rId699"/>
    <p:sldId id="2656" r:id="rId700"/>
    <p:sldId id="2657" r:id="rId701"/>
  </p:sldIdLst>
  <p:sldSz cx="16257588" cy="9144000"/>
  <p:notesSz cx="6858000" cy="9144000"/>
  <p:custShowLst>
    <p:custShow name="Slide Instructions" id="0">
      <p:sldLst>
        <p:sld r:id="rId25"/>
      </p:sldLst>
    </p:custShow>
    <p:custShow name="Linux Part 1" id="1">
      <p:sldLst>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78"/>
        <p:sld r:id="rId79"/>
        <p:sld r:id="rId80"/>
        <p:sld r:id="rId81"/>
        <p:sld r:id="rId82"/>
        <p:sld r:id="rId83"/>
        <p:sld r:id="rId84"/>
        <p:sld r:id="rId86"/>
        <p:sld r:id="rId87"/>
        <p:sld r:id="rId88"/>
        <p:sld r:id="rId89"/>
        <p:sld r:id="rId90"/>
        <p:sld r:id="rId91"/>
        <p:sld r:id="rId92"/>
        <p:sld r:id="rId93"/>
        <p:sld r:id="rId94"/>
        <p:sld r:id="rId95"/>
        <p:sld r:id="rId96"/>
        <p:sld r:id="rId97"/>
        <p:sld r:id="rId98"/>
        <p:sld r:id="rId99"/>
        <p:sld r:id="rId100"/>
        <p:sld r:id="rId101"/>
        <p:sld r:id="rId102"/>
        <p:sld r:id="rId103"/>
        <p:sld r:id="rId104"/>
        <p:sld r:id="rId105"/>
        <p:sld r:id="rId106"/>
        <p:sld r:id="rId108"/>
        <p:sld r:id="rId109"/>
        <p:sld r:id="rId110"/>
        <p:sld r:id="rId111"/>
        <p:sld r:id="rId112"/>
        <p:sld r:id="rId113"/>
        <p:sld r:id="rId114"/>
        <p:sld r:id="rId115"/>
        <p:sld r:id="rId116"/>
        <p:sld r:id="rId117"/>
        <p:sld r:id="rId118"/>
        <p:sld r:id="rId119"/>
        <p:sld r:id="rId120"/>
        <p:sld r:id="rId121"/>
        <p:sld r:id="rId122"/>
        <p:sld r:id="rId123"/>
        <p:sld r:id="rId124"/>
        <p:sld r:id="rId125"/>
        <p:sld r:id="rId126"/>
        <p:sld r:id="rId127"/>
        <p:sld r:id="rId130"/>
        <p:sld r:id="rId131"/>
        <p:sld r:id="rId132"/>
        <p:sld r:id="rId133"/>
        <p:sld r:id="rId134"/>
        <p:sld r:id="rId135"/>
        <p:sld r:id="rId136"/>
        <p:sld r:id="rId137"/>
        <p:sld r:id="rId143"/>
        <p:sld r:id="rId144"/>
        <p:sld r:id="rId145"/>
        <p:sld r:id="rId146"/>
        <p:sld r:id="rId147"/>
        <p:sld r:id="rId148"/>
        <p:sld r:id="rId149"/>
        <p:sld r:id="rId150"/>
        <p:sld r:id="rId151"/>
        <p:sld r:id="rId152"/>
        <p:sld r:id="rId153"/>
        <p:sld r:id="rId154"/>
        <p:sld r:id="rId155"/>
        <p:sld r:id="rId156"/>
        <p:sld r:id="rId157"/>
        <p:sld r:id="rId158"/>
        <p:sld r:id="rId159"/>
        <p:sld r:id="rId160"/>
        <p:sld r:id="rId161"/>
        <p:sld r:id="rId162"/>
        <p:sld r:id="rId163"/>
        <p:sld r:id="rId164"/>
        <p:sld r:id="rId165"/>
        <p:sld r:id="rId166"/>
        <p:sld r:id="rId167"/>
        <p:sld r:id="rId168"/>
        <p:sld r:id="rId169"/>
        <p:sld r:id="rId170"/>
        <p:sld r:id="rId171"/>
        <p:sld r:id="rId172"/>
        <p:sld r:id="rId173"/>
        <p:sld r:id="rId174"/>
        <p:sld r:id="rId175"/>
        <p:sld r:id="rId176"/>
        <p:sld r:id="rId177"/>
        <p:sld r:id="rId178"/>
        <p:sld r:id="rId179"/>
        <p:sld r:id="rId180"/>
        <p:sld r:id="rId181"/>
        <p:sld r:id="rId182"/>
        <p:sld r:id="rId183"/>
        <p:sld r:id="rId184"/>
        <p:sld r:id="rId185"/>
        <p:sld r:id="rId186"/>
        <p:sld r:id="rId187"/>
        <p:sld r:id="rId188"/>
        <p:sld r:id="rId189"/>
        <p:sld r:id="rId190"/>
        <p:sld r:id="rId191"/>
        <p:sld r:id="rId192"/>
        <p:sld r:id="rId193"/>
        <p:sld r:id="rId194"/>
        <p:sld r:id="rId195"/>
        <p:sld r:id="rId196"/>
        <p:sld r:id="rId197"/>
        <p:sld r:id="rId198"/>
        <p:sld r:id="rId199"/>
        <p:sld r:id="rId200"/>
        <p:sld r:id="rId201"/>
        <p:sld r:id="rId202"/>
        <p:sld r:id="rId203"/>
        <p:sld r:id="rId204"/>
        <p:sld r:id="rId205"/>
        <p:sld r:id="rId207"/>
        <p:sld r:id="rId208"/>
        <p:sld r:id="rId209"/>
        <p:sld r:id="rId210"/>
        <p:sld r:id="rId211"/>
        <p:sld r:id="rId212"/>
        <p:sld r:id="rId213"/>
        <p:sld r:id="rId214"/>
        <p:sld r:id="rId215"/>
        <p:sld r:id="rId216"/>
        <p:sld r:id="rId217"/>
        <p:sld r:id="rId218"/>
        <p:sld r:id="rId219"/>
        <p:sld r:id="rId220"/>
        <p:sld r:id="rId263"/>
        <p:sld r:id="rId264"/>
        <p:sld r:id="rId265"/>
        <p:sld r:id="rId266"/>
        <p:sld r:id="rId267"/>
        <p:sld r:id="rId268"/>
        <p:sld r:id="rId269"/>
        <p:sld r:id="rId270"/>
        <p:sld r:id="rId271"/>
        <p:sld r:id="rId272"/>
        <p:sld r:id="rId273"/>
        <p:sld r:id="rId274"/>
        <p:sld r:id="rId275"/>
        <p:sld r:id="rId276"/>
        <p:sld r:id="rId277"/>
        <p:sld r:id="rId278"/>
        <p:sld r:id="rId279"/>
        <p:sld r:id="rId280"/>
        <p:sld r:id="rId281"/>
        <p:sld r:id="rId282"/>
        <p:sld r:id="rId284"/>
        <p:sld r:id="rId285"/>
        <p:sld r:id="rId286"/>
        <p:sld r:id="rId288"/>
        <p:sld r:id="rId289"/>
        <p:sld r:id="rId290"/>
        <p:sld r:id="rId287"/>
        <p:sld r:id="rId292"/>
        <p:sld r:id="rId291"/>
        <p:sld r:id="rId293"/>
        <p:sld r:id="rId294"/>
        <p:sld r:id="rId295"/>
        <p:sld r:id="rId296"/>
        <p:sld r:id="rId297"/>
        <p:sld r:id="rId298"/>
        <p:sld r:id="rId301"/>
        <p:sld r:id="rId302"/>
        <p:sld r:id="rId303"/>
        <p:sld r:id="rId304"/>
        <p:sld r:id="rId305"/>
        <p:sld r:id="rId306"/>
        <p:sld r:id="rId307"/>
        <p:sld r:id="rId308"/>
        <p:sld r:id="rId309"/>
        <p:sld r:id="rId310"/>
        <p:sld r:id="rId311"/>
        <p:sld r:id="rId312"/>
        <p:sld r:id="rId313"/>
        <p:sld r:id="rId314"/>
        <p:sld r:id="rId315"/>
        <p:sld r:id="rId316"/>
        <p:sld r:id="rId329"/>
        <p:sld r:id="rId330"/>
        <p:sld r:id="rId331"/>
        <p:sld r:id="rId332"/>
        <p:sld r:id="rId333"/>
        <p:sld r:id="rId334"/>
        <p:sld r:id="rId335"/>
        <p:sld r:id="rId336"/>
        <p:sld r:id="rId337"/>
        <p:sld r:id="rId339"/>
        <p:sld r:id="rId340"/>
        <p:sld r:id="rId341"/>
        <p:sld r:id="rId342"/>
        <p:sld r:id="rId343"/>
        <p:sld r:id="rId344"/>
        <p:sld r:id="rId346"/>
        <p:sld r:id="rId348"/>
        <p:sld r:id="rId349"/>
        <p:sld r:id="rId350"/>
        <p:sld r:id="rId351"/>
        <p:sld r:id="rId352"/>
        <p:sld r:id="rId353"/>
        <p:sld r:id="rId354"/>
        <p:sld r:id="rId356"/>
        <p:sld r:id="rId357"/>
        <p:sld r:id="rId358"/>
        <p:sld r:id="rId345"/>
        <p:sld r:id="rId347"/>
        <p:sld r:id="rId359"/>
        <p:sld r:id="rId360"/>
        <p:sld r:id="rId361"/>
        <p:sld r:id="rId362"/>
        <p:sld r:id="rId363"/>
        <p:sld r:id="rId364"/>
        <p:sld r:id="rId365"/>
        <p:sld r:id="rId366"/>
        <p:sld r:id="rId367"/>
        <p:sld r:id="rId368"/>
        <p:sld r:id="rId369"/>
        <p:sld r:id="rId370"/>
        <p:sld r:id="rId371"/>
        <p:sld r:id="rId374"/>
        <p:sld r:id="rId372"/>
        <p:sld r:id="rId373"/>
        <p:sld r:id="rId375"/>
        <p:sld r:id="rId438"/>
        <p:sld r:id="rId439"/>
        <p:sld r:id="rId440"/>
        <p:sld r:id="rId441"/>
        <p:sld r:id="rId442"/>
        <p:sld r:id="rId443"/>
        <p:sld r:id="rId444"/>
        <p:sld r:id="rId445"/>
        <p:sld r:id="rId446"/>
        <p:sld r:id="rId449"/>
        <p:sld r:id="rId450"/>
        <p:sld r:id="rId451"/>
        <p:sld r:id="rId452"/>
        <p:sld r:id="rId453"/>
        <p:sld r:id="rId454"/>
        <p:sld r:id="rId455"/>
        <p:sld r:id="rId456"/>
        <p:sld r:id="rId457"/>
        <p:sld r:id="rId458"/>
        <p:sld r:id="rId459"/>
        <p:sld r:id="rId460"/>
        <p:sld r:id="rId461"/>
        <p:sld r:id="rId462"/>
        <p:sld r:id="rId463"/>
        <p:sld r:id="rId464"/>
        <p:sld r:id="rId465"/>
        <p:sld r:id="rId466"/>
        <p:sld r:id="rId467"/>
        <p:sld r:id="rId468"/>
        <p:sld r:id="rId469"/>
        <p:sld r:id="rId470"/>
        <p:sld r:id="rId471"/>
        <p:sld r:id="rId472"/>
        <p:sld r:id="rId473"/>
        <p:sld r:id="rId474"/>
        <p:sld r:id="rId475"/>
        <p:sld r:id="rId476"/>
        <p:sld r:id="rId477"/>
        <p:sld r:id="rId478"/>
        <p:sld r:id="rId479"/>
        <p:sld r:id="rId480"/>
        <p:sld r:id="rId481"/>
        <p:sld r:id="rId482"/>
        <p:sld r:id="rId484"/>
        <p:sld r:id="rId485"/>
        <p:sld r:id="rId486"/>
        <p:sld r:id="rId487"/>
        <p:sld r:id="rId488"/>
        <p:sld r:id="rId489"/>
        <p:sld r:id="rId490"/>
        <p:sld r:id="rId491"/>
        <p:sld r:id="rId492"/>
        <p:sld r:id="rId493"/>
        <p:sld r:id="rId494"/>
        <p:sld r:id="rId523"/>
        <p:sld r:id="rId524"/>
        <p:sld r:id="rId525"/>
        <p:sld r:id="rId526"/>
        <p:sld r:id="rId527"/>
        <p:sld r:id="rId528"/>
        <p:sld r:id="rId529"/>
        <p:sld r:id="rId532"/>
        <p:sld r:id="rId534"/>
        <p:sld r:id="rId535"/>
        <p:sld r:id="rId536"/>
        <p:sld r:id="rId531"/>
        <p:sld r:id="rId542"/>
        <p:sld r:id="rId556"/>
        <p:sld r:id="rId554"/>
        <p:sld r:id="rId559"/>
        <p:sld r:id="rId557"/>
        <p:sld r:id="rId560"/>
        <p:sld r:id="rId562"/>
        <p:sld r:id="rId565"/>
        <p:sld r:id="rId566"/>
        <p:sld r:id="rId590"/>
        <p:sld r:id="rId592"/>
        <p:sld r:id="rId593"/>
        <p:sld r:id="rId580"/>
        <p:sld r:id="rId581"/>
        <p:sld r:id="rId582"/>
        <p:sld r:id="rId596"/>
        <p:sld r:id="rId586"/>
        <p:sld r:id="rId600"/>
        <p:sld r:id="rId594"/>
        <p:sld r:id="rId602"/>
      </p:sldLst>
    </p:custShow>
    <p:custShow name="Linux Part1-b" id="2">
      <p:sldLst>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2"/>
        <p:sld r:id="rId63"/>
        <p:sld r:id="rId64"/>
        <p:sld r:id="rId65"/>
        <p:sld r:id="rId66"/>
        <p:sld r:id="rId67"/>
        <p:sld r:id="rId68"/>
        <p:sld r:id="rId69"/>
        <p:sld r:id="rId70"/>
        <p:sld r:id="rId71"/>
        <p:sld r:id="rId72"/>
        <p:sld r:id="rId73"/>
        <p:sld r:id="rId74"/>
        <p:sld r:id="rId75"/>
        <p:sld r:id="rId76"/>
        <p:sld r:id="rId77"/>
        <p:sld r:id="rId78"/>
        <p:sld r:id="rId79"/>
        <p:sld r:id="rId80"/>
        <p:sld r:id="rId81"/>
        <p:sld r:id="rId82"/>
        <p:sld r:id="rId83"/>
        <p:sld r:id="rId84"/>
        <p:sld r:id="rId86"/>
        <p:sld r:id="rId87"/>
        <p:sld r:id="rId88"/>
        <p:sld r:id="rId89"/>
        <p:sld r:id="rId90"/>
        <p:sld r:id="rId91"/>
        <p:sld r:id="rId92"/>
        <p:sld r:id="rId93"/>
        <p:sld r:id="rId94"/>
        <p:sld r:id="rId95"/>
        <p:sld r:id="rId96"/>
        <p:sld r:id="rId97"/>
        <p:sld r:id="rId98"/>
        <p:sld r:id="rId99"/>
        <p:sld r:id="rId100"/>
        <p:sld r:id="rId101"/>
        <p:sld r:id="rId102"/>
        <p:sld r:id="rId103"/>
        <p:sld r:id="rId104"/>
        <p:sld r:id="rId105"/>
        <p:sld r:id="rId106"/>
        <p:sld r:id="rId108"/>
        <p:sld r:id="rId109"/>
        <p:sld r:id="rId110"/>
        <p:sld r:id="rId111"/>
        <p:sld r:id="rId112"/>
        <p:sld r:id="rId113"/>
        <p:sld r:id="rId114"/>
        <p:sld r:id="rId115"/>
        <p:sld r:id="rId116"/>
        <p:sld r:id="rId117"/>
        <p:sld r:id="rId118"/>
        <p:sld r:id="rId119"/>
        <p:sld r:id="rId120"/>
        <p:sld r:id="rId121"/>
        <p:sld r:id="rId122"/>
        <p:sld r:id="rId123"/>
        <p:sld r:id="rId124"/>
        <p:sld r:id="rId125"/>
        <p:sld r:id="rId126"/>
        <p:sld r:id="rId127"/>
        <p:sld r:id="rId130"/>
        <p:sld r:id="rId131"/>
        <p:sld r:id="rId132"/>
        <p:sld r:id="rId133"/>
        <p:sld r:id="rId134"/>
        <p:sld r:id="rId135"/>
        <p:sld r:id="rId136"/>
        <p:sld r:id="rId137"/>
      </p:sldLst>
    </p:custShow>
  </p:custShowLst>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66"/>
    <a:srgbClr val="808000"/>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1" autoAdjust="0"/>
    <p:restoredTop sz="78106" autoAdjust="0"/>
  </p:normalViewPr>
  <p:slideViewPr>
    <p:cSldViewPr>
      <p:cViewPr varScale="1">
        <p:scale>
          <a:sx n="67" d="100"/>
          <a:sy n="67" d="100"/>
        </p:scale>
        <p:origin x="-1096" y="-112"/>
      </p:cViewPr>
      <p:guideLst>
        <p:guide orient="horz" pos="2880"/>
        <p:guide pos="5121"/>
      </p:guideLst>
    </p:cSldViewPr>
  </p:slideViewPr>
  <p:outlineViewPr>
    <p:cViewPr>
      <p:scale>
        <a:sx n="33" d="100"/>
        <a:sy n="33" d="100"/>
      </p:scale>
      <p:origin x="53" y="35760"/>
    </p:cViewPr>
  </p:outlineViewPr>
  <p:notesTextViewPr>
    <p:cViewPr>
      <p:scale>
        <a:sx n="1" d="1"/>
        <a:sy n="1" d="1"/>
      </p:scale>
      <p:origin x="0" y="0"/>
    </p:cViewPr>
  </p:notesTextViewPr>
  <p:sorterViewPr>
    <p:cViewPr>
      <p:scale>
        <a:sx n="46" d="100"/>
        <a:sy n="46" d="100"/>
      </p:scale>
      <p:origin x="0" y="79080"/>
    </p:cViewPr>
  </p:sorterViewPr>
  <p:notesViewPr>
    <p:cSldViewPr snapToGrid="0" snapToObjects="1">
      <p:cViewPr varScale="1">
        <p:scale>
          <a:sx n="91" d="100"/>
          <a:sy n="91" d="100"/>
        </p:scale>
        <p:origin x="-369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59.xml"/><Relationship Id="rId284" Type="http://schemas.openxmlformats.org/officeDocument/2006/relationships/slide" Target="slides/slide260.xml"/><Relationship Id="rId285" Type="http://schemas.openxmlformats.org/officeDocument/2006/relationships/slide" Target="slides/slide261.xml"/><Relationship Id="rId286" Type="http://schemas.openxmlformats.org/officeDocument/2006/relationships/slide" Target="slides/slide262.xml"/><Relationship Id="rId287" Type="http://schemas.openxmlformats.org/officeDocument/2006/relationships/slide" Target="slides/slide263.xml"/><Relationship Id="rId288" Type="http://schemas.openxmlformats.org/officeDocument/2006/relationships/slide" Target="slides/slide264.xml"/><Relationship Id="rId289" Type="http://schemas.openxmlformats.org/officeDocument/2006/relationships/slide" Target="slides/slide265.xml"/><Relationship Id="rId170" Type="http://schemas.openxmlformats.org/officeDocument/2006/relationships/slide" Target="slides/slide146.xml"/><Relationship Id="rId171" Type="http://schemas.openxmlformats.org/officeDocument/2006/relationships/slide" Target="slides/slide147.xml"/><Relationship Id="rId172" Type="http://schemas.openxmlformats.org/officeDocument/2006/relationships/slide" Target="slides/slide148.xml"/><Relationship Id="rId173" Type="http://schemas.openxmlformats.org/officeDocument/2006/relationships/slide" Target="slides/slide149.xml"/><Relationship Id="rId174" Type="http://schemas.openxmlformats.org/officeDocument/2006/relationships/slide" Target="slides/slide150.xml"/><Relationship Id="rId175" Type="http://schemas.openxmlformats.org/officeDocument/2006/relationships/slide" Target="slides/slide151.xml"/><Relationship Id="rId176" Type="http://schemas.openxmlformats.org/officeDocument/2006/relationships/slide" Target="slides/slide152.xml"/><Relationship Id="rId177" Type="http://schemas.openxmlformats.org/officeDocument/2006/relationships/slide" Target="slides/slide153.xml"/><Relationship Id="rId178" Type="http://schemas.openxmlformats.org/officeDocument/2006/relationships/slide" Target="slides/slide154.xml"/><Relationship Id="rId179" Type="http://schemas.openxmlformats.org/officeDocument/2006/relationships/slide" Target="slides/slide155.xml"/><Relationship Id="rId290" Type="http://schemas.openxmlformats.org/officeDocument/2006/relationships/slide" Target="slides/slide266.xml"/><Relationship Id="rId291" Type="http://schemas.openxmlformats.org/officeDocument/2006/relationships/slide" Target="slides/slide267.xml"/><Relationship Id="rId292" Type="http://schemas.openxmlformats.org/officeDocument/2006/relationships/slide" Target="slides/slide268.xml"/><Relationship Id="rId293" Type="http://schemas.openxmlformats.org/officeDocument/2006/relationships/slide" Target="slides/slide269.xml"/><Relationship Id="rId294" Type="http://schemas.openxmlformats.org/officeDocument/2006/relationships/slide" Target="slides/slide270.xml"/><Relationship Id="rId295" Type="http://schemas.openxmlformats.org/officeDocument/2006/relationships/slide" Target="slides/slide271.xml"/><Relationship Id="rId296" Type="http://schemas.openxmlformats.org/officeDocument/2006/relationships/slide" Target="slides/slide272.xml"/><Relationship Id="rId297" Type="http://schemas.openxmlformats.org/officeDocument/2006/relationships/slide" Target="slides/slide273.xml"/><Relationship Id="rId298" Type="http://schemas.openxmlformats.org/officeDocument/2006/relationships/slide" Target="slides/slide274.xml"/><Relationship Id="rId299" Type="http://schemas.openxmlformats.org/officeDocument/2006/relationships/slide" Target="slides/slide275.xml"/><Relationship Id="rId180" Type="http://schemas.openxmlformats.org/officeDocument/2006/relationships/slide" Target="slides/slide156.xml"/><Relationship Id="rId181" Type="http://schemas.openxmlformats.org/officeDocument/2006/relationships/slide" Target="slides/slide157.xml"/><Relationship Id="rId182" Type="http://schemas.openxmlformats.org/officeDocument/2006/relationships/slide" Target="slides/slide158.xml"/><Relationship Id="rId183" Type="http://schemas.openxmlformats.org/officeDocument/2006/relationships/slide" Target="slides/slide159.xml"/><Relationship Id="rId184" Type="http://schemas.openxmlformats.org/officeDocument/2006/relationships/slide" Target="slides/slide160.xml"/><Relationship Id="rId185" Type="http://schemas.openxmlformats.org/officeDocument/2006/relationships/slide" Target="slides/slide161.xml"/><Relationship Id="rId186" Type="http://schemas.openxmlformats.org/officeDocument/2006/relationships/slide" Target="slides/slide162.xml"/><Relationship Id="rId187" Type="http://schemas.openxmlformats.org/officeDocument/2006/relationships/slide" Target="slides/slide163.xml"/><Relationship Id="rId188" Type="http://schemas.openxmlformats.org/officeDocument/2006/relationships/slide" Target="slides/slide164.xml"/><Relationship Id="rId189" Type="http://schemas.openxmlformats.org/officeDocument/2006/relationships/slide" Target="slides/slide165.xml"/><Relationship Id="rId700" Type="http://schemas.openxmlformats.org/officeDocument/2006/relationships/slide" Target="slides/slide676.xml"/><Relationship Id="rId701" Type="http://schemas.openxmlformats.org/officeDocument/2006/relationships/slide" Target="slides/slide677.xml"/><Relationship Id="rId702" Type="http://schemas.openxmlformats.org/officeDocument/2006/relationships/notesMaster" Target="notesMasters/notesMaster1.xml"/><Relationship Id="rId703" Type="http://schemas.openxmlformats.org/officeDocument/2006/relationships/handoutMaster" Target="handoutMasters/handoutMaster1.xml"/><Relationship Id="rId704" Type="http://schemas.openxmlformats.org/officeDocument/2006/relationships/printerSettings" Target="printerSettings/printerSettings1.bin"/><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90" Type="http://schemas.openxmlformats.org/officeDocument/2006/relationships/slide" Target="slides/slide166.xml"/><Relationship Id="rId191" Type="http://schemas.openxmlformats.org/officeDocument/2006/relationships/slide" Target="slides/slide167.xml"/><Relationship Id="rId192" Type="http://schemas.openxmlformats.org/officeDocument/2006/relationships/slide" Target="slides/slide168.xml"/><Relationship Id="rId193" Type="http://schemas.openxmlformats.org/officeDocument/2006/relationships/slide" Target="slides/slide169.xml"/><Relationship Id="rId194" Type="http://schemas.openxmlformats.org/officeDocument/2006/relationships/slide" Target="slides/slide170.xml"/><Relationship Id="rId195" Type="http://schemas.openxmlformats.org/officeDocument/2006/relationships/slide" Target="slides/slide171.xml"/><Relationship Id="rId196" Type="http://schemas.openxmlformats.org/officeDocument/2006/relationships/slide" Target="slides/slide172.xml"/><Relationship Id="rId197" Type="http://schemas.openxmlformats.org/officeDocument/2006/relationships/slide" Target="slides/slide173.xml"/><Relationship Id="rId198" Type="http://schemas.openxmlformats.org/officeDocument/2006/relationships/slide" Target="slides/slide174.xml"/><Relationship Id="rId199" Type="http://schemas.openxmlformats.org/officeDocument/2006/relationships/slide" Target="slides/slide175.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705" Type="http://schemas.openxmlformats.org/officeDocument/2006/relationships/commentAuthors" Target="commentAuthors.xml"/><Relationship Id="rId706" Type="http://schemas.openxmlformats.org/officeDocument/2006/relationships/presProps" Target="presProps.xml"/><Relationship Id="rId707" Type="http://schemas.openxmlformats.org/officeDocument/2006/relationships/viewProps" Target="viewProps.xml"/><Relationship Id="rId708" Type="http://schemas.openxmlformats.org/officeDocument/2006/relationships/theme" Target="theme/theme1.xml"/><Relationship Id="rId709"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600" Type="http://schemas.openxmlformats.org/officeDocument/2006/relationships/slide" Target="slides/slide576.xml"/><Relationship Id="rId601" Type="http://schemas.openxmlformats.org/officeDocument/2006/relationships/slide" Target="slides/slide577.xml"/><Relationship Id="rId602" Type="http://schemas.openxmlformats.org/officeDocument/2006/relationships/slide" Target="slides/slide578.xml"/><Relationship Id="rId603" Type="http://schemas.openxmlformats.org/officeDocument/2006/relationships/slide" Target="slides/slide579.xml"/><Relationship Id="rId604" Type="http://schemas.openxmlformats.org/officeDocument/2006/relationships/slide" Target="slides/slide580.xml"/><Relationship Id="rId605" Type="http://schemas.openxmlformats.org/officeDocument/2006/relationships/slide" Target="slides/slide581.xml"/><Relationship Id="rId606" Type="http://schemas.openxmlformats.org/officeDocument/2006/relationships/slide" Target="slides/slide582.xml"/><Relationship Id="rId607" Type="http://schemas.openxmlformats.org/officeDocument/2006/relationships/slide" Target="slides/slide583.xml"/><Relationship Id="rId608" Type="http://schemas.openxmlformats.org/officeDocument/2006/relationships/slide" Target="slides/slide584.xml"/><Relationship Id="rId609" Type="http://schemas.openxmlformats.org/officeDocument/2006/relationships/slide" Target="slides/slide58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610" Type="http://schemas.openxmlformats.org/officeDocument/2006/relationships/slide" Target="slides/slide586.xml"/><Relationship Id="rId611" Type="http://schemas.openxmlformats.org/officeDocument/2006/relationships/slide" Target="slides/slide587.xml"/><Relationship Id="rId612" Type="http://schemas.openxmlformats.org/officeDocument/2006/relationships/slide" Target="slides/slide588.xml"/><Relationship Id="rId613" Type="http://schemas.openxmlformats.org/officeDocument/2006/relationships/slide" Target="slides/slide589.xml"/><Relationship Id="rId614" Type="http://schemas.openxmlformats.org/officeDocument/2006/relationships/slide" Target="slides/slide590.xml"/><Relationship Id="rId615" Type="http://schemas.openxmlformats.org/officeDocument/2006/relationships/slide" Target="slides/slide591.xml"/><Relationship Id="rId616" Type="http://schemas.openxmlformats.org/officeDocument/2006/relationships/slide" Target="slides/slide592.xml"/><Relationship Id="rId617" Type="http://schemas.openxmlformats.org/officeDocument/2006/relationships/slide" Target="slides/slide593.xml"/><Relationship Id="rId618" Type="http://schemas.openxmlformats.org/officeDocument/2006/relationships/slide" Target="slides/slide594.xml"/><Relationship Id="rId619" Type="http://schemas.openxmlformats.org/officeDocument/2006/relationships/slide" Target="slides/slide595.xml"/><Relationship Id="rId500" Type="http://schemas.openxmlformats.org/officeDocument/2006/relationships/slide" Target="slides/slide476.xml"/><Relationship Id="rId501" Type="http://schemas.openxmlformats.org/officeDocument/2006/relationships/slide" Target="slides/slide477.xml"/><Relationship Id="rId502" Type="http://schemas.openxmlformats.org/officeDocument/2006/relationships/slide" Target="slides/slide478.xml"/><Relationship Id="rId503" Type="http://schemas.openxmlformats.org/officeDocument/2006/relationships/slide" Target="slides/slide479.xml"/><Relationship Id="rId504" Type="http://schemas.openxmlformats.org/officeDocument/2006/relationships/slide" Target="slides/slide480.xml"/><Relationship Id="rId505" Type="http://schemas.openxmlformats.org/officeDocument/2006/relationships/slide" Target="slides/slide481.xml"/><Relationship Id="rId506" Type="http://schemas.openxmlformats.org/officeDocument/2006/relationships/slide" Target="slides/slide482.xml"/><Relationship Id="rId507" Type="http://schemas.openxmlformats.org/officeDocument/2006/relationships/slide" Target="slides/slide483.xml"/><Relationship Id="rId508" Type="http://schemas.openxmlformats.org/officeDocument/2006/relationships/slide" Target="slides/slide484.xml"/><Relationship Id="rId509" Type="http://schemas.openxmlformats.org/officeDocument/2006/relationships/slide" Target="slides/slide48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620" Type="http://schemas.openxmlformats.org/officeDocument/2006/relationships/slide" Target="slides/slide596.xml"/><Relationship Id="rId621" Type="http://schemas.openxmlformats.org/officeDocument/2006/relationships/slide" Target="slides/slide597.xml"/><Relationship Id="rId622" Type="http://schemas.openxmlformats.org/officeDocument/2006/relationships/slide" Target="slides/slide598.xml"/><Relationship Id="rId623" Type="http://schemas.openxmlformats.org/officeDocument/2006/relationships/slide" Target="slides/slide599.xml"/><Relationship Id="rId624" Type="http://schemas.openxmlformats.org/officeDocument/2006/relationships/slide" Target="slides/slide600.xml"/><Relationship Id="rId625" Type="http://schemas.openxmlformats.org/officeDocument/2006/relationships/slide" Target="slides/slide601.xml"/><Relationship Id="rId626" Type="http://schemas.openxmlformats.org/officeDocument/2006/relationships/slide" Target="slides/slide602.xml"/><Relationship Id="rId627" Type="http://schemas.openxmlformats.org/officeDocument/2006/relationships/slide" Target="slides/slide603.xml"/><Relationship Id="rId628" Type="http://schemas.openxmlformats.org/officeDocument/2006/relationships/slide" Target="slides/slide604.xml"/><Relationship Id="rId629" Type="http://schemas.openxmlformats.org/officeDocument/2006/relationships/slide" Target="slides/slide605.xml"/><Relationship Id="rId510" Type="http://schemas.openxmlformats.org/officeDocument/2006/relationships/slide" Target="slides/slide486.xml"/><Relationship Id="rId511" Type="http://schemas.openxmlformats.org/officeDocument/2006/relationships/slide" Target="slides/slide487.xml"/><Relationship Id="rId512" Type="http://schemas.openxmlformats.org/officeDocument/2006/relationships/slide" Target="slides/slide488.xml"/><Relationship Id="rId513" Type="http://schemas.openxmlformats.org/officeDocument/2006/relationships/slide" Target="slides/slide489.xml"/><Relationship Id="rId514" Type="http://schemas.openxmlformats.org/officeDocument/2006/relationships/slide" Target="slides/slide490.xml"/><Relationship Id="rId515" Type="http://schemas.openxmlformats.org/officeDocument/2006/relationships/slide" Target="slides/slide491.xml"/><Relationship Id="rId516" Type="http://schemas.openxmlformats.org/officeDocument/2006/relationships/slide" Target="slides/slide492.xml"/><Relationship Id="rId517" Type="http://schemas.openxmlformats.org/officeDocument/2006/relationships/slide" Target="slides/slide493.xml"/><Relationship Id="rId518" Type="http://schemas.openxmlformats.org/officeDocument/2006/relationships/slide" Target="slides/slide494.xml"/><Relationship Id="rId519" Type="http://schemas.openxmlformats.org/officeDocument/2006/relationships/slide" Target="slides/slide495.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400" Type="http://schemas.openxmlformats.org/officeDocument/2006/relationships/slide" Target="slides/slide376.xml"/><Relationship Id="rId401" Type="http://schemas.openxmlformats.org/officeDocument/2006/relationships/slide" Target="slides/slide377.xml"/><Relationship Id="rId402" Type="http://schemas.openxmlformats.org/officeDocument/2006/relationships/slide" Target="slides/slide378.xml"/><Relationship Id="rId403" Type="http://schemas.openxmlformats.org/officeDocument/2006/relationships/slide" Target="slides/slide379.xml"/><Relationship Id="rId404" Type="http://schemas.openxmlformats.org/officeDocument/2006/relationships/slide" Target="slides/slide380.xml"/><Relationship Id="rId405" Type="http://schemas.openxmlformats.org/officeDocument/2006/relationships/slide" Target="slides/slide381.xml"/><Relationship Id="rId406" Type="http://schemas.openxmlformats.org/officeDocument/2006/relationships/slide" Target="slides/slide382.xml"/><Relationship Id="rId407" Type="http://schemas.openxmlformats.org/officeDocument/2006/relationships/slide" Target="slides/slide383.xml"/><Relationship Id="rId408" Type="http://schemas.openxmlformats.org/officeDocument/2006/relationships/slide" Target="slides/slide384.xml"/><Relationship Id="rId409" Type="http://schemas.openxmlformats.org/officeDocument/2006/relationships/slide" Target="slides/slide385.xml"/><Relationship Id="rId630" Type="http://schemas.openxmlformats.org/officeDocument/2006/relationships/slide" Target="slides/slide606.xml"/><Relationship Id="rId631" Type="http://schemas.openxmlformats.org/officeDocument/2006/relationships/slide" Target="slides/slide607.xml"/><Relationship Id="rId632" Type="http://schemas.openxmlformats.org/officeDocument/2006/relationships/slide" Target="slides/slide608.xml"/><Relationship Id="rId633" Type="http://schemas.openxmlformats.org/officeDocument/2006/relationships/slide" Target="slides/slide609.xml"/><Relationship Id="rId634" Type="http://schemas.openxmlformats.org/officeDocument/2006/relationships/slide" Target="slides/slide610.xml"/><Relationship Id="rId635" Type="http://schemas.openxmlformats.org/officeDocument/2006/relationships/slide" Target="slides/slide611.xml"/><Relationship Id="rId636" Type="http://schemas.openxmlformats.org/officeDocument/2006/relationships/slide" Target="slides/slide612.xml"/><Relationship Id="rId637" Type="http://schemas.openxmlformats.org/officeDocument/2006/relationships/slide" Target="slides/slide613.xml"/><Relationship Id="rId638" Type="http://schemas.openxmlformats.org/officeDocument/2006/relationships/slide" Target="slides/slide614.xml"/><Relationship Id="rId639" Type="http://schemas.openxmlformats.org/officeDocument/2006/relationships/slide" Target="slides/slide615.xml"/><Relationship Id="rId520" Type="http://schemas.openxmlformats.org/officeDocument/2006/relationships/slide" Target="slides/slide496.xml"/><Relationship Id="rId521" Type="http://schemas.openxmlformats.org/officeDocument/2006/relationships/slide" Target="slides/slide497.xml"/><Relationship Id="rId522" Type="http://schemas.openxmlformats.org/officeDocument/2006/relationships/slide" Target="slides/slide498.xml"/><Relationship Id="rId523" Type="http://schemas.openxmlformats.org/officeDocument/2006/relationships/slide" Target="slides/slide499.xml"/><Relationship Id="rId524" Type="http://schemas.openxmlformats.org/officeDocument/2006/relationships/slide" Target="slides/slide500.xml"/><Relationship Id="rId525" Type="http://schemas.openxmlformats.org/officeDocument/2006/relationships/slide" Target="slides/slide501.xml"/><Relationship Id="rId526" Type="http://schemas.openxmlformats.org/officeDocument/2006/relationships/slide" Target="slides/slide502.xml"/><Relationship Id="rId527" Type="http://schemas.openxmlformats.org/officeDocument/2006/relationships/slide" Target="slides/slide503.xml"/><Relationship Id="rId528" Type="http://schemas.openxmlformats.org/officeDocument/2006/relationships/slide" Target="slides/slide504.xml"/><Relationship Id="rId529" Type="http://schemas.openxmlformats.org/officeDocument/2006/relationships/slide" Target="slides/slide50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410" Type="http://schemas.openxmlformats.org/officeDocument/2006/relationships/slide" Target="slides/slide386.xml"/><Relationship Id="rId411" Type="http://schemas.openxmlformats.org/officeDocument/2006/relationships/slide" Target="slides/slide387.xml"/><Relationship Id="rId412" Type="http://schemas.openxmlformats.org/officeDocument/2006/relationships/slide" Target="slides/slide388.xml"/><Relationship Id="rId413" Type="http://schemas.openxmlformats.org/officeDocument/2006/relationships/slide" Target="slides/slide389.xml"/><Relationship Id="rId414" Type="http://schemas.openxmlformats.org/officeDocument/2006/relationships/slide" Target="slides/slide390.xml"/><Relationship Id="rId415" Type="http://schemas.openxmlformats.org/officeDocument/2006/relationships/slide" Target="slides/slide391.xml"/><Relationship Id="rId416" Type="http://schemas.openxmlformats.org/officeDocument/2006/relationships/slide" Target="slides/slide392.xml"/><Relationship Id="rId417" Type="http://schemas.openxmlformats.org/officeDocument/2006/relationships/slide" Target="slides/slide393.xml"/><Relationship Id="rId418" Type="http://schemas.openxmlformats.org/officeDocument/2006/relationships/slide" Target="slides/slide394.xml"/><Relationship Id="rId419" Type="http://schemas.openxmlformats.org/officeDocument/2006/relationships/slide" Target="slides/slide395.xml"/><Relationship Id="rId640" Type="http://schemas.openxmlformats.org/officeDocument/2006/relationships/slide" Target="slides/slide616.xml"/><Relationship Id="rId641" Type="http://schemas.openxmlformats.org/officeDocument/2006/relationships/slide" Target="slides/slide617.xml"/><Relationship Id="rId642" Type="http://schemas.openxmlformats.org/officeDocument/2006/relationships/slide" Target="slides/slide618.xml"/><Relationship Id="rId643" Type="http://schemas.openxmlformats.org/officeDocument/2006/relationships/slide" Target="slides/slide619.xml"/><Relationship Id="rId644" Type="http://schemas.openxmlformats.org/officeDocument/2006/relationships/slide" Target="slides/slide620.xml"/><Relationship Id="rId645" Type="http://schemas.openxmlformats.org/officeDocument/2006/relationships/slide" Target="slides/slide621.xml"/><Relationship Id="rId646" Type="http://schemas.openxmlformats.org/officeDocument/2006/relationships/slide" Target="slides/slide622.xml"/><Relationship Id="rId300" Type="http://schemas.openxmlformats.org/officeDocument/2006/relationships/slide" Target="slides/slide276.xml"/><Relationship Id="rId301" Type="http://schemas.openxmlformats.org/officeDocument/2006/relationships/slide" Target="slides/slide277.xml"/><Relationship Id="rId302" Type="http://schemas.openxmlformats.org/officeDocument/2006/relationships/slide" Target="slides/slide278.xml"/><Relationship Id="rId303" Type="http://schemas.openxmlformats.org/officeDocument/2006/relationships/slide" Target="slides/slide279.xml"/><Relationship Id="rId304" Type="http://schemas.openxmlformats.org/officeDocument/2006/relationships/slide" Target="slides/slide280.xml"/><Relationship Id="rId305" Type="http://schemas.openxmlformats.org/officeDocument/2006/relationships/slide" Target="slides/slide281.xml"/><Relationship Id="rId306" Type="http://schemas.openxmlformats.org/officeDocument/2006/relationships/slide" Target="slides/slide282.xml"/><Relationship Id="rId307" Type="http://schemas.openxmlformats.org/officeDocument/2006/relationships/slide" Target="slides/slide283.xml"/><Relationship Id="rId308" Type="http://schemas.openxmlformats.org/officeDocument/2006/relationships/slide" Target="slides/slide284.xml"/><Relationship Id="rId309" Type="http://schemas.openxmlformats.org/officeDocument/2006/relationships/slide" Target="slides/slide285.xml"/><Relationship Id="rId647" Type="http://schemas.openxmlformats.org/officeDocument/2006/relationships/slide" Target="slides/slide623.xml"/><Relationship Id="rId648" Type="http://schemas.openxmlformats.org/officeDocument/2006/relationships/slide" Target="slides/slide624.xml"/><Relationship Id="rId649" Type="http://schemas.openxmlformats.org/officeDocument/2006/relationships/slide" Target="slides/slide625.xml"/><Relationship Id="rId530" Type="http://schemas.openxmlformats.org/officeDocument/2006/relationships/slide" Target="slides/slide506.xml"/><Relationship Id="rId531" Type="http://schemas.openxmlformats.org/officeDocument/2006/relationships/slide" Target="slides/slide507.xml"/><Relationship Id="rId532" Type="http://schemas.openxmlformats.org/officeDocument/2006/relationships/slide" Target="slides/slide508.xml"/><Relationship Id="rId533" Type="http://schemas.openxmlformats.org/officeDocument/2006/relationships/slide" Target="slides/slide509.xml"/><Relationship Id="rId534" Type="http://schemas.openxmlformats.org/officeDocument/2006/relationships/slide" Target="slides/slide510.xml"/><Relationship Id="rId535" Type="http://schemas.openxmlformats.org/officeDocument/2006/relationships/slide" Target="slides/slide511.xml"/><Relationship Id="rId536" Type="http://schemas.openxmlformats.org/officeDocument/2006/relationships/slide" Target="slides/slide512.xml"/><Relationship Id="rId537" Type="http://schemas.openxmlformats.org/officeDocument/2006/relationships/slide" Target="slides/slide513.xml"/><Relationship Id="rId538" Type="http://schemas.openxmlformats.org/officeDocument/2006/relationships/slide" Target="slides/slide514.xml"/><Relationship Id="rId539" Type="http://schemas.openxmlformats.org/officeDocument/2006/relationships/slide" Target="slides/slide51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420" Type="http://schemas.openxmlformats.org/officeDocument/2006/relationships/slide" Target="slides/slide396.xml"/><Relationship Id="rId421" Type="http://schemas.openxmlformats.org/officeDocument/2006/relationships/slide" Target="slides/slide397.xml"/><Relationship Id="rId422" Type="http://schemas.openxmlformats.org/officeDocument/2006/relationships/slide" Target="slides/slide398.xml"/><Relationship Id="rId423" Type="http://schemas.openxmlformats.org/officeDocument/2006/relationships/slide" Target="slides/slide399.xml"/><Relationship Id="rId424" Type="http://schemas.openxmlformats.org/officeDocument/2006/relationships/slide" Target="slides/slide400.xml"/><Relationship Id="rId425" Type="http://schemas.openxmlformats.org/officeDocument/2006/relationships/slide" Target="slides/slide401.xml"/><Relationship Id="rId426" Type="http://schemas.openxmlformats.org/officeDocument/2006/relationships/slide" Target="slides/slide402.xml"/><Relationship Id="rId427" Type="http://schemas.openxmlformats.org/officeDocument/2006/relationships/slide" Target="slides/slide403.xml"/><Relationship Id="rId428" Type="http://schemas.openxmlformats.org/officeDocument/2006/relationships/slide" Target="slides/slide404.xml"/><Relationship Id="rId429" Type="http://schemas.openxmlformats.org/officeDocument/2006/relationships/slide" Target="slides/slide405.xml"/><Relationship Id="rId650" Type="http://schemas.openxmlformats.org/officeDocument/2006/relationships/slide" Target="slides/slide626.xml"/><Relationship Id="rId651" Type="http://schemas.openxmlformats.org/officeDocument/2006/relationships/slide" Target="slides/slide627.xml"/><Relationship Id="rId652" Type="http://schemas.openxmlformats.org/officeDocument/2006/relationships/slide" Target="slides/slide628.xml"/><Relationship Id="rId653" Type="http://schemas.openxmlformats.org/officeDocument/2006/relationships/slide" Target="slides/slide629.xml"/><Relationship Id="rId654" Type="http://schemas.openxmlformats.org/officeDocument/2006/relationships/slide" Target="slides/slide630.xml"/><Relationship Id="rId655" Type="http://schemas.openxmlformats.org/officeDocument/2006/relationships/slide" Target="slides/slide631.xml"/><Relationship Id="rId656" Type="http://schemas.openxmlformats.org/officeDocument/2006/relationships/slide" Target="slides/slide632.xml"/><Relationship Id="rId310" Type="http://schemas.openxmlformats.org/officeDocument/2006/relationships/slide" Target="slides/slide286.xml"/><Relationship Id="rId311" Type="http://schemas.openxmlformats.org/officeDocument/2006/relationships/slide" Target="slides/slide287.xml"/><Relationship Id="rId312" Type="http://schemas.openxmlformats.org/officeDocument/2006/relationships/slide" Target="slides/slide288.xml"/><Relationship Id="rId313" Type="http://schemas.openxmlformats.org/officeDocument/2006/relationships/slide" Target="slides/slide289.xml"/><Relationship Id="rId314" Type="http://schemas.openxmlformats.org/officeDocument/2006/relationships/slide" Target="slides/slide290.xml"/><Relationship Id="rId315" Type="http://schemas.openxmlformats.org/officeDocument/2006/relationships/slide" Target="slides/slide291.xml"/><Relationship Id="rId316" Type="http://schemas.openxmlformats.org/officeDocument/2006/relationships/slide" Target="slides/slide292.xml"/><Relationship Id="rId317" Type="http://schemas.openxmlformats.org/officeDocument/2006/relationships/slide" Target="slides/slide293.xml"/><Relationship Id="rId318" Type="http://schemas.openxmlformats.org/officeDocument/2006/relationships/slide" Target="slides/slide294.xml"/><Relationship Id="rId319" Type="http://schemas.openxmlformats.org/officeDocument/2006/relationships/slide" Target="slides/slide295.xml"/><Relationship Id="rId657" Type="http://schemas.openxmlformats.org/officeDocument/2006/relationships/slide" Target="slides/slide633.xml"/><Relationship Id="rId658" Type="http://schemas.openxmlformats.org/officeDocument/2006/relationships/slide" Target="slides/slide634.xml"/><Relationship Id="rId659" Type="http://schemas.openxmlformats.org/officeDocument/2006/relationships/slide" Target="slides/slide635.xml"/><Relationship Id="rId540" Type="http://schemas.openxmlformats.org/officeDocument/2006/relationships/slide" Target="slides/slide516.xml"/><Relationship Id="rId541" Type="http://schemas.openxmlformats.org/officeDocument/2006/relationships/slide" Target="slides/slide517.xml"/><Relationship Id="rId542" Type="http://schemas.openxmlformats.org/officeDocument/2006/relationships/slide" Target="slides/slide518.xml"/><Relationship Id="rId543" Type="http://schemas.openxmlformats.org/officeDocument/2006/relationships/slide" Target="slides/slide519.xml"/><Relationship Id="rId544" Type="http://schemas.openxmlformats.org/officeDocument/2006/relationships/slide" Target="slides/slide520.xml"/><Relationship Id="rId545" Type="http://schemas.openxmlformats.org/officeDocument/2006/relationships/slide" Target="slides/slide521.xml"/><Relationship Id="rId546" Type="http://schemas.openxmlformats.org/officeDocument/2006/relationships/slide" Target="slides/slide522.xml"/><Relationship Id="rId547" Type="http://schemas.openxmlformats.org/officeDocument/2006/relationships/slide" Target="slides/slide523.xml"/><Relationship Id="rId548" Type="http://schemas.openxmlformats.org/officeDocument/2006/relationships/slide" Target="slides/slide524.xml"/><Relationship Id="rId549" Type="http://schemas.openxmlformats.org/officeDocument/2006/relationships/slide" Target="slides/slide525.xml"/><Relationship Id="rId200" Type="http://schemas.openxmlformats.org/officeDocument/2006/relationships/slide" Target="slides/slide176.xml"/><Relationship Id="rId201" Type="http://schemas.openxmlformats.org/officeDocument/2006/relationships/slide" Target="slides/slide177.xml"/><Relationship Id="rId202" Type="http://schemas.openxmlformats.org/officeDocument/2006/relationships/slide" Target="slides/slide178.xml"/><Relationship Id="rId203" Type="http://schemas.openxmlformats.org/officeDocument/2006/relationships/slide" Target="slides/slide179.xml"/><Relationship Id="rId204" Type="http://schemas.openxmlformats.org/officeDocument/2006/relationships/slide" Target="slides/slide180.xml"/><Relationship Id="rId205" Type="http://schemas.openxmlformats.org/officeDocument/2006/relationships/slide" Target="slides/slide181.xml"/><Relationship Id="rId206" Type="http://schemas.openxmlformats.org/officeDocument/2006/relationships/slide" Target="slides/slide182.xml"/><Relationship Id="rId207" Type="http://schemas.openxmlformats.org/officeDocument/2006/relationships/slide" Target="slides/slide183.xml"/><Relationship Id="rId208" Type="http://schemas.openxmlformats.org/officeDocument/2006/relationships/slide" Target="slides/slide184.xml"/><Relationship Id="rId209" Type="http://schemas.openxmlformats.org/officeDocument/2006/relationships/slide" Target="slides/slide18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430" Type="http://schemas.openxmlformats.org/officeDocument/2006/relationships/slide" Target="slides/slide406.xml"/><Relationship Id="rId431" Type="http://schemas.openxmlformats.org/officeDocument/2006/relationships/slide" Target="slides/slide407.xml"/><Relationship Id="rId432" Type="http://schemas.openxmlformats.org/officeDocument/2006/relationships/slide" Target="slides/slide408.xml"/><Relationship Id="rId433" Type="http://schemas.openxmlformats.org/officeDocument/2006/relationships/slide" Target="slides/slide409.xml"/><Relationship Id="rId434" Type="http://schemas.openxmlformats.org/officeDocument/2006/relationships/slide" Target="slides/slide410.xml"/><Relationship Id="rId435" Type="http://schemas.openxmlformats.org/officeDocument/2006/relationships/slide" Target="slides/slide411.xml"/><Relationship Id="rId436" Type="http://schemas.openxmlformats.org/officeDocument/2006/relationships/slide" Target="slides/slide412.xml"/><Relationship Id="rId437" Type="http://schemas.openxmlformats.org/officeDocument/2006/relationships/slide" Target="slides/slide413.xml"/><Relationship Id="rId438" Type="http://schemas.openxmlformats.org/officeDocument/2006/relationships/slide" Target="slides/slide414.xml"/><Relationship Id="rId439" Type="http://schemas.openxmlformats.org/officeDocument/2006/relationships/slide" Target="slides/slide415.xml"/><Relationship Id="rId660" Type="http://schemas.openxmlformats.org/officeDocument/2006/relationships/slide" Target="slides/slide636.xml"/><Relationship Id="rId661" Type="http://schemas.openxmlformats.org/officeDocument/2006/relationships/slide" Target="slides/slide637.xml"/><Relationship Id="rId662" Type="http://schemas.openxmlformats.org/officeDocument/2006/relationships/slide" Target="slides/slide638.xml"/><Relationship Id="rId663" Type="http://schemas.openxmlformats.org/officeDocument/2006/relationships/slide" Target="slides/slide639.xml"/><Relationship Id="rId664" Type="http://schemas.openxmlformats.org/officeDocument/2006/relationships/slide" Target="slides/slide640.xml"/><Relationship Id="rId665" Type="http://schemas.openxmlformats.org/officeDocument/2006/relationships/slide" Target="slides/slide641.xml"/><Relationship Id="rId666" Type="http://schemas.openxmlformats.org/officeDocument/2006/relationships/slide" Target="slides/slide642.xml"/><Relationship Id="rId320" Type="http://schemas.openxmlformats.org/officeDocument/2006/relationships/slide" Target="slides/slide296.xml"/><Relationship Id="rId321" Type="http://schemas.openxmlformats.org/officeDocument/2006/relationships/slide" Target="slides/slide297.xml"/><Relationship Id="rId322" Type="http://schemas.openxmlformats.org/officeDocument/2006/relationships/slide" Target="slides/slide298.xml"/><Relationship Id="rId323" Type="http://schemas.openxmlformats.org/officeDocument/2006/relationships/slide" Target="slides/slide299.xml"/><Relationship Id="rId324" Type="http://schemas.openxmlformats.org/officeDocument/2006/relationships/slide" Target="slides/slide300.xml"/><Relationship Id="rId325" Type="http://schemas.openxmlformats.org/officeDocument/2006/relationships/slide" Target="slides/slide301.xml"/><Relationship Id="rId326" Type="http://schemas.openxmlformats.org/officeDocument/2006/relationships/slide" Target="slides/slide302.xml"/><Relationship Id="rId327" Type="http://schemas.openxmlformats.org/officeDocument/2006/relationships/slide" Target="slides/slide303.xml"/><Relationship Id="rId328" Type="http://schemas.openxmlformats.org/officeDocument/2006/relationships/slide" Target="slides/slide304.xml"/><Relationship Id="rId329" Type="http://schemas.openxmlformats.org/officeDocument/2006/relationships/slide" Target="slides/slide305.xml"/><Relationship Id="rId667" Type="http://schemas.openxmlformats.org/officeDocument/2006/relationships/slide" Target="slides/slide643.xml"/><Relationship Id="rId668" Type="http://schemas.openxmlformats.org/officeDocument/2006/relationships/slide" Target="slides/slide644.xml"/><Relationship Id="rId669" Type="http://schemas.openxmlformats.org/officeDocument/2006/relationships/slide" Target="slides/slide645.xml"/><Relationship Id="rId550" Type="http://schemas.openxmlformats.org/officeDocument/2006/relationships/slide" Target="slides/slide526.xml"/><Relationship Id="rId551" Type="http://schemas.openxmlformats.org/officeDocument/2006/relationships/slide" Target="slides/slide527.xml"/><Relationship Id="rId552" Type="http://schemas.openxmlformats.org/officeDocument/2006/relationships/slide" Target="slides/slide528.xml"/><Relationship Id="rId553" Type="http://schemas.openxmlformats.org/officeDocument/2006/relationships/slide" Target="slides/slide529.xml"/><Relationship Id="rId554" Type="http://schemas.openxmlformats.org/officeDocument/2006/relationships/slide" Target="slides/slide530.xml"/><Relationship Id="rId555" Type="http://schemas.openxmlformats.org/officeDocument/2006/relationships/slide" Target="slides/slide531.xml"/><Relationship Id="rId556" Type="http://schemas.openxmlformats.org/officeDocument/2006/relationships/slide" Target="slides/slide532.xml"/><Relationship Id="rId557" Type="http://schemas.openxmlformats.org/officeDocument/2006/relationships/slide" Target="slides/slide533.xml"/><Relationship Id="rId558" Type="http://schemas.openxmlformats.org/officeDocument/2006/relationships/slide" Target="slides/slide534.xml"/><Relationship Id="rId559" Type="http://schemas.openxmlformats.org/officeDocument/2006/relationships/slide" Target="slides/slide535.xml"/><Relationship Id="rId210" Type="http://schemas.openxmlformats.org/officeDocument/2006/relationships/slide" Target="slides/slide186.xml"/><Relationship Id="rId211" Type="http://schemas.openxmlformats.org/officeDocument/2006/relationships/slide" Target="slides/slide187.xml"/><Relationship Id="rId212" Type="http://schemas.openxmlformats.org/officeDocument/2006/relationships/slide" Target="slides/slide188.xml"/><Relationship Id="rId213" Type="http://schemas.openxmlformats.org/officeDocument/2006/relationships/slide" Target="slides/slide189.xml"/><Relationship Id="rId214" Type="http://schemas.openxmlformats.org/officeDocument/2006/relationships/slide" Target="slides/slide190.xml"/><Relationship Id="rId215" Type="http://schemas.openxmlformats.org/officeDocument/2006/relationships/slide" Target="slides/slide191.xml"/><Relationship Id="rId216" Type="http://schemas.openxmlformats.org/officeDocument/2006/relationships/slide" Target="slides/slide192.xml"/><Relationship Id="rId217" Type="http://schemas.openxmlformats.org/officeDocument/2006/relationships/slide" Target="slides/slide193.xml"/><Relationship Id="rId218" Type="http://schemas.openxmlformats.org/officeDocument/2006/relationships/slide" Target="slides/slide194.xml"/><Relationship Id="rId219" Type="http://schemas.openxmlformats.org/officeDocument/2006/relationships/slide" Target="slides/slide19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99" Type="http://schemas.openxmlformats.org/officeDocument/2006/relationships/slide" Target="slides/slide75.xml"/><Relationship Id="rId440" Type="http://schemas.openxmlformats.org/officeDocument/2006/relationships/slide" Target="slides/slide416.xml"/><Relationship Id="rId441" Type="http://schemas.openxmlformats.org/officeDocument/2006/relationships/slide" Target="slides/slide417.xml"/><Relationship Id="rId442" Type="http://schemas.openxmlformats.org/officeDocument/2006/relationships/slide" Target="slides/slide418.xml"/><Relationship Id="rId443" Type="http://schemas.openxmlformats.org/officeDocument/2006/relationships/slide" Target="slides/slide419.xml"/><Relationship Id="rId444" Type="http://schemas.openxmlformats.org/officeDocument/2006/relationships/slide" Target="slides/slide420.xml"/><Relationship Id="rId445" Type="http://schemas.openxmlformats.org/officeDocument/2006/relationships/slide" Target="slides/slide421.xml"/><Relationship Id="rId446" Type="http://schemas.openxmlformats.org/officeDocument/2006/relationships/slide" Target="slides/slide422.xml"/><Relationship Id="rId447" Type="http://schemas.openxmlformats.org/officeDocument/2006/relationships/slide" Target="slides/slide423.xml"/><Relationship Id="rId448" Type="http://schemas.openxmlformats.org/officeDocument/2006/relationships/slide" Target="slides/slide424.xml"/><Relationship Id="rId449" Type="http://schemas.openxmlformats.org/officeDocument/2006/relationships/slide" Target="slides/slide425.xml"/><Relationship Id="rId670" Type="http://schemas.openxmlformats.org/officeDocument/2006/relationships/slide" Target="slides/slide646.xml"/><Relationship Id="rId671" Type="http://schemas.openxmlformats.org/officeDocument/2006/relationships/slide" Target="slides/slide647.xml"/><Relationship Id="rId672" Type="http://schemas.openxmlformats.org/officeDocument/2006/relationships/slide" Target="slides/slide648.xml"/><Relationship Id="rId673" Type="http://schemas.openxmlformats.org/officeDocument/2006/relationships/slide" Target="slides/slide649.xml"/><Relationship Id="rId674" Type="http://schemas.openxmlformats.org/officeDocument/2006/relationships/slide" Target="slides/slide650.xml"/><Relationship Id="rId675" Type="http://schemas.openxmlformats.org/officeDocument/2006/relationships/slide" Target="slides/slide651.xml"/><Relationship Id="rId676" Type="http://schemas.openxmlformats.org/officeDocument/2006/relationships/slide" Target="slides/slide652.xml"/><Relationship Id="rId330" Type="http://schemas.openxmlformats.org/officeDocument/2006/relationships/slide" Target="slides/slide306.xml"/><Relationship Id="rId331" Type="http://schemas.openxmlformats.org/officeDocument/2006/relationships/slide" Target="slides/slide307.xml"/><Relationship Id="rId332" Type="http://schemas.openxmlformats.org/officeDocument/2006/relationships/slide" Target="slides/slide308.xml"/><Relationship Id="rId333" Type="http://schemas.openxmlformats.org/officeDocument/2006/relationships/slide" Target="slides/slide309.xml"/><Relationship Id="rId334" Type="http://schemas.openxmlformats.org/officeDocument/2006/relationships/slide" Target="slides/slide310.xml"/><Relationship Id="rId335" Type="http://schemas.openxmlformats.org/officeDocument/2006/relationships/slide" Target="slides/slide311.xml"/><Relationship Id="rId336" Type="http://schemas.openxmlformats.org/officeDocument/2006/relationships/slide" Target="slides/slide312.xml"/><Relationship Id="rId337" Type="http://schemas.openxmlformats.org/officeDocument/2006/relationships/slide" Target="slides/slide313.xml"/><Relationship Id="rId338" Type="http://schemas.openxmlformats.org/officeDocument/2006/relationships/slide" Target="slides/slide314.xml"/><Relationship Id="rId339" Type="http://schemas.openxmlformats.org/officeDocument/2006/relationships/slide" Target="slides/slide315.xml"/><Relationship Id="rId677" Type="http://schemas.openxmlformats.org/officeDocument/2006/relationships/slide" Target="slides/slide653.xml"/><Relationship Id="rId678" Type="http://schemas.openxmlformats.org/officeDocument/2006/relationships/slide" Target="slides/slide654.xml"/><Relationship Id="rId679" Type="http://schemas.openxmlformats.org/officeDocument/2006/relationships/slide" Target="slides/slide655.xml"/><Relationship Id="rId560" Type="http://schemas.openxmlformats.org/officeDocument/2006/relationships/slide" Target="slides/slide536.xml"/><Relationship Id="rId561" Type="http://schemas.openxmlformats.org/officeDocument/2006/relationships/slide" Target="slides/slide537.xml"/><Relationship Id="rId562" Type="http://schemas.openxmlformats.org/officeDocument/2006/relationships/slide" Target="slides/slide538.xml"/><Relationship Id="rId563" Type="http://schemas.openxmlformats.org/officeDocument/2006/relationships/slide" Target="slides/slide539.xml"/><Relationship Id="rId564" Type="http://schemas.openxmlformats.org/officeDocument/2006/relationships/slide" Target="slides/slide540.xml"/><Relationship Id="rId565" Type="http://schemas.openxmlformats.org/officeDocument/2006/relationships/slide" Target="slides/slide541.xml"/><Relationship Id="rId566" Type="http://schemas.openxmlformats.org/officeDocument/2006/relationships/slide" Target="slides/slide542.xml"/><Relationship Id="rId567" Type="http://schemas.openxmlformats.org/officeDocument/2006/relationships/slide" Target="slides/slide543.xml"/><Relationship Id="rId568" Type="http://schemas.openxmlformats.org/officeDocument/2006/relationships/slide" Target="slides/slide544.xml"/><Relationship Id="rId569" Type="http://schemas.openxmlformats.org/officeDocument/2006/relationships/slide" Target="slides/slide545.xml"/><Relationship Id="rId220" Type="http://schemas.openxmlformats.org/officeDocument/2006/relationships/slide" Target="slides/slide196.xml"/><Relationship Id="rId221" Type="http://schemas.openxmlformats.org/officeDocument/2006/relationships/slide" Target="slides/slide197.xml"/><Relationship Id="rId222" Type="http://schemas.openxmlformats.org/officeDocument/2006/relationships/slide" Target="slides/slide198.xml"/><Relationship Id="rId223" Type="http://schemas.openxmlformats.org/officeDocument/2006/relationships/slide" Target="slides/slide199.xml"/><Relationship Id="rId224" Type="http://schemas.openxmlformats.org/officeDocument/2006/relationships/slide" Target="slides/slide200.xml"/><Relationship Id="rId225" Type="http://schemas.openxmlformats.org/officeDocument/2006/relationships/slide" Target="slides/slide201.xml"/><Relationship Id="rId226" Type="http://schemas.openxmlformats.org/officeDocument/2006/relationships/slide" Target="slides/slide202.xml"/><Relationship Id="rId227" Type="http://schemas.openxmlformats.org/officeDocument/2006/relationships/slide" Target="slides/slide203.xml"/><Relationship Id="rId228" Type="http://schemas.openxmlformats.org/officeDocument/2006/relationships/slide" Target="slides/slide204.xml"/><Relationship Id="rId229" Type="http://schemas.openxmlformats.org/officeDocument/2006/relationships/slide" Target="slides/slide205.xml"/><Relationship Id="rId450" Type="http://schemas.openxmlformats.org/officeDocument/2006/relationships/slide" Target="slides/slide426.xml"/><Relationship Id="rId451" Type="http://schemas.openxmlformats.org/officeDocument/2006/relationships/slide" Target="slides/slide427.xml"/><Relationship Id="rId452" Type="http://schemas.openxmlformats.org/officeDocument/2006/relationships/slide" Target="slides/slide428.xml"/><Relationship Id="rId453" Type="http://schemas.openxmlformats.org/officeDocument/2006/relationships/slide" Target="slides/slide429.xml"/><Relationship Id="rId454" Type="http://schemas.openxmlformats.org/officeDocument/2006/relationships/slide" Target="slides/slide430.xml"/><Relationship Id="rId455" Type="http://schemas.openxmlformats.org/officeDocument/2006/relationships/slide" Target="slides/slide431.xml"/><Relationship Id="rId456" Type="http://schemas.openxmlformats.org/officeDocument/2006/relationships/slide" Target="slides/slide432.xml"/><Relationship Id="rId110" Type="http://schemas.openxmlformats.org/officeDocument/2006/relationships/slide" Target="slides/slide86.xml"/><Relationship Id="rId111" Type="http://schemas.openxmlformats.org/officeDocument/2006/relationships/slide" Target="slides/slide87.xml"/><Relationship Id="rId459" Type="http://schemas.openxmlformats.org/officeDocument/2006/relationships/slide" Target="slides/slide43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457" Type="http://schemas.openxmlformats.org/officeDocument/2006/relationships/slide" Target="slides/slide433.xml"/><Relationship Id="rId458" Type="http://schemas.openxmlformats.org/officeDocument/2006/relationships/slide" Target="slides/slide434.xml"/><Relationship Id="rId680" Type="http://schemas.openxmlformats.org/officeDocument/2006/relationships/slide" Target="slides/slide656.xml"/><Relationship Id="rId681" Type="http://schemas.openxmlformats.org/officeDocument/2006/relationships/slide" Target="slides/slide657.xml"/><Relationship Id="rId682" Type="http://schemas.openxmlformats.org/officeDocument/2006/relationships/slide" Target="slides/slide658.xml"/><Relationship Id="rId683" Type="http://schemas.openxmlformats.org/officeDocument/2006/relationships/slide" Target="slides/slide659.xml"/><Relationship Id="rId684" Type="http://schemas.openxmlformats.org/officeDocument/2006/relationships/slide" Target="slides/slide660.xml"/><Relationship Id="rId685" Type="http://schemas.openxmlformats.org/officeDocument/2006/relationships/slide" Target="slides/slide661.xml"/><Relationship Id="rId686" Type="http://schemas.openxmlformats.org/officeDocument/2006/relationships/slide" Target="slides/slide662.xml"/><Relationship Id="rId340" Type="http://schemas.openxmlformats.org/officeDocument/2006/relationships/slide" Target="slides/slide316.xml"/><Relationship Id="rId341" Type="http://schemas.openxmlformats.org/officeDocument/2006/relationships/slide" Target="slides/slide317.xml"/><Relationship Id="rId342" Type="http://schemas.openxmlformats.org/officeDocument/2006/relationships/slide" Target="slides/slide318.xml"/><Relationship Id="rId343" Type="http://schemas.openxmlformats.org/officeDocument/2006/relationships/slide" Target="slides/slide319.xml"/><Relationship Id="rId344" Type="http://schemas.openxmlformats.org/officeDocument/2006/relationships/slide" Target="slides/slide320.xml"/><Relationship Id="rId345" Type="http://schemas.openxmlformats.org/officeDocument/2006/relationships/slide" Target="slides/slide321.xml"/><Relationship Id="rId346" Type="http://schemas.openxmlformats.org/officeDocument/2006/relationships/slide" Target="slides/slide322.xml"/><Relationship Id="rId347" Type="http://schemas.openxmlformats.org/officeDocument/2006/relationships/slide" Target="slides/slide323.xml"/><Relationship Id="rId348" Type="http://schemas.openxmlformats.org/officeDocument/2006/relationships/slide" Target="slides/slide324.xml"/><Relationship Id="rId349" Type="http://schemas.openxmlformats.org/officeDocument/2006/relationships/slide" Target="slides/slide325.xml"/><Relationship Id="rId687" Type="http://schemas.openxmlformats.org/officeDocument/2006/relationships/slide" Target="slides/slide663.xml"/><Relationship Id="rId688" Type="http://schemas.openxmlformats.org/officeDocument/2006/relationships/slide" Target="slides/slide664.xml"/><Relationship Id="rId689" Type="http://schemas.openxmlformats.org/officeDocument/2006/relationships/slide" Target="slides/slide665.xml"/><Relationship Id="rId570" Type="http://schemas.openxmlformats.org/officeDocument/2006/relationships/slide" Target="slides/slide546.xml"/><Relationship Id="rId571" Type="http://schemas.openxmlformats.org/officeDocument/2006/relationships/slide" Target="slides/slide547.xml"/><Relationship Id="rId572" Type="http://schemas.openxmlformats.org/officeDocument/2006/relationships/slide" Target="slides/slide548.xml"/><Relationship Id="rId573" Type="http://schemas.openxmlformats.org/officeDocument/2006/relationships/slide" Target="slides/slide549.xml"/><Relationship Id="rId574" Type="http://schemas.openxmlformats.org/officeDocument/2006/relationships/slide" Target="slides/slide550.xml"/><Relationship Id="rId575" Type="http://schemas.openxmlformats.org/officeDocument/2006/relationships/slide" Target="slides/slide551.xml"/><Relationship Id="rId576" Type="http://schemas.openxmlformats.org/officeDocument/2006/relationships/slide" Target="slides/slide552.xml"/><Relationship Id="rId230" Type="http://schemas.openxmlformats.org/officeDocument/2006/relationships/slide" Target="slides/slide206.xml"/><Relationship Id="rId231" Type="http://schemas.openxmlformats.org/officeDocument/2006/relationships/slide" Target="slides/slide207.xml"/><Relationship Id="rId232" Type="http://schemas.openxmlformats.org/officeDocument/2006/relationships/slide" Target="slides/slide208.xml"/><Relationship Id="rId233" Type="http://schemas.openxmlformats.org/officeDocument/2006/relationships/slide" Target="slides/slide209.xml"/><Relationship Id="rId234" Type="http://schemas.openxmlformats.org/officeDocument/2006/relationships/slide" Target="slides/slide210.xml"/><Relationship Id="rId235" Type="http://schemas.openxmlformats.org/officeDocument/2006/relationships/slide" Target="slides/slide211.xml"/><Relationship Id="rId236" Type="http://schemas.openxmlformats.org/officeDocument/2006/relationships/slide" Target="slides/slide212.xml"/><Relationship Id="rId237" Type="http://schemas.openxmlformats.org/officeDocument/2006/relationships/slide" Target="slides/slide213.xml"/><Relationship Id="rId238" Type="http://schemas.openxmlformats.org/officeDocument/2006/relationships/slide" Target="slides/slide214.xml"/><Relationship Id="rId239" Type="http://schemas.openxmlformats.org/officeDocument/2006/relationships/slide" Target="slides/slide215.xml"/><Relationship Id="rId577" Type="http://schemas.openxmlformats.org/officeDocument/2006/relationships/slide" Target="slides/slide553.xml"/><Relationship Id="rId578" Type="http://schemas.openxmlformats.org/officeDocument/2006/relationships/slide" Target="slides/slide554.xml"/><Relationship Id="rId579" Type="http://schemas.openxmlformats.org/officeDocument/2006/relationships/slide" Target="slides/slide555.xml"/><Relationship Id="rId460" Type="http://schemas.openxmlformats.org/officeDocument/2006/relationships/slide" Target="slides/slide436.xml"/><Relationship Id="rId461" Type="http://schemas.openxmlformats.org/officeDocument/2006/relationships/slide" Target="slides/slide437.xml"/><Relationship Id="rId462" Type="http://schemas.openxmlformats.org/officeDocument/2006/relationships/slide" Target="slides/slide438.xml"/><Relationship Id="rId463" Type="http://schemas.openxmlformats.org/officeDocument/2006/relationships/slide" Target="slides/slide439.xml"/><Relationship Id="rId464" Type="http://schemas.openxmlformats.org/officeDocument/2006/relationships/slide" Target="slides/slide440.xml"/><Relationship Id="rId465" Type="http://schemas.openxmlformats.org/officeDocument/2006/relationships/slide" Target="slides/slide441.xml"/><Relationship Id="rId466" Type="http://schemas.openxmlformats.org/officeDocument/2006/relationships/slide" Target="slides/slide442.xml"/><Relationship Id="rId467" Type="http://schemas.openxmlformats.org/officeDocument/2006/relationships/slide" Target="slides/slide443.xml"/><Relationship Id="rId468" Type="http://schemas.openxmlformats.org/officeDocument/2006/relationships/slide" Target="slides/slide444.xml"/><Relationship Id="rId469" Type="http://schemas.openxmlformats.org/officeDocument/2006/relationships/slide" Target="slides/slide44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690" Type="http://schemas.openxmlformats.org/officeDocument/2006/relationships/slide" Target="slides/slide666.xml"/><Relationship Id="rId691" Type="http://schemas.openxmlformats.org/officeDocument/2006/relationships/slide" Target="slides/slide667.xml"/><Relationship Id="rId692" Type="http://schemas.openxmlformats.org/officeDocument/2006/relationships/slide" Target="slides/slide668.xml"/><Relationship Id="rId693" Type="http://schemas.openxmlformats.org/officeDocument/2006/relationships/slide" Target="slides/slide669.xml"/><Relationship Id="rId694" Type="http://schemas.openxmlformats.org/officeDocument/2006/relationships/slide" Target="slides/slide670.xml"/><Relationship Id="rId695" Type="http://schemas.openxmlformats.org/officeDocument/2006/relationships/slide" Target="slides/slide671.xml"/><Relationship Id="rId696" Type="http://schemas.openxmlformats.org/officeDocument/2006/relationships/slide" Target="slides/slide672.xml"/><Relationship Id="rId350" Type="http://schemas.openxmlformats.org/officeDocument/2006/relationships/slide" Target="slides/slide326.xml"/><Relationship Id="rId351" Type="http://schemas.openxmlformats.org/officeDocument/2006/relationships/slide" Target="slides/slide327.xml"/><Relationship Id="rId352" Type="http://schemas.openxmlformats.org/officeDocument/2006/relationships/slide" Target="slides/slide328.xml"/><Relationship Id="rId353" Type="http://schemas.openxmlformats.org/officeDocument/2006/relationships/slide" Target="slides/slide329.xml"/><Relationship Id="rId354" Type="http://schemas.openxmlformats.org/officeDocument/2006/relationships/slide" Target="slides/slide330.xml"/><Relationship Id="rId355" Type="http://schemas.openxmlformats.org/officeDocument/2006/relationships/slide" Target="slides/slide331.xml"/><Relationship Id="rId356" Type="http://schemas.openxmlformats.org/officeDocument/2006/relationships/slide" Target="slides/slide332.xml"/><Relationship Id="rId357" Type="http://schemas.openxmlformats.org/officeDocument/2006/relationships/slide" Target="slides/slide333.xml"/><Relationship Id="rId358" Type="http://schemas.openxmlformats.org/officeDocument/2006/relationships/slide" Target="slides/slide334.xml"/><Relationship Id="rId359" Type="http://schemas.openxmlformats.org/officeDocument/2006/relationships/slide" Target="slides/slide335.xml"/><Relationship Id="rId697" Type="http://schemas.openxmlformats.org/officeDocument/2006/relationships/slide" Target="slides/slide673.xml"/><Relationship Id="rId698" Type="http://schemas.openxmlformats.org/officeDocument/2006/relationships/slide" Target="slides/slide674.xml"/><Relationship Id="rId699" Type="http://schemas.openxmlformats.org/officeDocument/2006/relationships/slide" Target="slides/slide675.xml"/><Relationship Id="rId580" Type="http://schemas.openxmlformats.org/officeDocument/2006/relationships/slide" Target="slides/slide556.xml"/><Relationship Id="rId581" Type="http://schemas.openxmlformats.org/officeDocument/2006/relationships/slide" Target="slides/slide557.xml"/><Relationship Id="rId582" Type="http://schemas.openxmlformats.org/officeDocument/2006/relationships/slide" Target="slides/slide558.xml"/><Relationship Id="rId583" Type="http://schemas.openxmlformats.org/officeDocument/2006/relationships/slide" Target="slides/slide559.xml"/><Relationship Id="rId584" Type="http://schemas.openxmlformats.org/officeDocument/2006/relationships/slide" Target="slides/slide560.xml"/><Relationship Id="rId585" Type="http://schemas.openxmlformats.org/officeDocument/2006/relationships/slide" Target="slides/slide561.xml"/><Relationship Id="rId586" Type="http://schemas.openxmlformats.org/officeDocument/2006/relationships/slide" Target="slides/slide562.xml"/><Relationship Id="rId240" Type="http://schemas.openxmlformats.org/officeDocument/2006/relationships/slide" Target="slides/slide216.xml"/><Relationship Id="rId241" Type="http://schemas.openxmlformats.org/officeDocument/2006/relationships/slide" Target="slides/slide217.xml"/><Relationship Id="rId242" Type="http://schemas.openxmlformats.org/officeDocument/2006/relationships/slide" Target="slides/slide218.xml"/><Relationship Id="rId243" Type="http://schemas.openxmlformats.org/officeDocument/2006/relationships/slide" Target="slides/slide219.xml"/><Relationship Id="rId244" Type="http://schemas.openxmlformats.org/officeDocument/2006/relationships/slide" Target="slides/slide220.xml"/><Relationship Id="rId245" Type="http://schemas.openxmlformats.org/officeDocument/2006/relationships/slide" Target="slides/slide221.xml"/><Relationship Id="rId246" Type="http://schemas.openxmlformats.org/officeDocument/2006/relationships/slide" Target="slides/slide222.xml"/><Relationship Id="rId247" Type="http://schemas.openxmlformats.org/officeDocument/2006/relationships/slide" Target="slides/slide223.xml"/><Relationship Id="rId248" Type="http://schemas.openxmlformats.org/officeDocument/2006/relationships/slide" Target="slides/slide224.xml"/><Relationship Id="rId249" Type="http://schemas.openxmlformats.org/officeDocument/2006/relationships/slide" Target="slides/slide225.xml"/><Relationship Id="rId587" Type="http://schemas.openxmlformats.org/officeDocument/2006/relationships/slide" Target="slides/slide563.xml"/><Relationship Id="rId588" Type="http://schemas.openxmlformats.org/officeDocument/2006/relationships/slide" Target="slides/slide564.xml"/><Relationship Id="rId589" Type="http://schemas.openxmlformats.org/officeDocument/2006/relationships/slide" Target="slides/slide565.xml"/><Relationship Id="rId470" Type="http://schemas.openxmlformats.org/officeDocument/2006/relationships/slide" Target="slides/slide446.xml"/><Relationship Id="rId471" Type="http://schemas.openxmlformats.org/officeDocument/2006/relationships/slide" Target="slides/slide447.xml"/><Relationship Id="rId472" Type="http://schemas.openxmlformats.org/officeDocument/2006/relationships/slide" Target="slides/slide448.xml"/><Relationship Id="rId473" Type="http://schemas.openxmlformats.org/officeDocument/2006/relationships/slide" Target="slides/slide449.xml"/><Relationship Id="rId474" Type="http://schemas.openxmlformats.org/officeDocument/2006/relationships/slide" Target="slides/slide450.xml"/><Relationship Id="rId475" Type="http://schemas.openxmlformats.org/officeDocument/2006/relationships/slide" Target="slides/slide451.xml"/><Relationship Id="rId476" Type="http://schemas.openxmlformats.org/officeDocument/2006/relationships/slide" Target="slides/slide452.xml"/><Relationship Id="rId477" Type="http://schemas.openxmlformats.org/officeDocument/2006/relationships/slide" Target="slides/slide453.xml"/><Relationship Id="rId478" Type="http://schemas.openxmlformats.org/officeDocument/2006/relationships/slide" Target="slides/slide454.xml"/><Relationship Id="rId479" Type="http://schemas.openxmlformats.org/officeDocument/2006/relationships/slide" Target="slides/slide45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360" Type="http://schemas.openxmlformats.org/officeDocument/2006/relationships/slide" Target="slides/slide336.xml"/><Relationship Id="rId361" Type="http://schemas.openxmlformats.org/officeDocument/2006/relationships/slide" Target="slides/slide337.xml"/><Relationship Id="rId362" Type="http://schemas.openxmlformats.org/officeDocument/2006/relationships/slide" Target="slides/slide338.xml"/><Relationship Id="rId363" Type="http://schemas.openxmlformats.org/officeDocument/2006/relationships/slide" Target="slides/slide339.xml"/><Relationship Id="rId364" Type="http://schemas.openxmlformats.org/officeDocument/2006/relationships/slide" Target="slides/slide340.xml"/><Relationship Id="rId365" Type="http://schemas.openxmlformats.org/officeDocument/2006/relationships/slide" Target="slides/slide341.xml"/><Relationship Id="rId366" Type="http://schemas.openxmlformats.org/officeDocument/2006/relationships/slide" Target="slides/slide342.xml"/><Relationship Id="rId367" Type="http://schemas.openxmlformats.org/officeDocument/2006/relationships/slide" Target="slides/slide343.xml"/><Relationship Id="rId368" Type="http://schemas.openxmlformats.org/officeDocument/2006/relationships/slide" Target="slides/slide344.xml"/><Relationship Id="rId369" Type="http://schemas.openxmlformats.org/officeDocument/2006/relationships/slide" Target="slides/slide345.xml"/><Relationship Id="rId590" Type="http://schemas.openxmlformats.org/officeDocument/2006/relationships/slide" Target="slides/slide566.xml"/><Relationship Id="rId591" Type="http://schemas.openxmlformats.org/officeDocument/2006/relationships/slide" Target="slides/slide567.xml"/><Relationship Id="rId592" Type="http://schemas.openxmlformats.org/officeDocument/2006/relationships/slide" Target="slides/slide568.xml"/><Relationship Id="rId593" Type="http://schemas.openxmlformats.org/officeDocument/2006/relationships/slide" Target="slides/slide569.xml"/><Relationship Id="rId594" Type="http://schemas.openxmlformats.org/officeDocument/2006/relationships/slide" Target="slides/slide570.xml"/><Relationship Id="rId595" Type="http://schemas.openxmlformats.org/officeDocument/2006/relationships/slide" Target="slides/slide571.xml"/><Relationship Id="rId596" Type="http://schemas.openxmlformats.org/officeDocument/2006/relationships/slide" Target="slides/slide572.xml"/><Relationship Id="rId250" Type="http://schemas.openxmlformats.org/officeDocument/2006/relationships/slide" Target="slides/slide226.xml"/><Relationship Id="rId251" Type="http://schemas.openxmlformats.org/officeDocument/2006/relationships/slide" Target="slides/slide227.xml"/><Relationship Id="rId252" Type="http://schemas.openxmlformats.org/officeDocument/2006/relationships/slide" Target="slides/slide228.xml"/><Relationship Id="rId253" Type="http://schemas.openxmlformats.org/officeDocument/2006/relationships/slide" Target="slides/slide229.xml"/><Relationship Id="rId254" Type="http://schemas.openxmlformats.org/officeDocument/2006/relationships/slide" Target="slides/slide230.xml"/><Relationship Id="rId255" Type="http://schemas.openxmlformats.org/officeDocument/2006/relationships/slide" Target="slides/slide231.xml"/><Relationship Id="rId256" Type="http://schemas.openxmlformats.org/officeDocument/2006/relationships/slide" Target="slides/slide232.xml"/><Relationship Id="rId257" Type="http://schemas.openxmlformats.org/officeDocument/2006/relationships/slide" Target="slides/slide233.xml"/><Relationship Id="rId258" Type="http://schemas.openxmlformats.org/officeDocument/2006/relationships/slide" Target="slides/slide234.xml"/><Relationship Id="rId259" Type="http://schemas.openxmlformats.org/officeDocument/2006/relationships/slide" Target="slides/slide235.xml"/><Relationship Id="rId597" Type="http://schemas.openxmlformats.org/officeDocument/2006/relationships/slide" Target="slides/slide573.xml"/><Relationship Id="rId598" Type="http://schemas.openxmlformats.org/officeDocument/2006/relationships/slide" Target="slides/slide574.xml"/><Relationship Id="rId599" Type="http://schemas.openxmlformats.org/officeDocument/2006/relationships/slide" Target="slides/slide575.xml"/><Relationship Id="rId480" Type="http://schemas.openxmlformats.org/officeDocument/2006/relationships/slide" Target="slides/slide456.xml"/><Relationship Id="rId481" Type="http://schemas.openxmlformats.org/officeDocument/2006/relationships/slide" Target="slides/slide457.xml"/><Relationship Id="rId482" Type="http://schemas.openxmlformats.org/officeDocument/2006/relationships/slide" Target="slides/slide458.xml"/><Relationship Id="rId483" Type="http://schemas.openxmlformats.org/officeDocument/2006/relationships/slide" Target="slides/slide459.xml"/><Relationship Id="rId484" Type="http://schemas.openxmlformats.org/officeDocument/2006/relationships/slide" Target="slides/slide460.xml"/><Relationship Id="rId485" Type="http://schemas.openxmlformats.org/officeDocument/2006/relationships/slide" Target="slides/slide461.xml"/><Relationship Id="rId486" Type="http://schemas.openxmlformats.org/officeDocument/2006/relationships/slide" Target="slides/slide462.xml"/><Relationship Id="rId487" Type="http://schemas.openxmlformats.org/officeDocument/2006/relationships/slide" Target="slides/slide463.xml"/><Relationship Id="rId488" Type="http://schemas.openxmlformats.org/officeDocument/2006/relationships/slide" Target="slides/slide464.xml"/><Relationship Id="rId489" Type="http://schemas.openxmlformats.org/officeDocument/2006/relationships/slide" Target="slides/slide465.xml"/><Relationship Id="rId140" Type="http://schemas.openxmlformats.org/officeDocument/2006/relationships/slide" Target="slides/slide116.xml"/><Relationship Id="rId141" Type="http://schemas.openxmlformats.org/officeDocument/2006/relationships/slide" Target="slides/slide117.xml"/><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370" Type="http://schemas.openxmlformats.org/officeDocument/2006/relationships/slide" Target="slides/slide346.xml"/><Relationship Id="rId371" Type="http://schemas.openxmlformats.org/officeDocument/2006/relationships/slide" Target="slides/slide347.xml"/><Relationship Id="rId372" Type="http://schemas.openxmlformats.org/officeDocument/2006/relationships/slide" Target="slides/slide348.xml"/><Relationship Id="rId373" Type="http://schemas.openxmlformats.org/officeDocument/2006/relationships/slide" Target="slides/slide349.xml"/><Relationship Id="rId374" Type="http://schemas.openxmlformats.org/officeDocument/2006/relationships/slide" Target="slides/slide350.xml"/><Relationship Id="rId375" Type="http://schemas.openxmlformats.org/officeDocument/2006/relationships/slide" Target="slides/slide351.xml"/><Relationship Id="rId376" Type="http://schemas.openxmlformats.org/officeDocument/2006/relationships/slide" Target="slides/slide352.xml"/><Relationship Id="rId377" Type="http://schemas.openxmlformats.org/officeDocument/2006/relationships/slide" Target="slides/slide353.xml"/><Relationship Id="rId378" Type="http://schemas.openxmlformats.org/officeDocument/2006/relationships/slide" Target="slides/slide354.xml"/><Relationship Id="rId379" Type="http://schemas.openxmlformats.org/officeDocument/2006/relationships/slide" Target="slides/slide355.xml"/><Relationship Id="rId260" Type="http://schemas.openxmlformats.org/officeDocument/2006/relationships/slide" Target="slides/slide236.xml"/><Relationship Id="rId261" Type="http://schemas.openxmlformats.org/officeDocument/2006/relationships/slide" Target="slides/slide237.xml"/><Relationship Id="rId262" Type="http://schemas.openxmlformats.org/officeDocument/2006/relationships/slide" Target="slides/slide238.xml"/><Relationship Id="rId263" Type="http://schemas.openxmlformats.org/officeDocument/2006/relationships/slide" Target="slides/slide239.xml"/><Relationship Id="rId264" Type="http://schemas.openxmlformats.org/officeDocument/2006/relationships/slide" Target="slides/slide240.xml"/><Relationship Id="rId265" Type="http://schemas.openxmlformats.org/officeDocument/2006/relationships/slide" Target="slides/slide241.xml"/><Relationship Id="rId266" Type="http://schemas.openxmlformats.org/officeDocument/2006/relationships/slide" Target="slides/slide242.xml"/><Relationship Id="rId267" Type="http://schemas.openxmlformats.org/officeDocument/2006/relationships/slide" Target="slides/slide243.xml"/><Relationship Id="rId268" Type="http://schemas.openxmlformats.org/officeDocument/2006/relationships/slide" Target="slides/slide244.xml"/><Relationship Id="rId269" Type="http://schemas.openxmlformats.org/officeDocument/2006/relationships/slide" Target="slides/slide245.xml"/><Relationship Id="rId490" Type="http://schemas.openxmlformats.org/officeDocument/2006/relationships/slide" Target="slides/slide466.xml"/><Relationship Id="rId491" Type="http://schemas.openxmlformats.org/officeDocument/2006/relationships/slide" Target="slides/slide467.xml"/><Relationship Id="rId492" Type="http://schemas.openxmlformats.org/officeDocument/2006/relationships/slide" Target="slides/slide468.xml"/><Relationship Id="rId493" Type="http://schemas.openxmlformats.org/officeDocument/2006/relationships/slide" Target="slides/slide469.xml"/><Relationship Id="rId494" Type="http://schemas.openxmlformats.org/officeDocument/2006/relationships/slide" Target="slides/slide470.xml"/><Relationship Id="rId495" Type="http://schemas.openxmlformats.org/officeDocument/2006/relationships/slide" Target="slides/slide471.xml"/><Relationship Id="rId496" Type="http://schemas.openxmlformats.org/officeDocument/2006/relationships/slide" Target="slides/slide472.xml"/><Relationship Id="rId497" Type="http://schemas.openxmlformats.org/officeDocument/2006/relationships/slide" Target="slides/slide473.xml"/><Relationship Id="rId498" Type="http://schemas.openxmlformats.org/officeDocument/2006/relationships/slide" Target="slides/slide474.xml"/><Relationship Id="rId499" Type="http://schemas.openxmlformats.org/officeDocument/2006/relationships/slide" Target="slides/slide47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slide" Target="slides/slide128.xml"/><Relationship Id="rId153" Type="http://schemas.openxmlformats.org/officeDocument/2006/relationships/slide" Target="slides/slide129.xml"/><Relationship Id="rId154" Type="http://schemas.openxmlformats.org/officeDocument/2006/relationships/slide" Target="slides/slide130.xml"/><Relationship Id="rId155" Type="http://schemas.openxmlformats.org/officeDocument/2006/relationships/slide" Target="slides/slide131.xml"/><Relationship Id="rId156" Type="http://schemas.openxmlformats.org/officeDocument/2006/relationships/slide" Target="slides/slide132.xml"/><Relationship Id="rId157" Type="http://schemas.openxmlformats.org/officeDocument/2006/relationships/slide" Target="slides/slide133.xml"/><Relationship Id="rId158" Type="http://schemas.openxmlformats.org/officeDocument/2006/relationships/slide" Target="slides/slide134.xml"/><Relationship Id="rId159" Type="http://schemas.openxmlformats.org/officeDocument/2006/relationships/slide" Target="slides/slide135.xml"/><Relationship Id="rId380" Type="http://schemas.openxmlformats.org/officeDocument/2006/relationships/slide" Target="slides/slide356.xml"/><Relationship Id="rId381" Type="http://schemas.openxmlformats.org/officeDocument/2006/relationships/slide" Target="slides/slide357.xml"/><Relationship Id="rId382" Type="http://schemas.openxmlformats.org/officeDocument/2006/relationships/slide" Target="slides/slide358.xml"/><Relationship Id="rId383" Type="http://schemas.openxmlformats.org/officeDocument/2006/relationships/slide" Target="slides/slide359.xml"/><Relationship Id="rId384" Type="http://schemas.openxmlformats.org/officeDocument/2006/relationships/slide" Target="slides/slide360.xml"/><Relationship Id="rId385" Type="http://schemas.openxmlformats.org/officeDocument/2006/relationships/slide" Target="slides/slide361.xml"/><Relationship Id="rId386" Type="http://schemas.openxmlformats.org/officeDocument/2006/relationships/slide" Target="slides/slide362.xml"/><Relationship Id="rId387" Type="http://schemas.openxmlformats.org/officeDocument/2006/relationships/slide" Target="slides/slide363.xml"/><Relationship Id="rId388" Type="http://schemas.openxmlformats.org/officeDocument/2006/relationships/slide" Target="slides/slide364.xml"/><Relationship Id="rId389" Type="http://schemas.openxmlformats.org/officeDocument/2006/relationships/slide" Target="slides/slide365.xml"/><Relationship Id="rId270" Type="http://schemas.openxmlformats.org/officeDocument/2006/relationships/slide" Target="slides/slide246.xml"/><Relationship Id="rId271" Type="http://schemas.openxmlformats.org/officeDocument/2006/relationships/slide" Target="slides/slide247.xml"/><Relationship Id="rId272" Type="http://schemas.openxmlformats.org/officeDocument/2006/relationships/slide" Target="slides/slide248.xml"/><Relationship Id="rId273" Type="http://schemas.openxmlformats.org/officeDocument/2006/relationships/slide" Target="slides/slide249.xml"/><Relationship Id="rId274" Type="http://schemas.openxmlformats.org/officeDocument/2006/relationships/slide" Target="slides/slide250.xml"/><Relationship Id="rId275" Type="http://schemas.openxmlformats.org/officeDocument/2006/relationships/slide" Target="slides/slide251.xml"/><Relationship Id="rId276" Type="http://schemas.openxmlformats.org/officeDocument/2006/relationships/slide" Target="slides/slide252.xml"/><Relationship Id="rId277" Type="http://schemas.openxmlformats.org/officeDocument/2006/relationships/slide" Target="slides/slide253.xml"/><Relationship Id="rId278" Type="http://schemas.openxmlformats.org/officeDocument/2006/relationships/slide" Target="slides/slide254.xml"/><Relationship Id="rId279" Type="http://schemas.openxmlformats.org/officeDocument/2006/relationships/slide" Target="slides/slide255.xml"/><Relationship Id="rId160" Type="http://schemas.openxmlformats.org/officeDocument/2006/relationships/slide" Target="slides/slide136.xml"/><Relationship Id="rId161" Type="http://schemas.openxmlformats.org/officeDocument/2006/relationships/slide" Target="slides/slide137.xml"/><Relationship Id="rId162" Type="http://schemas.openxmlformats.org/officeDocument/2006/relationships/slide" Target="slides/slide138.xml"/><Relationship Id="rId163" Type="http://schemas.openxmlformats.org/officeDocument/2006/relationships/slide" Target="slides/slide139.xml"/><Relationship Id="rId164" Type="http://schemas.openxmlformats.org/officeDocument/2006/relationships/slide" Target="slides/slide140.xml"/><Relationship Id="rId165" Type="http://schemas.openxmlformats.org/officeDocument/2006/relationships/slide" Target="slides/slide141.xml"/><Relationship Id="rId166" Type="http://schemas.openxmlformats.org/officeDocument/2006/relationships/slide" Target="slides/slide142.xml"/><Relationship Id="rId167" Type="http://schemas.openxmlformats.org/officeDocument/2006/relationships/slide" Target="slides/slide143.xml"/><Relationship Id="rId168" Type="http://schemas.openxmlformats.org/officeDocument/2006/relationships/slide" Target="slides/slide144.xml"/><Relationship Id="rId169" Type="http://schemas.openxmlformats.org/officeDocument/2006/relationships/slide" Target="slides/slide145.xml"/><Relationship Id="rId390" Type="http://schemas.openxmlformats.org/officeDocument/2006/relationships/slide" Target="slides/slide366.xml"/><Relationship Id="rId391" Type="http://schemas.openxmlformats.org/officeDocument/2006/relationships/slide" Target="slides/slide367.xml"/><Relationship Id="rId392" Type="http://schemas.openxmlformats.org/officeDocument/2006/relationships/slide" Target="slides/slide368.xml"/><Relationship Id="rId393" Type="http://schemas.openxmlformats.org/officeDocument/2006/relationships/slide" Target="slides/slide369.xml"/><Relationship Id="rId394" Type="http://schemas.openxmlformats.org/officeDocument/2006/relationships/slide" Target="slides/slide370.xml"/><Relationship Id="rId395" Type="http://schemas.openxmlformats.org/officeDocument/2006/relationships/slide" Target="slides/slide371.xml"/><Relationship Id="rId396" Type="http://schemas.openxmlformats.org/officeDocument/2006/relationships/slide" Target="slides/slide372.xml"/><Relationship Id="rId397" Type="http://schemas.openxmlformats.org/officeDocument/2006/relationships/slide" Target="slides/slide373.xml"/><Relationship Id="rId398" Type="http://schemas.openxmlformats.org/officeDocument/2006/relationships/slide" Target="slides/slide374.xml"/><Relationship Id="rId399" Type="http://schemas.openxmlformats.org/officeDocument/2006/relationships/slide" Target="slides/slide375.xml"/><Relationship Id="rId280" Type="http://schemas.openxmlformats.org/officeDocument/2006/relationships/slide" Target="slides/slide256.xml"/><Relationship Id="rId281" Type="http://schemas.openxmlformats.org/officeDocument/2006/relationships/slide" Target="slides/slide257.xml"/><Relationship Id="rId282" Type="http://schemas.openxmlformats.org/officeDocument/2006/relationships/slide" Target="slides/slide2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4/15/15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4/15/15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 Id="rId3" Type="http://schemas.openxmlformats.org/officeDocument/2006/relationships/hyperlink" Target="http://localhost"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 Id="rId3" Type="http://schemas.openxmlformats.org/officeDocument/2006/relationships/hyperlink" Target="http://localhost"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 Id="rId3" Type="http://schemas.openxmlformats.org/officeDocument/2006/relationships/hyperlink" Target="http://docs.opscode.com/chef_overview_attributes.html" TargetMode="Externa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 Id="rId3" Type="http://schemas.openxmlformats.org/officeDocument/2006/relationships/hyperlink" Target="https://en.wikipedia.org/wiki/Here_document" TargetMode="Externa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8.xml"/><Relationship Id="rId3" Type="http://schemas.openxmlformats.org/officeDocument/2006/relationships/hyperlink" Target="https://gist.github.com/2866421" TargetMode="Externa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 Id="rId3" Type="http://schemas.openxmlformats.org/officeDocument/2006/relationships/hyperlink" Target="https://gist.github.com/2866421" TargetMode="Externa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 Id="rId3" Type="http://schemas.openxmlformats.org/officeDocument/2006/relationships/hyperlink" Target="http://localhost:81" TargetMode="Externa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 Id="rId3" Type="http://schemas.openxmlformats.org/officeDocument/2006/relationships/hyperlink" Target="https://en.wikipedia.org/wiki/Here_document" TargetMode="Externa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 Id="rId3" Type="http://schemas.openxmlformats.org/officeDocument/2006/relationships/hyperlink" Target="https://en.wikipedia.org/wiki/Here_document" TargetMode="Externa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 Id="rId3" Type="http://schemas.openxmlformats.org/officeDocument/2006/relationships/hyperlink" Target="https://gist.github.com/2866421" TargetMode="Externa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 Id="rId3" Type="http://schemas.openxmlformats.org/officeDocument/2006/relationships/hyperlink" Target="https://gist.github.com/2866421" TargetMode="Externa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 Id="rId3" Type="http://schemas.openxmlformats.org/officeDocument/2006/relationships/hyperlink" Target="https://gist.github.com/2866421" TargetMode="Externa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 Id="rId3" Type="http://schemas.openxmlformats.org/officeDocument/2006/relationships/hyperlink" Target="http://docs.opscode.com/chef_overview_attributes.html" TargetMode="Externa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 Id="rId3" Type="http://schemas.openxmlformats.org/officeDocument/2006/relationships/hyperlink" Target="http://wiki.apache.org/solr/SolrQuerySyntax" TargetMode="Externa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4.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6.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7.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 Id="rId3" Type="http://schemas.openxmlformats.org/officeDocument/2006/relationships/hyperlink" Target="http://docs.opscode.com/knife_search.html" TargetMode="Externa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4.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8.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3.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5.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9.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 Id="rId3" Type="http://schemas.openxmlformats.org/officeDocument/2006/relationships/hyperlink" Target="https://gist.github.com/vinyar/6616444"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5.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2.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7.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8.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0.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7.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8.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7.xml"/><Relationship Id="rId3" Type="http://schemas.openxmlformats.org/officeDocument/2006/relationships/hyperlink" Target="https://github.com/jonlives/knife-flip"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8.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9.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5.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5.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9.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3.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8.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2.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4.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3.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2.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6.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2.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3.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5.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6.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7.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0.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5.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8.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2.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3.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4.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5.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6.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 Id="rId3" Type="http://schemas.openxmlformats.org/officeDocument/2006/relationships/hyperlink" Target="http://docs.opscode.com/essentials_repository.html"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a:t>
            </a:fld>
            <a:endParaRPr lang="en-US"/>
          </a:p>
        </p:txBody>
      </p:sp>
    </p:spTree>
    <p:extLst>
      <p:ext uri="{BB962C8B-B14F-4D97-AF65-F5344CB8AC3E}">
        <p14:creationId xmlns:p14="http://schemas.microsoft.com/office/powerpoint/2010/main" val="427278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extLst>
      <p:ext uri="{BB962C8B-B14F-4D97-AF65-F5344CB8AC3E}">
        <p14:creationId xmlns:p14="http://schemas.microsoft.com/office/powerpoint/2010/main" val="20448977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53249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a:t>
            </a: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503222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extLst>
      <p:ext uri="{BB962C8B-B14F-4D97-AF65-F5344CB8AC3E}">
        <p14:creationId xmlns:p14="http://schemas.microsoft.com/office/powerpoint/2010/main" val="8411483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a:t>
            </a:r>
            <a:r>
              <a:rPr lang="en-US" baseline="0" dirty="0" smtClean="0"/>
              <a:t> to </a:t>
            </a:r>
            <a:r>
              <a:rPr lang="en-US" dirty="0" smtClean="0"/>
              <a:t>a bug in Windows, you</a:t>
            </a:r>
            <a:r>
              <a:rPr lang="en-US" baseline="0" dirty="0" smtClean="0"/>
              <a:t> </a:t>
            </a:r>
            <a:r>
              <a:rPr lang="en-US" dirty="0" smtClean="0"/>
              <a:t>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185</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60281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711514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864525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443164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718992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6153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extLst>
      <p:ext uri="{BB962C8B-B14F-4D97-AF65-F5344CB8AC3E}">
        <p14:creationId xmlns:p14="http://schemas.microsoft.com/office/powerpoint/2010/main" val="19675139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39754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399014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62761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extLst>
      <p:ext uri="{BB962C8B-B14F-4D97-AF65-F5344CB8AC3E}">
        <p14:creationId xmlns:p14="http://schemas.microsoft.com/office/powerpoint/2010/main" val="6534688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197</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893661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872310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033187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15973224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3996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extLst>
      <p:ext uri="{BB962C8B-B14F-4D97-AF65-F5344CB8AC3E}">
        <p14:creationId xmlns:p14="http://schemas.microsoft.com/office/powerpoint/2010/main" val="13651805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extLst>
      <p:ext uri="{BB962C8B-B14F-4D97-AF65-F5344CB8AC3E}">
        <p14:creationId xmlns:p14="http://schemas.microsoft.com/office/powerpoint/2010/main" val="21122557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extLst>
      <p:ext uri="{BB962C8B-B14F-4D97-AF65-F5344CB8AC3E}">
        <p14:creationId xmlns:p14="http://schemas.microsoft.com/office/powerpoint/2010/main" val="14321146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78545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326706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extLst>
      <p:ext uri="{BB962C8B-B14F-4D97-AF65-F5344CB8AC3E}">
        <p14:creationId xmlns:p14="http://schemas.microsoft.com/office/powerpoint/2010/main" val="135179736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224</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456991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804669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060433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endParaRPr lang="en-US" sz="5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698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extLst>
      <p:ext uri="{BB962C8B-B14F-4D97-AF65-F5344CB8AC3E}">
        <p14:creationId xmlns:p14="http://schemas.microsoft.com/office/powerpoint/2010/main" val="15403834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92594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595121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802984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982954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246978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extLst>
      <p:ext uri="{BB962C8B-B14F-4D97-AF65-F5344CB8AC3E}">
        <p14:creationId xmlns:p14="http://schemas.microsoft.com/office/powerpoint/2010/main" val="202790766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239</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253</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39203556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1335354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extLst>
      <p:ext uri="{BB962C8B-B14F-4D97-AF65-F5344CB8AC3E}">
        <p14:creationId xmlns:p14="http://schemas.microsoft.com/office/powerpoint/2010/main" val="3040891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877554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39647373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080448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260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692293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70517873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900794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4342486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9776485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271</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13034557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272</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extLst>
      <p:ext uri="{BB962C8B-B14F-4D97-AF65-F5344CB8AC3E}">
        <p14:creationId xmlns:p14="http://schemas.microsoft.com/office/powerpoint/2010/main" val="55247341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882132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594129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a:t>
            </a:r>
            <a:r>
              <a:rPr lang="en-US" sz="1600" dirty="0" smtClean="0">
                <a:latin typeface="Lucida Grande" charset="0"/>
                <a:cs typeface="Lucida Grande" charset="0"/>
                <a:sym typeface="Lucida Grande" charset="0"/>
              </a:rPr>
              <a:t>here are 15 level of precedence.</a:t>
            </a: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841676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4420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130562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389626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6532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3500521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843345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391189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3141937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2014555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594746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1929007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70790097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74871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11390388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684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470256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768089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dirty="0">
                <a:latin typeface="Lucida Grande" charset="0"/>
                <a:cs typeface="Lucida Grande" charset="0"/>
                <a:sym typeface="Lucida Grande" charset="0"/>
              </a:rPr>
              <a:t>If they have syntax errors in the recipe, it will get caught here.</a:t>
            </a:r>
          </a:p>
          <a:p>
            <a:pPr>
              <a:spcBef>
                <a:spcPts val="1200"/>
              </a:spcBef>
            </a:pPr>
            <a:r>
              <a:rPr lang="en-US" sz="1600" dirty="0">
                <a:latin typeface="Lucida Grande" charset="0"/>
                <a:cs typeface="Lucida Grande" charset="0"/>
                <a:sym typeface="Lucida Grande" charset="0"/>
              </a:rPr>
              <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If you get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ruby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error on Windows, you need to make the Chef repo live in a path without spaces in it</a:t>
            </a: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118458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41586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9373701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05865719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733879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50125299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6015295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47271377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8242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Now you need to change </a:t>
            </a:r>
            <a:r>
              <a:rPr lang="en-US" sz="1600" dirty="0" err="1">
                <a:latin typeface="Lucida Grande" charset="0"/>
                <a:cs typeface="Lucida Grande" charset="0"/>
                <a:sym typeface="Lucida Grande" charset="0"/>
              </a:rPr>
              <a:t>syslog.conf</a:t>
            </a:r>
            <a:r>
              <a:rPr lang="en-US" sz="1600" dirty="0">
                <a:latin typeface="Lucida Grande" charset="0"/>
                <a:cs typeface="Lucida Grande" charset="0"/>
                <a:sym typeface="Lucida Grande" charset="0"/>
              </a:rPr>
              <a:t> on all nodes in your infrastructure to log all kernel messages to the central log host</a:t>
            </a:r>
          </a:p>
        </p:txBody>
      </p:sp>
    </p:spTree>
    <p:extLst>
      <p:ext uri="{BB962C8B-B14F-4D97-AF65-F5344CB8AC3E}">
        <p14:creationId xmlns:p14="http://schemas.microsoft.com/office/powerpoint/2010/main" val="172695642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6627396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6768109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371164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316</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9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384220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36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433276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1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5344337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56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85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33646578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7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34951744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4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8821975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566691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9957068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230894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26200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6240233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862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4272780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86102153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Syntax check</a:t>
            </a:r>
          </a:p>
          <a:p>
            <a:r>
              <a:rPr lang="en-US" sz="1600" dirty="0">
                <a:latin typeface="Lucida Grande" charset="0"/>
                <a:cs typeface="Lucida Grande" charset="0"/>
                <a:sym typeface="Lucida Grande" charset="0"/>
              </a:rPr>
              <a:t>* Upload to Chef Server</a:t>
            </a:r>
          </a:p>
        </p:txBody>
      </p:sp>
    </p:spTree>
    <p:extLst>
      <p:ext uri="{BB962C8B-B14F-4D97-AF65-F5344CB8AC3E}">
        <p14:creationId xmlns:p14="http://schemas.microsoft.com/office/powerpoint/2010/main" val="12951663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6758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9987820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5531930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3826977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0705753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6040125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7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686481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Think about what just happened - if you needed a report about being in/out of scope, you can generate it trivially with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search features.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 this example, a simple primitive has been turned into a powerful reporting tool.</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404459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97517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7872286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352</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707394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5691566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extLst>
      <p:ext uri="{BB962C8B-B14F-4D97-AF65-F5344CB8AC3E}">
        <p14:creationId xmlns:p14="http://schemas.microsoft.com/office/powerpoint/2010/main" val="106531170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71934622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681112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482915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986726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82139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1905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3366512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1164563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57400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91767929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0681197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5320767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570073850"/>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41464762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4360604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111178389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46340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2145174067"/>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735229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152561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228052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386</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2468820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0010858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66288819"/>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37149933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a different module.</a:t>
            </a:r>
          </a:p>
        </p:txBody>
      </p:sp>
    </p:spTree>
    <p:extLst>
      <p:ext uri="{BB962C8B-B14F-4D97-AF65-F5344CB8AC3E}">
        <p14:creationId xmlns:p14="http://schemas.microsoft.com/office/powerpoint/2010/main" val="211493773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2637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2749599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9221800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8216037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161476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820852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298177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306688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4624725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5872186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1548348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05575579"/>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extLst>
      <p:ext uri="{BB962C8B-B14F-4D97-AF65-F5344CB8AC3E}">
        <p14:creationId xmlns:p14="http://schemas.microsoft.com/office/powerpoint/2010/main" val="96444588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1842199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2022320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408</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409</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410</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169061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412</a:t>
            </a:fld>
            <a:endParaRPr lang="en-US"/>
          </a:p>
        </p:txBody>
      </p:sp>
    </p:spTree>
    <p:extLst>
      <p:ext uri="{BB962C8B-B14F-4D97-AF65-F5344CB8AC3E}">
        <p14:creationId xmlns:p14="http://schemas.microsoft.com/office/powerpoint/2010/main" val="260141994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414</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203866437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extLst>
      <p:ext uri="{BB962C8B-B14F-4D97-AF65-F5344CB8AC3E}">
        <p14:creationId xmlns:p14="http://schemas.microsoft.com/office/powerpoint/2010/main" val="64803132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41115425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extLst>
      <p:ext uri="{BB962C8B-B14F-4D97-AF65-F5344CB8AC3E}">
        <p14:creationId xmlns:p14="http://schemas.microsoft.com/office/powerpoint/2010/main" val="173751894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8282820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061320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72350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98293678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67690202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8622284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50390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46</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255789528"/>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6623518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4260887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429</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430</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431</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432</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extLst>
      <p:ext uri="{BB962C8B-B14F-4D97-AF65-F5344CB8AC3E}">
        <p14:creationId xmlns:p14="http://schemas.microsoft.com/office/powerpoint/2010/main" val="1908518808"/>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2345775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64686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3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480352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extLst>
      <p:ext uri="{BB962C8B-B14F-4D97-AF65-F5344CB8AC3E}">
        <p14:creationId xmlns:p14="http://schemas.microsoft.com/office/powerpoint/2010/main" val="112903333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32913213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8032164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extLst>
      <p:ext uri="{BB962C8B-B14F-4D97-AF65-F5344CB8AC3E}">
        <p14:creationId xmlns:p14="http://schemas.microsoft.com/office/powerpoint/2010/main" val="50177289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extLst>
      <p:ext uri="{BB962C8B-B14F-4D97-AF65-F5344CB8AC3E}">
        <p14:creationId xmlns:p14="http://schemas.microsoft.com/office/powerpoint/2010/main" val="178199975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051756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1225174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endParaRPr lang="en-US" sz="1600" dirty="0">
              <a:latin typeface="Times" charset="0"/>
              <a:cs typeface="Times" charset="0"/>
              <a:sym typeface="Times"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8369036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448</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53</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For more details see </a:t>
            </a:r>
            <a:r>
              <a:rPr lang="en-US" sz="1600" u="sng" dirty="0">
                <a:latin typeface="Lucida Grande" charset="0"/>
                <a:cs typeface="Lucida Grande" charset="0"/>
                <a:sym typeface="Lucida Grande" charset="0"/>
                <a:hlinkClick r:id="rId3"/>
              </a:rPr>
              <a:t>http://docs.opscode.com/knife_search.html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03451450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48423804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77547378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62454979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767066249"/>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88608699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91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dirty="0">
                <a:latin typeface="Helvetica" charset="0"/>
                <a:cs typeface="Helvetica" charset="0"/>
                <a:sym typeface="Helvetica" charset="0"/>
              </a:rPr>
              <a:t>Execute a search against the Chef Server</a:t>
            </a:r>
            <a:r>
              <a:rPr lang="ja-JP" altLang="en-US" dirty="0">
                <a:latin typeface="Arial"/>
                <a:cs typeface="Helvetica" charset="0"/>
                <a:sym typeface="Helvetica" charset="0"/>
              </a:rPr>
              <a:t>’</a:t>
            </a:r>
            <a:r>
              <a:rPr lang="en-US" dirty="0">
                <a:latin typeface="Helvetica" charset="0"/>
                <a:cs typeface="Helvetica" charset="0"/>
                <a:sym typeface="Helvetica" charset="0"/>
              </a:rPr>
              <a:t>s search index and store the results of that search in the </a:t>
            </a:r>
            <a:r>
              <a:rPr lang="ja-JP" altLang="en-US" dirty="0">
                <a:latin typeface="Arial"/>
                <a:cs typeface="Helvetica" charset="0"/>
                <a:sym typeface="Helvetica" charset="0"/>
              </a:rPr>
              <a:t>“</a:t>
            </a:r>
            <a:r>
              <a:rPr lang="en-US" dirty="0" err="1">
                <a:latin typeface="Helvetica" charset="0"/>
                <a:cs typeface="Helvetica" charset="0"/>
                <a:sym typeface="Helvetica" charset="0"/>
              </a:rPr>
              <a:t>pool_member</a:t>
            </a:r>
            <a:r>
              <a:rPr lang="ja-JP" altLang="en-US" dirty="0">
                <a:latin typeface="Arial"/>
                <a:cs typeface="Helvetica" charset="0"/>
                <a:sym typeface="Helvetica" charset="0"/>
              </a:rPr>
              <a:t>”</a:t>
            </a:r>
            <a:r>
              <a:rPr lang="en-US" dirty="0">
                <a:latin typeface="Helvetica" charset="0"/>
                <a:cs typeface="Helvetica" charset="0"/>
                <a:sym typeface="Helvetica" charset="0"/>
              </a:rPr>
              <a:t> variable.</a:t>
            </a:r>
          </a:p>
          <a:p>
            <a:endParaRPr lang="en-US" dirty="0">
              <a:latin typeface="Helvetica" charset="0"/>
              <a:cs typeface="Helvetica" charset="0"/>
              <a:sym typeface="Helvetica" charset="0"/>
            </a:endParaRPr>
          </a:p>
          <a:p>
            <a:r>
              <a:rPr lang="en-US" dirty="0">
                <a:latin typeface="Helvetica" charset="0"/>
                <a:cs typeface="Helvetica" charset="0"/>
                <a:sym typeface="Helvetica" charset="0"/>
              </a:rPr>
              <a:t>Pass the unique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 to the template as a template variable named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a:t>
            </a:r>
          </a:p>
        </p:txBody>
      </p:sp>
    </p:spTree>
    <p:extLst>
      <p:ext uri="{BB962C8B-B14F-4D97-AF65-F5344CB8AC3E}">
        <p14:creationId xmlns:p14="http://schemas.microsoft.com/office/powerpoint/2010/main" val="73927330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471</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474</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4272780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extLst>
      <p:ext uri="{BB962C8B-B14F-4D97-AF65-F5344CB8AC3E}">
        <p14:creationId xmlns:p14="http://schemas.microsoft.com/office/powerpoint/2010/main" val="142426898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490</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it’s easy 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56</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499</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502</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550536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129489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5519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dirty="0">
              <a:latin typeface="Lucida Console" charset="0"/>
              <a:cs typeface="Lucida Console" charset="0"/>
              <a:sym typeface="Lucida Console" charset="0"/>
            </a:endParaRPr>
          </a:p>
        </p:txBody>
      </p:sp>
    </p:spTree>
    <p:extLst>
      <p:ext uri="{BB962C8B-B14F-4D97-AF65-F5344CB8AC3E}">
        <p14:creationId xmlns:p14="http://schemas.microsoft.com/office/powerpoint/2010/main" val="143392585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7461399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15209188"/>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48703729"/>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9895436"/>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3025341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526</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extLst>
      <p:ext uri="{BB962C8B-B14F-4D97-AF65-F5344CB8AC3E}">
        <p14:creationId xmlns:p14="http://schemas.microsoft.com/office/powerpoint/2010/main" val="114161612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3202630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530</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28388027"/>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427805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534</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270755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it’s easy 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820697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8435389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65585869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39513200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extLst>
      <p:ext uri="{BB962C8B-B14F-4D97-AF65-F5344CB8AC3E}">
        <p14:creationId xmlns:p14="http://schemas.microsoft.com/office/powerpoint/2010/main" val="118609042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550</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144500"/>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73900068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9861764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extLst>
      <p:ext uri="{BB962C8B-B14F-4D97-AF65-F5344CB8AC3E}">
        <p14:creationId xmlns:p14="http://schemas.microsoft.com/office/powerpoint/2010/main" val="669908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p:txBody>
      </p:sp>
    </p:spTree>
    <p:extLst>
      <p:ext uri="{BB962C8B-B14F-4D97-AF65-F5344CB8AC3E}">
        <p14:creationId xmlns:p14="http://schemas.microsoft.com/office/powerpoint/2010/main" val="93981958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703615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559</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560</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12282134"/>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2810433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017169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11350221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86051612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777720504"/>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572</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66</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72206004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55590964"/>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28298285"/>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70636429"/>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649534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And the results are merged together.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will get to merge order in just a few more slides...</a:t>
            </a:r>
          </a:p>
        </p:txBody>
      </p:sp>
    </p:spTree>
    <p:extLst>
      <p:ext uri="{BB962C8B-B14F-4D97-AF65-F5344CB8AC3E}">
        <p14:creationId xmlns:p14="http://schemas.microsoft.com/office/powerpoint/2010/main" val="147257633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402903177"/>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extLst>
      <p:ext uri="{BB962C8B-B14F-4D97-AF65-F5344CB8AC3E}">
        <p14:creationId xmlns:p14="http://schemas.microsoft.com/office/powerpoint/2010/main" val="132920290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3885238"/>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19407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98898814"/>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extLst>
      <p:ext uri="{BB962C8B-B14F-4D97-AF65-F5344CB8AC3E}">
        <p14:creationId xmlns:p14="http://schemas.microsoft.com/office/powerpoint/2010/main" val="2416949"/>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Drive home that people should use defaults!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260289"/>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655495367"/>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6171798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7392292"/>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41585795"/>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89040743"/>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733053144"/>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33102829"/>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87658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548233367"/>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296168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2655340"/>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1900553541"/>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00000569"/>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3745382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81174232"/>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0172261"/>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extLst>
      <p:ext uri="{BB962C8B-B14F-4D97-AF65-F5344CB8AC3E}">
        <p14:creationId xmlns:p14="http://schemas.microsoft.com/office/powerpoint/2010/main" val="1450956042"/>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41690360"/>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10409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extLst>
      <p:ext uri="{BB962C8B-B14F-4D97-AF65-F5344CB8AC3E}">
        <p14:creationId xmlns:p14="http://schemas.microsoft.com/office/powerpoint/2010/main" val="610515434"/>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722802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16266761"/>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66000081"/>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75526309"/>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endParaRPr lang="en-US" altLang="en-US" sz="1600" b="1"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6903190"/>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0249542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extLst>
      <p:ext uri="{BB962C8B-B14F-4D97-AF65-F5344CB8AC3E}">
        <p14:creationId xmlns:p14="http://schemas.microsoft.com/office/powerpoint/2010/main" val="500618996"/>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89806367"/>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84214677"/>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649</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59651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extLst>
      <p:ext uri="{BB962C8B-B14F-4D97-AF65-F5344CB8AC3E}">
        <p14:creationId xmlns:p14="http://schemas.microsoft.com/office/powerpoint/2010/main" val="1585990364"/>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1730690"/>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86631626"/>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16764524"/>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17226057"/>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48349614"/>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6673168"/>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411328205"/>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137390358"/>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extLst>
      <p:ext uri="{BB962C8B-B14F-4D97-AF65-F5344CB8AC3E}">
        <p14:creationId xmlns:p14="http://schemas.microsoft.com/office/powerpoint/2010/main" val="2009726312"/>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96947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Download the starter kit from the Chef Server</a:t>
            </a:r>
          </a:p>
          <a:p>
            <a:r>
              <a:rPr lang="en-US" sz="1600">
                <a:latin typeface="Lucida Grande" charset="0"/>
                <a:cs typeface="Lucida Grande" charset="0"/>
                <a:sym typeface="Lucida Grande" charset="0"/>
              </a:rPr>
              <a:t>Make a decision about where to store the work from this class. </a:t>
            </a:r>
          </a:p>
          <a:p>
            <a:endParaRPr lang="en-US" sz="1600">
              <a:latin typeface="Lucida Grande" charset="0"/>
              <a:cs typeface="Lucida Grande" charset="0"/>
              <a:sym typeface="Lucida Grande" charset="0"/>
            </a:endParaRPr>
          </a:p>
          <a:p>
            <a:r>
              <a:rPr lang="en-US" sz="1600" b="1">
                <a:latin typeface="Lucida Grande" charset="0"/>
                <a:cs typeface="Lucida Grande" charset="0"/>
                <a:sym typeface="Lucida Grande" charset="0"/>
              </a:rPr>
              <a:t>NOTE: </a:t>
            </a:r>
            <a:r>
              <a:rPr lang="en-US" sz="160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Unzip the zip file in that directory.</a:t>
            </a:r>
          </a:p>
          <a:p>
            <a:r>
              <a:rPr lang="en-US" sz="1600">
                <a:latin typeface="Lucida Grande" charset="0"/>
                <a:cs typeface="Lucida Grande" charset="0"/>
                <a:sym typeface="Lucida Grande" charset="0"/>
              </a:rPr>
              <a:t>A chef-repo directory, or folder, is now available.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'Starter Kit' is a archive file (e.g. chef-starter.zip) that contains-) A sample chef repository with a sample 'starter' cookbook-) Configuration files allowing the workstation to talk to the chef serverWe'll look at this in detail later...</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91850265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extLst>
      <p:ext uri="{BB962C8B-B14F-4D97-AF65-F5344CB8AC3E}">
        <p14:creationId xmlns:p14="http://schemas.microsoft.com/office/powerpoint/2010/main" val="1877565100"/>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extLst>
      <p:ext uri="{BB962C8B-B14F-4D97-AF65-F5344CB8AC3E}">
        <p14:creationId xmlns:p14="http://schemas.microsoft.com/office/powerpoint/2010/main" val="1265204346"/>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extLst>
      <p:ext uri="{BB962C8B-B14F-4D97-AF65-F5344CB8AC3E}">
        <p14:creationId xmlns:p14="http://schemas.microsoft.com/office/powerpoint/2010/main" val="1369602726"/>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extLst>
      <p:ext uri="{BB962C8B-B14F-4D97-AF65-F5344CB8AC3E}">
        <p14:creationId xmlns:p14="http://schemas.microsoft.com/office/powerpoint/2010/main" val="1630634994"/>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Push the </a:t>
            </a:r>
            <a:r>
              <a:rPr lang="en-US" sz="1600" dirty="0">
                <a:latin typeface="Lucida Grande" charset="0"/>
                <a:cs typeface="Lucida Grande" charset="0"/>
                <a:sym typeface="Lucida Grande" charset="0"/>
              </a:rPr>
              <a:t>files to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665204916"/>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Pull</a:t>
            </a:r>
            <a:r>
              <a:rPr lang="en-US" sz="1600" baseline="0" dirty="0" smtClean="0">
                <a:latin typeface="Lucida Grande" charset="0"/>
                <a:cs typeface="Lucida Grande" charset="0"/>
                <a:sym typeface="Lucida Grande" charset="0"/>
              </a:rPr>
              <a:t> (get) </a:t>
            </a:r>
            <a:r>
              <a:rPr lang="en-US" sz="1600" dirty="0" smtClean="0">
                <a:latin typeface="Lucida Grande" charset="0"/>
                <a:cs typeface="Lucida Grande" charset="0"/>
                <a:sym typeface="Lucida Grande" charset="0"/>
              </a:rPr>
              <a:t>the </a:t>
            </a:r>
            <a:r>
              <a:rPr lang="en-US" sz="1600" dirty="0">
                <a:latin typeface="Lucida Grande" charset="0"/>
                <a:cs typeface="Lucida Grande" charset="0"/>
                <a:sym typeface="Lucida Grande" charset="0"/>
              </a:rPr>
              <a:t>files </a:t>
            </a:r>
            <a:r>
              <a:rPr lang="en-US" sz="1600" dirty="0" smtClean="0">
                <a:latin typeface="Lucida Grande" charset="0"/>
                <a:cs typeface="Lucida Grande" charset="0"/>
                <a:sym typeface="Lucida Grande" charset="0"/>
              </a:rPr>
              <a:t>from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707056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Download the starter kit from the Chef Server</a:t>
            </a:r>
          </a:p>
          <a:p>
            <a:r>
              <a:rPr lang="en-US" sz="1600">
                <a:latin typeface="Lucida Grande" charset="0"/>
                <a:cs typeface="Lucida Grande" charset="0"/>
                <a:sym typeface="Lucida Grande" charset="0"/>
              </a:rPr>
              <a:t>Make a decision about where to store the work from this class. </a:t>
            </a:r>
          </a:p>
          <a:p>
            <a:endParaRPr lang="en-US" sz="1600">
              <a:latin typeface="Lucida Grande" charset="0"/>
              <a:cs typeface="Lucida Grande" charset="0"/>
              <a:sym typeface="Lucida Grande" charset="0"/>
            </a:endParaRPr>
          </a:p>
          <a:p>
            <a:r>
              <a:rPr lang="en-US" sz="1600" b="1">
                <a:latin typeface="Lucida Grande" charset="0"/>
                <a:cs typeface="Lucida Grande" charset="0"/>
                <a:sym typeface="Lucida Grande" charset="0"/>
              </a:rPr>
              <a:t>NOTE: </a:t>
            </a:r>
            <a:r>
              <a:rPr lang="en-US" sz="160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Unzip the zip file in that directory.</a:t>
            </a:r>
          </a:p>
          <a:p>
            <a:r>
              <a:rPr lang="en-US" sz="1600">
                <a:latin typeface="Lucida Grande" charset="0"/>
                <a:cs typeface="Lucida Grande" charset="0"/>
                <a:sym typeface="Lucida Grande" charset="0"/>
              </a:rPr>
              <a:t>A chef-repo directory, or folder, is now available.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'Starter Kit' is a archive file (e.g. chef-starter.zip) that contains-) A sample chef repository with a sample 'starter' cookbook-) Configuration files allowing the workstation to talk to the chef serverWe'll look at this in detail later...</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752392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77</a:t>
            </a:fld>
            <a:endParaRPr lang="en-US"/>
          </a:p>
        </p:txBody>
      </p:sp>
    </p:spTree>
    <p:extLst>
      <p:ext uri="{BB962C8B-B14F-4D97-AF65-F5344CB8AC3E}">
        <p14:creationId xmlns:p14="http://schemas.microsoft.com/office/powerpoint/2010/main" val="639936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78</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79</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80</a:t>
            </a:fld>
            <a:endParaRPr lang="en-US"/>
          </a:p>
        </p:txBody>
      </p:sp>
    </p:spTree>
    <p:extLst>
      <p:ext uri="{BB962C8B-B14F-4D97-AF65-F5344CB8AC3E}">
        <p14:creationId xmlns:p14="http://schemas.microsoft.com/office/powerpoint/2010/main" val="1687063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81</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82</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83</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9</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extLst>
      <p:ext uri="{BB962C8B-B14F-4D97-AF65-F5344CB8AC3E}">
        <p14:creationId xmlns:p14="http://schemas.microsoft.com/office/powerpoint/2010/main" val="85563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85</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348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87</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920666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Use when teaching the </a:t>
            </a:r>
            <a:r>
              <a:rPr lang="en-US" sz="1600" b="1" dirty="0" smtClean="0">
                <a:latin typeface="Lucida Grande" charset="0"/>
                <a:cs typeface="Lucida Grande" charset="0"/>
                <a:sym typeface="Lucida Grande" charset="0"/>
              </a:rPr>
              <a:t>Online</a:t>
            </a:r>
            <a:r>
              <a:rPr lang="en-US" sz="1600" dirty="0" smtClean="0">
                <a:latin typeface="Lucida Grande" charset="0"/>
                <a:cs typeface="Lucida Grande" charset="0"/>
                <a:sym typeface="Lucida Grande" charset="0"/>
              </a:rPr>
              <a:t> course</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376710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927612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30573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03570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extLst>
      <p:ext uri="{BB962C8B-B14F-4D97-AF65-F5344CB8AC3E}">
        <p14:creationId xmlns:p14="http://schemas.microsoft.com/office/powerpoint/2010/main" val="168792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94</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network device support for some vendors - Arista, Juniper, Cisco</a:t>
            </a:r>
          </a:p>
        </p:txBody>
      </p:sp>
    </p:spTree>
    <p:extLst>
      <p:ext uri="{BB962C8B-B14F-4D97-AF65-F5344CB8AC3E}">
        <p14:creationId xmlns:p14="http://schemas.microsoft.com/office/powerpoint/2010/main" val="959997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extLst>
      <p:ext uri="{BB962C8B-B14F-4D97-AF65-F5344CB8AC3E}">
        <p14:creationId xmlns:p14="http://schemas.microsoft.com/office/powerpoint/2010/main" val="4855602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402724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5932094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1949538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extLst>
      <p:ext uri="{BB962C8B-B14F-4D97-AF65-F5344CB8AC3E}">
        <p14:creationId xmlns:p14="http://schemas.microsoft.com/office/powerpoint/2010/main" val="221558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707447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3958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33108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3504900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1147380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0079057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8777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2551794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extLst>
      <p:ext uri="{BB962C8B-B14F-4D97-AF65-F5344CB8AC3E}">
        <p14:creationId xmlns:p14="http://schemas.microsoft.com/office/powerpoint/2010/main" val="524872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129</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134</a:t>
            </a:fld>
            <a:endParaRPr lang="en-US"/>
          </a:p>
        </p:txBody>
      </p:sp>
    </p:spTree>
    <p:extLst>
      <p:ext uri="{BB962C8B-B14F-4D97-AF65-F5344CB8AC3E}">
        <p14:creationId xmlns:p14="http://schemas.microsoft.com/office/powerpoint/2010/main" val="3221652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0403328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extLst>
      <p:ext uri="{BB962C8B-B14F-4D97-AF65-F5344CB8AC3E}">
        <p14:creationId xmlns:p14="http://schemas.microsoft.com/office/powerpoint/2010/main" val="1128057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extLst>
      <p:ext uri="{BB962C8B-B14F-4D97-AF65-F5344CB8AC3E}">
        <p14:creationId xmlns:p14="http://schemas.microsoft.com/office/powerpoint/2010/main" val="112004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14</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extLst>
      <p:ext uri="{BB962C8B-B14F-4D97-AF65-F5344CB8AC3E}">
        <p14:creationId xmlns:p14="http://schemas.microsoft.com/office/powerpoint/2010/main" val="3784095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extLst>
      <p:ext uri="{BB962C8B-B14F-4D97-AF65-F5344CB8AC3E}">
        <p14:creationId xmlns:p14="http://schemas.microsoft.com/office/powerpoint/2010/main" val="515530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extLst>
      <p:ext uri="{BB962C8B-B14F-4D97-AF65-F5344CB8AC3E}">
        <p14:creationId xmlns:p14="http://schemas.microsoft.com/office/powerpoint/2010/main" val="1713258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573363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409959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node is a server you want to configure</a:t>
            </a:r>
          </a:p>
          <a:p>
            <a:r>
              <a:rPr lang="en-US" sz="1600" dirty="0">
                <a:latin typeface="Lucida Grande" charset="0"/>
                <a:cs typeface="Lucida Grande" charset="0"/>
                <a:sym typeface="Lucida Grande" charset="0"/>
              </a:rPr>
              <a:t>A resource is an item of manipulation, </a:t>
            </a:r>
            <a:r>
              <a:rPr lang="en-US" sz="1600" dirty="0" err="1">
                <a:latin typeface="Lucida Grande" charset="0"/>
                <a:cs typeface="Lucida Grande" charset="0"/>
                <a:sym typeface="Lucida Grande" charset="0"/>
              </a:rPr>
              <a:t>ie</a:t>
            </a:r>
            <a:r>
              <a:rPr lang="en-US" sz="1600" dirty="0">
                <a:latin typeface="Lucida Grande" charset="0"/>
                <a:cs typeface="Lucida Grande" charset="0"/>
                <a:sym typeface="Lucida Grande" charset="0"/>
              </a:rPr>
              <a:t>. a primitive </a:t>
            </a:r>
            <a:r>
              <a:rPr lang="en-US" sz="1600" dirty="0" err="1">
                <a:latin typeface="Lucida Grande" charset="0"/>
                <a:cs typeface="Lucida Grande" charset="0"/>
                <a:sym typeface="Lucida Grande" charset="0"/>
              </a:rPr>
              <a:t>thats</a:t>
            </a:r>
            <a:r>
              <a:rPr lang="en-US" sz="1600" dirty="0">
                <a:latin typeface="Lucida Grande" charset="0"/>
                <a:cs typeface="Lucida Grande" charset="0"/>
                <a:sym typeface="Lucida Grande" charset="0"/>
              </a:rPr>
              <a:t> contained in a recipe.</a:t>
            </a:r>
          </a:p>
          <a:p>
            <a:r>
              <a:rPr lang="en-US" sz="1600" dirty="0">
                <a:latin typeface="Lucida Grande" charset="0"/>
                <a:cs typeface="Lucida Grande" charset="0"/>
                <a:sym typeface="Lucida Grande" charset="0"/>
              </a:rPr>
              <a:t>A recipe is collection of resources</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774867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152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153</a:t>
            </a:fld>
            <a:endParaRPr lang="en-US"/>
          </a:p>
        </p:txBody>
      </p:sp>
    </p:spTree>
    <p:extLst>
      <p:ext uri="{BB962C8B-B14F-4D97-AF65-F5344CB8AC3E}">
        <p14:creationId xmlns:p14="http://schemas.microsoft.com/office/powerpoint/2010/main" val="24566358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154</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122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extLst>
      <p:ext uri="{BB962C8B-B14F-4D97-AF65-F5344CB8AC3E}">
        <p14:creationId xmlns:p14="http://schemas.microsoft.com/office/powerpoint/2010/main" val="11025200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39493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908929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160</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11923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25974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extLst>
      <p:ext uri="{BB962C8B-B14F-4D97-AF65-F5344CB8AC3E}">
        <p14:creationId xmlns:p14="http://schemas.microsoft.com/office/powerpoint/2010/main" val="19111651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2694415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427570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extLst>
      <p:ext uri="{BB962C8B-B14F-4D97-AF65-F5344CB8AC3E}">
        <p14:creationId xmlns:p14="http://schemas.microsoft.com/office/powerpoint/2010/main" val="1160877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6947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v2.1.0_DUAL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v2.1.0_DUAL</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2.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3.emf"/><Relationship Id="rId3" Type="http://schemas.openxmlformats.org/officeDocument/2006/relationships/image" Target="../media/image1.jpeg"/></Relationships>
</file>

<file path=ppt/slides/_rels/slide10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6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8.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6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6.png"/><Relationship Id="rId3"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8.png"/><Relationship Id="rId3" Type="http://schemas.openxmlformats.org/officeDocument/2006/relationships/image" Target="../media/image1.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mailto:chef@uvo1qrwls0jdgs3blvt.vm.cld.s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api.opscode.com/organizations/joe-smith-trainin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2.xml"/><Relationship Id="rId3" Type="http://schemas.openxmlformats.org/officeDocument/2006/relationships/hyperlink" Target="http://docs.opscode.com/config_rb_client.html"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5.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25.xml"/><Relationship Id="rId2" Type="http://schemas.openxmlformats.org/officeDocument/2006/relationships/notesSlide" Target="../notesSlides/notesSlide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7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8.xml"/></Relationships>
</file>

<file path=ppt/slides/_rels/slide1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25.xml"/><Relationship Id="rId2" Type="http://schemas.openxmlformats.org/officeDocument/2006/relationships/notesSlide" Target="../notesSlides/notesSlide81.xml"/></Relationships>
</file>

<file path=ppt/slides/_rels/slide14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25.xml"/><Relationship Id="rId2" Type="http://schemas.openxmlformats.org/officeDocument/2006/relationships/notesSlide" Target="../notesSlides/notesSlide8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7.xml"/><Relationship Id="rId3" Type="http://schemas.openxmlformats.org/officeDocument/2006/relationships/hyperlink" Target="http://docs.chef.io"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5.xml"/><Relationship Id="rId3" Type="http://schemas.openxmlformats.org/officeDocument/2006/relationships/image" Target="../media/image5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5.xml"/><Relationship Id="rId3" Type="http://schemas.openxmlformats.org/officeDocument/2006/relationships/image" Target="../media/image5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7.xml"/><Relationship Id="rId3" Type="http://schemas.openxmlformats.org/officeDocument/2006/relationships/image" Target="../media/image5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9.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5.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54.png"/><Relationship Id="rId3" Type="http://schemas.openxmlformats.org/officeDocument/2006/relationships/image" Target="../media/image55.png"/></Relationships>
</file>

<file path=ppt/slides/_rels/slide2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25.xml"/><Relationship Id="rId2" Type="http://schemas.openxmlformats.org/officeDocument/2006/relationships/image" Target="../media/image5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image" Target="../media/image57.png"/></Relationships>
</file>

<file path=ppt/slides/_rels/slide24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2.png"/><Relationship Id="rId8" Type="http://schemas.openxmlformats.org/officeDocument/2006/relationships/image" Target="../media/image64.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image" Target="../media/image62.png"/><Relationship Id="rId9" Type="http://schemas.openxmlformats.org/officeDocument/2006/relationships/image" Target="../media/image64.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2.png"/><Relationship Id="rId8" Type="http://schemas.openxmlformats.org/officeDocument/2006/relationships/image" Target="../media/image64.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4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2.png"/><Relationship Id="rId8" Type="http://schemas.openxmlformats.org/officeDocument/2006/relationships/image" Target="../media/image64.png"/><Relationship Id="rId9" Type="http://schemas.openxmlformats.org/officeDocument/2006/relationships/image" Target="../media/image66.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xml"/></Relationships>
</file>

<file path=ppt/slides/_rels/slide25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7.png"/><Relationship Id="rId8" Type="http://schemas.openxmlformats.org/officeDocument/2006/relationships/image" Target="../media/image62.png"/><Relationship Id="rId9" Type="http://schemas.openxmlformats.org/officeDocument/2006/relationships/image" Target="../media/image64.png"/><Relationship Id="rId10" Type="http://schemas.openxmlformats.org/officeDocument/2006/relationships/image" Target="../media/image66.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5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8.png"/><Relationship Id="rId8" Type="http://schemas.openxmlformats.org/officeDocument/2006/relationships/image" Target="../media/image62.png"/><Relationship Id="rId9" Type="http://schemas.openxmlformats.org/officeDocument/2006/relationships/image" Target="../media/image64.png"/><Relationship Id="rId10" Type="http://schemas.openxmlformats.org/officeDocument/2006/relationships/image" Target="../media/image66.png"/><Relationship Id="rId1" Type="http://schemas.openxmlformats.org/officeDocument/2006/relationships/slideLayout" Target="../slideLayouts/slideLayout230.xml"/><Relationship Id="rId2" Type="http://schemas.openxmlformats.org/officeDocument/2006/relationships/image" Target="../media/image58.png"/></Relationships>
</file>

<file path=ppt/slides/_rels/slide252.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6.png"/><Relationship Id="rId1" Type="http://schemas.openxmlformats.org/officeDocument/2006/relationships/slideLayout" Target="../slideLayouts/slideLayout230.xml"/><Relationship Id="rId2" Type="http://schemas.openxmlformats.org/officeDocument/2006/relationships/image" Target="../media/image58.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5.png"/><Relationship Id="rId7" Type="http://schemas.openxmlformats.org/officeDocument/2006/relationships/image" Target="../media/image67.png"/><Relationship Id="rId8" Type="http://schemas.openxmlformats.org/officeDocument/2006/relationships/image" Target="../media/image69.png"/><Relationship Id="rId9" Type="http://schemas.openxmlformats.org/officeDocument/2006/relationships/image" Target="../media/image68.png"/><Relationship Id="rId10" Type="http://schemas.openxmlformats.org/officeDocument/2006/relationships/image" Target="../media/image6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8.xml"/></Relationships>
</file>

<file path=ppt/slides/_rels/slide25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58.png"/><Relationship Id="rId8" Type="http://schemas.openxmlformats.org/officeDocument/2006/relationships/image" Target="../media/image74.png"/><Relationship Id="rId9" Type="http://schemas.openxmlformats.org/officeDocument/2006/relationships/image" Target="../media/image62.png"/><Relationship Id="rId10" Type="http://schemas.openxmlformats.org/officeDocument/2006/relationships/image" Target="../media/image75.png"/><Relationship Id="rId1" Type="http://schemas.openxmlformats.org/officeDocument/2006/relationships/slideLayout" Target="../slideLayouts/slideLayout225.xml"/><Relationship Id="rId2" Type="http://schemas.openxmlformats.org/officeDocument/2006/relationships/notesSlide" Target="../notesSlides/notesSlide139.xml"/></Relationships>
</file>

<file path=ppt/slides/_rels/slide25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58.png"/><Relationship Id="rId8" Type="http://schemas.openxmlformats.org/officeDocument/2006/relationships/image" Target="../media/image74.png"/><Relationship Id="rId9" Type="http://schemas.openxmlformats.org/officeDocument/2006/relationships/image" Target="../media/image62.png"/><Relationship Id="rId10" Type="http://schemas.openxmlformats.org/officeDocument/2006/relationships/image" Target="../media/image75.png"/><Relationship Id="rId1" Type="http://schemas.openxmlformats.org/officeDocument/2006/relationships/slideLayout" Target="../slideLayouts/slideLayout225.xml"/><Relationship Id="rId2" Type="http://schemas.openxmlformats.org/officeDocument/2006/relationships/notesSlide" Target="../notesSlides/notesSlide140.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3.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6.xml"/><Relationship Id="rId3" Type="http://schemas.openxmlformats.org/officeDocument/2006/relationships/image" Target="../media/image7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1.xml"/><Relationship Id="rId3" Type="http://schemas.openxmlformats.org/officeDocument/2006/relationships/image" Target="../media/image77.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3.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20.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4.xml"/><Relationship Id="rId3" Type="http://schemas.openxmlformats.org/officeDocument/2006/relationships/image" Target="../media/image7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5.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6.xml"/><Relationship Id="rId3" Type="http://schemas.openxmlformats.org/officeDocument/2006/relationships/hyperlink" Target="http://semver.org" TargetMode="Externa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8.xml"/><Relationship Id="rId3" Type="http://schemas.openxmlformats.org/officeDocument/2006/relationships/image" Target="../media/image1.jpe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0.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2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3.xml"/><Relationship Id="rId3" Type="http://schemas.openxmlformats.org/officeDocument/2006/relationships/image" Target="../media/image7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4.xml"/><Relationship Id="rId3" Type="http://schemas.openxmlformats.org/officeDocument/2006/relationships/image" Target="../media/image7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6.xml"/><Relationship Id="rId3" Type="http://schemas.openxmlformats.org/officeDocument/2006/relationships/hyperlink" Target="http://semver.org" TargetMode="Externa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8.xml"/><Relationship Id="rId3" Type="http://schemas.openxmlformats.org/officeDocument/2006/relationships/image" Target="../media/image1.jpe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9.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2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0.xml"/><Relationship Id="rId3" Type="http://schemas.openxmlformats.org/officeDocument/2006/relationships/image" Target="../media/image1.jpe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1.xml"/><Relationship Id="rId3" Type="http://schemas.openxmlformats.org/officeDocument/2006/relationships/image" Target="../media/image7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2.xml"/><Relationship Id="rId3" Type="http://schemas.openxmlformats.org/officeDocument/2006/relationships/image" Target="../media/image79.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6.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9.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9.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0.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3.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5.xml"/><Relationship Id="rId3" Type="http://schemas.openxmlformats.org/officeDocument/2006/relationships/image" Target="../media/image1.jpe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5.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6.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9.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9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25.xml"/><Relationship Id="rId2" Type="http://schemas.openxmlformats.org/officeDocument/2006/relationships/notesSlide" Target="../notesSlides/notesSlide23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7.xml"/><Relationship Id="rId3" Type="http://schemas.openxmlformats.org/officeDocument/2006/relationships/hyperlink" Target="http://semver.org" TargetMode="Externa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9.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0.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4.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xml"/><Relationship Id="rId3" Type="http://schemas.openxmlformats.org/officeDocument/2006/relationships/image" Target="../media/image1.jpe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9.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0.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4.xml"/></Relationships>
</file>

<file path=ppt/slides/_rels/slide40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25.xml"/><Relationship Id="rId2" Type="http://schemas.openxmlformats.org/officeDocument/2006/relationships/notesSlide" Target="../notesSlides/notesSlide2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xml"/><Relationship Id="rId3" Type="http://schemas.openxmlformats.org/officeDocument/2006/relationships/image" Target="../media/image1.jpe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6.xml"/><Relationship Id="rId3" Type="http://schemas.openxmlformats.org/officeDocument/2006/relationships/hyperlink" Target="https://gist.github.com/johnfitzpatrick/9207666" TargetMode="Externa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9.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25.xml"/><Relationship Id="rId2" Type="http://schemas.openxmlformats.org/officeDocument/2006/relationships/notesSlide" Target="../notesSlides/notesSlide26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1.xml"/><Relationship Id="rId3" Type="http://schemas.openxmlformats.org/officeDocument/2006/relationships/hyperlink" Target="http://semver.org" TargetMode="Externa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5.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8.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9.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0.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1.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3.xml"/><Relationship Id="rId3" Type="http://schemas.openxmlformats.org/officeDocument/2006/relationships/hyperlink" Target="https://gist.github.com/johnfitzpatrick/920766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4.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5.xml"/><Relationship Id="rId3" Type="http://schemas.openxmlformats.org/officeDocument/2006/relationships/hyperlink" Target="http://tinyurl.com/n4ggmh8" TargetMode="External"/></Relationships>
</file>

<file path=ppt/slides/_rels/slide432.xml.rels><?xml version="1.0" encoding="UTF-8" standalone="yes"?>
<Relationships xmlns="http://schemas.openxmlformats.org/package/2006/relationships"><Relationship Id="rId3" Type="http://schemas.openxmlformats.org/officeDocument/2006/relationships/hyperlink" Target="http://tinyurl.com/mfw9xln" TargetMode="External"/><Relationship Id="rId4" Type="http://schemas.openxmlformats.org/officeDocument/2006/relationships/hyperlink" Target="http://tinyurl.com/loakgdz" TargetMode="External"/><Relationship Id="rId1" Type="http://schemas.openxmlformats.org/officeDocument/2006/relationships/slideLayout" Target="../slideLayouts/slideLayout225.xml"/><Relationship Id="rId2" Type="http://schemas.openxmlformats.org/officeDocument/2006/relationships/notesSlide" Target="../notesSlides/notesSlide27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7.xml"/></Relationships>
</file>

<file path=ppt/slides/_rels/slide435.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25.xml"/><Relationship Id="rId2" Type="http://schemas.openxmlformats.org/officeDocument/2006/relationships/notesSlide" Target="../notesSlides/notesSlide27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9.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0.xml"/></Relationships>
</file>

<file path=ppt/slides/_rels/slide439.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25.xml"/><Relationship Id="rId2" Type="http://schemas.openxmlformats.org/officeDocument/2006/relationships/notesSlide" Target="../notesSlides/notesSlide28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3.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9.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9.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0.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1.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3.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9.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0.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8.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9.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0.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1.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7.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9.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0.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1.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25.xml"/><Relationship Id="rId2" Type="http://schemas.openxmlformats.org/officeDocument/2006/relationships/notesSlide" Target="../notesSlides/notesSlide29.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3.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9.xml"/><Relationship Id="rId3"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image" Target="../media/image13.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4.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downloads.chef.io"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25.xml"/><Relationship Id="rId2" Type="http://schemas.openxmlformats.org/officeDocument/2006/relationships/notesSlide" Target="../notesSlides/notesSlide30.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7.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8.xml"/><Relationship Id="rId3" Type="http://schemas.openxmlformats.org/officeDocument/2006/relationships/image" Target="../media/image1.jpe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9.xml"/><Relationship Id="rId3" Type="http://schemas.openxmlformats.org/officeDocument/2006/relationships/image" Target="../media/image84.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0.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225.xml"/><Relationship Id="rId2" Type="http://schemas.openxmlformats.org/officeDocument/2006/relationships/notesSlide" Target="../notesSlides/notesSlide31.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3.xml"/><Relationship Id="rId3" Type="http://schemas.openxmlformats.org/officeDocument/2006/relationships/image" Target="../media/image77.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7.xml"/><Relationship Id="rId3" Type="http://schemas.openxmlformats.org/officeDocument/2006/relationships/image" Target="../media/image1.jpe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8.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9.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0.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1.xml"/></Relationships>
</file>

<file path=ppt/slides/_rels/slide57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image" Target="../media/image22.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3.xml"/><Relationship Id="rId3" Type="http://schemas.openxmlformats.org/officeDocument/2006/relationships/hyperlink" Target="http://sourceforge.net/p/mingw/bugs/1621/" TargetMode="Externa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85.png"/><Relationship Id="rId3" Type="http://schemas.openxmlformats.org/officeDocument/2006/relationships/image" Target="../media/image1.jpe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5.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7.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24.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9.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0.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1.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7.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8.xml"/></Relationships>
</file>

<file path=ppt/slides/_rels/slide61.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25.png"/><Relationship Id="rId1" Type="http://schemas.openxmlformats.org/officeDocument/2006/relationships/slideLayout" Target="../slideLayouts/slideLayout225.xml"/><Relationship Id="rId2" Type="http://schemas.openxmlformats.org/officeDocument/2006/relationships/notesSlide" Target="../notesSlides/notesSlide3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9.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0.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1.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3.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4.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5.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18.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xml"/><Relationship Id="rId3" Type="http://schemas.openxmlformats.org/officeDocument/2006/relationships/hyperlink" Target="http://www.opscode.com/chef/install.sh" TargetMode="Externa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6.xml"/><Relationship Id="rId3" Type="http://schemas.openxmlformats.org/officeDocument/2006/relationships/image" Target="../media/image86.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7.xml"/><Relationship Id="rId3" Type="http://schemas.openxmlformats.org/officeDocument/2006/relationships/image" Target="../media/image87.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8.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9.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1.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5.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6.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0.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88.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3.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4.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5.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59.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6.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help2.opscode.com" TargetMode="External"/><Relationship Id="rId3" Type="http://schemas.openxmlformats.org/officeDocument/2006/relationships/hyperlink" Target="mailto:support@chef.io" TargetMode="External"/></Relationships>
</file>

<file path=ppt/slides/_rels/slide663.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25.xml"/><Relationship Id="rId2" Type="http://schemas.openxmlformats.org/officeDocument/2006/relationships/hyperlink" Target="user1@domain.com" TargetMode="Externa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docs.chef.io" TargetMode="Externa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89.emf"/></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8.xml"/></Relationships>
</file>

<file path=ppt/slides/_rels/slide66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9.xml"/><Relationship Id="rId3" Type="http://schemas.openxmlformats.org/officeDocument/2006/relationships/hyperlink" Target="http://github.com" TargetMode="Externa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0.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1.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3.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4.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25.xml"/><Relationship Id="rId2" Type="http://schemas.openxmlformats.org/officeDocument/2006/relationships/hyperlink" Target="http://opscode.co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xml"/><Relationship Id="rId3" Type="http://schemas.openxmlformats.org/officeDocument/2006/relationships/image" Target="../media/image29.jpeg"/></Relationships>
</file>

<file path=ppt/slides/_rels/slide7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1" Type="http://schemas.openxmlformats.org/officeDocument/2006/relationships/slideLayout" Target="../slideLayouts/slideLayout225.xml"/><Relationship Id="rId2" Type="http://schemas.openxmlformats.org/officeDocument/2006/relationships/notesSlide" Target="../notesSlides/notesSlide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xml"/><Relationship Id="rId3" Type="http://schemas.openxmlformats.org/officeDocument/2006/relationships/image" Target="../media/image3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xml"/><Relationship Id="rId3" Type="http://schemas.openxmlformats.org/officeDocument/2006/relationships/image" Target="../media/image3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8.xml"/><Relationship Id="rId3" Type="http://schemas.openxmlformats.org/officeDocument/2006/relationships/hyperlink" Target="https://api.opscode.com/organizations/ORGNAM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9.xml"/><Relationship Id="rId3" Type="http://schemas.openxmlformats.org/officeDocument/2006/relationships/hyperlink" Target="http://docs.getchef.com/config_rb_knife.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hyperlink" Target="http://manage.opscode.com" TargetMode="Externa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25.xml"/><Relationship Id="rId2" Type="http://schemas.openxmlformats.org/officeDocument/2006/relationships/notesSlide" Target="../notesSlides/notesSlide56.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25.xml"/><Relationship Id="rId2" Type="http://schemas.openxmlformats.org/officeDocument/2006/relationships/notesSlide" Target="../notesSlides/notesSlide5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1.xml"/></Relationships>
</file>

<file path=ppt/slides/_rels/slide97.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png"/><Relationship Id="rId1" Type="http://schemas.openxmlformats.org/officeDocument/2006/relationships/slideLayout" Target="../slideLayouts/slideLayout225.xml"/><Relationship Id="rId2" Type="http://schemas.openxmlformats.org/officeDocument/2006/relationships/notesSlide" Target="../notesSlides/notesSlide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a:t>
            </a:r>
            <a:br>
              <a:rPr lang="en-US" dirty="0" smtClean="0"/>
            </a:br>
            <a:r>
              <a:rPr lang="en-US" dirty="0" smtClean="0"/>
              <a:t>For Windows and Linux</a:t>
            </a:r>
            <a:endParaRPr lang="en-US" sz="3600"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a:t>
            </a:r>
            <a:r>
              <a:rPr lang="en-US" sz="2800" dirty="0" err="1" smtClean="0">
                <a:latin typeface="Arial" charset="0"/>
                <a:cs typeface="Arial" charset="0"/>
              </a:rPr>
              <a:t>@chef.io</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08422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Bootstrapping a Node</a:t>
            </a:r>
          </a:p>
          <a:p>
            <a:r>
              <a:rPr lang="en-US" dirty="0" smtClean="0"/>
              <a:t>Secure Communications with the Chef Server</a:t>
            </a:r>
          </a:p>
          <a:p>
            <a:r>
              <a:rPr lang="en-US" dirty="0" smtClean="0"/>
              <a:t>What are Resources, Recipes &amp; Cookbooks</a:t>
            </a:r>
            <a:endParaRPr lang="en-US" dirty="0"/>
          </a:p>
          <a:p>
            <a:r>
              <a:rPr lang="en-US" dirty="0" smtClean="0"/>
              <a:t>Writing a web server Cookbook</a:t>
            </a:r>
          </a:p>
          <a:p>
            <a:r>
              <a:rPr lang="en-US" dirty="0"/>
              <a:t>Node Object</a:t>
            </a:r>
          </a:p>
          <a:p>
            <a:r>
              <a:rPr lang="en-US" dirty="0"/>
              <a:t>Attributes</a:t>
            </a:r>
          </a:p>
          <a:p>
            <a:endParaRPr lang="en-US" dirty="0"/>
          </a:p>
        </p:txBody>
      </p:sp>
    </p:spTree>
    <p:extLst>
      <p:ext uri="{BB962C8B-B14F-4D97-AF65-F5344CB8AC3E}">
        <p14:creationId xmlns:p14="http://schemas.microsoft.com/office/powerpoint/2010/main" val="1908723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dirty="0" smtClean="0"/>
              <a:t>Training Nodes For Our Linux Labs</a:t>
            </a:r>
            <a:endParaRPr lang="en-US" dirty="0"/>
          </a:p>
        </p:txBody>
      </p:sp>
      <p:sp>
        <p:nvSpPr>
          <p:cNvPr id="352258" name="Rectangle 2"/>
          <p:cNvSpPr>
            <a:spLocks noGrp="1" noChangeArrowheads="1"/>
          </p:cNvSpPr>
          <p:nvPr>
            <p:ph type="body" idx="1"/>
          </p:nvPr>
        </p:nvSpPr>
        <p:spPr>
          <a:xfrm>
            <a:off x="356395" y="1879603"/>
            <a:ext cx="15101112" cy="1777997"/>
          </a:xfrm>
          <a:ln/>
        </p:spPr>
        <p:txBody>
          <a:bodyPr/>
          <a:lstStyle/>
          <a:p>
            <a:r>
              <a:rPr lang="en-US" dirty="0" smtClean="0"/>
              <a:t>We each have a node in the </a:t>
            </a:r>
            <a:r>
              <a:rPr lang="en-US" dirty="0" err="1" smtClean="0"/>
              <a:t>CloudShare</a:t>
            </a:r>
            <a:r>
              <a:rPr lang="en-US" dirty="0" smtClean="0"/>
              <a:t> training environment</a:t>
            </a:r>
          </a:p>
          <a:p>
            <a:r>
              <a:rPr lang="en-US" b="1" dirty="0" smtClean="0"/>
              <a:t>Linux Node:</a:t>
            </a:r>
            <a:r>
              <a:rPr lang="en-US" dirty="0" smtClean="0"/>
              <a:t>  Centos 6.X</a:t>
            </a:r>
          </a:p>
          <a:p>
            <a:pPr lvl="2"/>
            <a:r>
              <a:rPr lang="en-US" dirty="0" smtClean="0"/>
              <a:t>2GB RAM / 15GB HDD</a:t>
            </a:r>
          </a:p>
          <a:p>
            <a:pPr lvl="2"/>
            <a:r>
              <a:rPr lang="en-US" sz="4800" dirty="0"/>
              <a:t>‘</a:t>
            </a:r>
            <a:r>
              <a:rPr lang="en-US" sz="4800" dirty="0" err="1"/>
              <a:t>sudo</a:t>
            </a:r>
            <a:r>
              <a:rPr lang="en-US" sz="4800" dirty="0"/>
              <a:t>’ or root level permissions</a:t>
            </a:r>
          </a:p>
          <a:p>
            <a:pPr marL="800838" lvl="2" indent="0">
              <a:buNone/>
            </a:pPr>
            <a:endParaRPr lang="en-US" dirty="0" smtClean="0"/>
          </a:p>
          <a:p>
            <a:pPr lvl="2"/>
            <a:endParaRPr lang="en-US" dirty="0" smtClean="0"/>
          </a:p>
          <a:p>
            <a:endParaRPr lang="en-US" dirty="0"/>
          </a:p>
        </p:txBody>
      </p:sp>
    </p:spTree>
    <p:extLst>
      <p:ext uri="{BB962C8B-B14F-4D97-AF65-F5344CB8AC3E}">
        <p14:creationId xmlns:p14="http://schemas.microsoft.com/office/powerpoint/2010/main" val="365158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1634870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cxnSp>
        <p:nvCxnSpPr>
          <p:cNvPr id="6" name="Straight Arrow Connector 5"/>
          <p:cNvCxnSpPr/>
          <p:nvPr/>
        </p:nvCxnSpPr>
        <p:spPr bwMode="auto">
          <a:xfrm flipH="1">
            <a:off x="8433594" y="1905000"/>
            <a:ext cx="3429000" cy="1371600"/>
          </a:xfrm>
          <a:prstGeom prst="straightConnector1">
            <a:avLst/>
          </a:prstGeom>
          <a:blipFill dpi="0" rotWithShape="0">
            <a:blip r:embed="rId3"/>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3493738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dirty="0" err="1"/>
              <a:t>CloudShare</a:t>
            </a:r>
            <a:r>
              <a:rPr lang="en-US" dirty="0"/>
              <a:t> </a:t>
            </a:r>
            <a:r>
              <a:rPr lang="en-US" dirty="0" smtClean="0"/>
              <a:t>Node Hostname</a:t>
            </a:r>
            <a:endParaRPr lang="en-US" dirty="0"/>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cxnSp>
        <p:nvCxnSpPr>
          <p:cNvPr id="4" name="Straight Arrow Connector 3"/>
          <p:cNvCxnSpPr/>
          <p:nvPr/>
        </p:nvCxnSpPr>
        <p:spPr bwMode="auto">
          <a:xfrm flipH="1">
            <a:off x="5995194" y="5943600"/>
            <a:ext cx="5562600" cy="1295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a:off x="7747794" y="4038600"/>
            <a:ext cx="4191000" cy="12192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7857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dirty="0" smtClean="0"/>
              <a:t>Checkpoint – Windows and Linux</a:t>
            </a:r>
            <a:r>
              <a:rPr lang="en-US" dirty="0"/>
              <a: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smtClean="0"/>
              <a:t>One </a:t>
            </a:r>
            <a:r>
              <a:rPr lang="en-US" b="1" dirty="0" smtClean="0"/>
              <a:t>Windows</a:t>
            </a:r>
            <a:r>
              <a:rPr lang="en-US" dirty="0" smtClean="0"/>
              <a:t> and one </a:t>
            </a:r>
            <a:r>
              <a:rPr lang="en-US" b="1" dirty="0" smtClean="0"/>
              <a:t>Linux</a:t>
            </a:r>
            <a:r>
              <a:rPr lang="en-US" dirty="0" smtClean="0"/>
              <a:t> Virtual Machine (VM)</a:t>
            </a:r>
          </a:p>
          <a:p>
            <a:pPr lvl="1"/>
            <a:r>
              <a:rPr lang="en-US" dirty="0" smtClean="0"/>
              <a:t>The </a:t>
            </a:r>
            <a:r>
              <a:rPr lang="en-US" dirty="0"/>
              <a:t>IP </a:t>
            </a:r>
            <a:r>
              <a:rPr lang="en-US" dirty="0" smtClean="0"/>
              <a:t>Address </a:t>
            </a:r>
            <a:r>
              <a:rPr lang="en-US" dirty="0"/>
              <a:t>or public </a:t>
            </a:r>
            <a:r>
              <a:rPr lang="en-US" dirty="0" smtClean="0"/>
              <a:t>hostname of each VM</a:t>
            </a:r>
            <a:endParaRPr lang="en-US" dirty="0"/>
          </a:p>
          <a:p>
            <a:pPr lvl="1"/>
            <a:r>
              <a:rPr lang="en-US" dirty="0"/>
              <a:t>An application for establishing an </a:t>
            </a:r>
            <a:r>
              <a:rPr lang="en-US" dirty="0" smtClean="0"/>
              <a:t>RDP connection</a:t>
            </a:r>
            <a:endParaRPr lang="en-US" dirty="0"/>
          </a:p>
          <a:p>
            <a:pPr lvl="3"/>
            <a:r>
              <a:rPr lang="en-US" dirty="0" smtClean="0"/>
              <a:t>'RDP' </a:t>
            </a:r>
            <a:r>
              <a:rPr lang="en-US" dirty="0"/>
              <a:t>permissions </a:t>
            </a:r>
            <a:r>
              <a:rPr lang="en-US" dirty="0" smtClean="0"/>
              <a:t>on the </a:t>
            </a:r>
            <a:r>
              <a:rPr lang="en-US" b="1" dirty="0" smtClean="0"/>
              <a:t>Windows</a:t>
            </a:r>
            <a:r>
              <a:rPr lang="en-US" dirty="0" smtClean="0"/>
              <a:t> VM</a:t>
            </a:r>
          </a:p>
          <a:p>
            <a:pPr lvl="1"/>
            <a:r>
              <a:rPr lang="en-US" dirty="0"/>
              <a:t>An application for establishing an </a:t>
            </a:r>
            <a:r>
              <a:rPr lang="en-US" dirty="0" smtClean="0"/>
              <a:t>SSH connection</a:t>
            </a:r>
            <a:endParaRPr lang="en-US" dirty="0"/>
          </a:p>
          <a:p>
            <a:pPr lvl="3"/>
            <a:r>
              <a:rPr lang="en-US" dirty="0" smtClean="0"/>
              <a:t>’</a:t>
            </a:r>
            <a:r>
              <a:rPr lang="en-US" dirty="0" err="1" smtClean="0"/>
              <a:t>sudo</a:t>
            </a:r>
            <a:r>
              <a:rPr lang="en-US" dirty="0" smtClean="0"/>
              <a:t>’ or root-level </a:t>
            </a:r>
            <a:r>
              <a:rPr lang="en-US" dirty="0"/>
              <a:t>permissions on the </a:t>
            </a:r>
            <a:r>
              <a:rPr lang="en-US" b="1" dirty="0" smtClean="0"/>
              <a:t>Linux</a:t>
            </a:r>
            <a:r>
              <a:rPr lang="en-US" dirty="0" smtClean="0"/>
              <a:t> VM</a:t>
            </a:r>
            <a:endParaRPr lang="en-US" dirty="0"/>
          </a:p>
          <a:p>
            <a:pPr lvl="1"/>
            <a:endParaRPr lang="en-US" dirty="0" smtClean="0"/>
          </a:p>
          <a:p>
            <a:pPr marL="1195097" lvl="3" indent="0">
              <a:buNone/>
            </a:pPr>
            <a:endParaRPr lang="en-US" dirty="0" smtClean="0"/>
          </a:p>
        </p:txBody>
      </p:sp>
    </p:spTree>
    <p:extLst>
      <p:ext uri="{BB962C8B-B14F-4D97-AF65-F5344CB8AC3E}">
        <p14:creationId xmlns:p14="http://schemas.microsoft.com/office/powerpoint/2010/main" val="378369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dirty="0" smtClean="0"/>
              <a:t>Checkpoint</a:t>
            </a:r>
            <a:r>
              <a:rPr lang="en-US" dirty="0"/>
              <a:t>	</a:t>
            </a:r>
            <a:r>
              <a:rPr lang="en-US" dirty="0" smtClean="0"/>
              <a:t> - Windows</a:t>
            </a:r>
            <a:endParaRPr lang="en-US" dirty="0"/>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smtClean="0"/>
              <a:t>One </a:t>
            </a:r>
            <a:r>
              <a:rPr lang="en-US" b="1" dirty="0" smtClean="0"/>
              <a:t>Windows</a:t>
            </a:r>
            <a:r>
              <a:rPr lang="en-US" dirty="0" smtClean="0"/>
              <a:t> Virtual Machine (VM)</a:t>
            </a:r>
          </a:p>
          <a:p>
            <a:pPr lvl="1"/>
            <a:r>
              <a:rPr lang="en-US" dirty="0" smtClean="0"/>
              <a:t>The </a:t>
            </a:r>
            <a:r>
              <a:rPr lang="en-US" dirty="0"/>
              <a:t>IP </a:t>
            </a:r>
            <a:r>
              <a:rPr lang="en-US" dirty="0" smtClean="0"/>
              <a:t>Address </a:t>
            </a:r>
            <a:r>
              <a:rPr lang="en-US" dirty="0"/>
              <a:t>or public </a:t>
            </a:r>
            <a:r>
              <a:rPr lang="en-US" dirty="0" smtClean="0"/>
              <a:t>hostname of the VM</a:t>
            </a:r>
            <a:endParaRPr lang="en-US" dirty="0"/>
          </a:p>
          <a:p>
            <a:pPr lvl="1"/>
            <a:r>
              <a:rPr lang="en-US" dirty="0"/>
              <a:t>An application for establishing an </a:t>
            </a:r>
            <a:r>
              <a:rPr lang="en-US" dirty="0" smtClean="0"/>
              <a:t>RDP connection</a:t>
            </a:r>
            <a:endParaRPr lang="en-US" dirty="0"/>
          </a:p>
          <a:p>
            <a:pPr lvl="3"/>
            <a:r>
              <a:rPr lang="en-US" dirty="0" smtClean="0"/>
              <a:t>'RDP' </a:t>
            </a:r>
            <a:r>
              <a:rPr lang="en-US" dirty="0"/>
              <a:t>permissions </a:t>
            </a:r>
            <a:r>
              <a:rPr lang="en-US" dirty="0" smtClean="0"/>
              <a:t>on the </a:t>
            </a:r>
            <a:r>
              <a:rPr lang="en-US" b="1" dirty="0" smtClean="0"/>
              <a:t>Windows</a:t>
            </a:r>
            <a:r>
              <a:rPr lang="en-US" dirty="0" smtClean="0"/>
              <a:t> VM</a:t>
            </a:r>
          </a:p>
          <a:p>
            <a:pPr marL="405040" lvl="1" indent="0">
              <a:buNone/>
            </a:pPr>
            <a:endParaRPr lang="en-US" dirty="0" smtClean="0"/>
          </a:p>
          <a:p>
            <a:pPr marL="1195097" lvl="3" indent="0">
              <a:buNone/>
            </a:pPr>
            <a:endParaRPr lang="en-US" dirty="0" smtClean="0"/>
          </a:p>
        </p:txBody>
      </p:sp>
    </p:spTree>
    <p:extLst>
      <p:ext uri="{BB962C8B-B14F-4D97-AF65-F5344CB8AC3E}">
        <p14:creationId xmlns:p14="http://schemas.microsoft.com/office/powerpoint/2010/main" val="3917912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dirty="0" smtClean="0"/>
              <a:t>Checkpoint</a:t>
            </a:r>
            <a:r>
              <a:rPr lang="en-US" dirty="0"/>
              <a:t>	</a:t>
            </a:r>
            <a:r>
              <a:rPr lang="en-US" dirty="0" smtClean="0"/>
              <a:t>- Linux</a:t>
            </a:r>
            <a:endParaRPr lang="en-US" dirty="0"/>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smtClean="0"/>
              <a:t>One </a:t>
            </a:r>
            <a:r>
              <a:rPr lang="en-US" b="1" dirty="0" smtClean="0"/>
              <a:t>Linux</a:t>
            </a:r>
            <a:r>
              <a:rPr lang="en-US" dirty="0" smtClean="0"/>
              <a:t> Virtual Machine (VM)</a:t>
            </a:r>
          </a:p>
          <a:p>
            <a:pPr lvl="1"/>
            <a:r>
              <a:rPr lang="en-US" dirty="0" smtClean="0"/>
              <a:t>The </a:t>
            </a:r>
            <a:r>
              <a:rPr lang="en-US" dirty="0"/>
              <a:t>IP </a:t>
            </a:r>
            <a:r>
              <a:rPr lang="en-US" dirty="0" smtClean="0"/>
              <a:t>Address </a:t>
            </a:r>
            <a:r>
              <a:rPr lang="en-US" dirty="0"/>
              <a:t>or public </a:t>
            </a:r>
            <a:r>
              <a:rPr lang="en-US" dirty="0" smtClean="0"/>
              <a:t>hostname of the VM</a:t>
            </a:r>
            <a:endParaRPr lang="en-US" dirty="0"/>
          </a:p>
          <a:p>
            <a:pPr lvl="1"/>
            <a:r>
              <a:rPr lang="en-US" dirty="0" smtClean="0"/>
              <a:t>An </a:t>
            </a:r>
            <a:r>
              <a:rPr lang="en-US" dirty="0"/>
              <a:t>application for establishing an </a:t>
            </a:r>
            <a:r>
              <a:rPr lang="en-US" dirty="0" smtClean="0"/>
              <a:t>SSH connection</a:t>
            </a:r>
            <a:endParaRPr lang="en-US" dirty="0"/>
          </a:p>
          <a:p>
            <a:pPr lvl="3"/>
            <a:r>
              <a:rPr lang="en-US" dirty="0" smtClean="0"/>
              <a:t>’</a:t>
            </a:r>
            <a:r>
              <a:rPr lang="en-US" dirty="0" err="1" smtClean="0"/>
              <a:t>sudo</a:t>
            </a:r>
            <a:r>
              <a:rPr lang="en-US" dirty="0" smtClean="0"/>
              <a:t>’ or root-level </a:t>
            </a:r>
            <a:r>
              <a:rPr lang="en-US" dirty="0"/>
              <a:t>permissions on the </a:t>
            </a:r>
            <a:r>
              <a:rPr lang="en-US" b="1" dirty="0" smtClean="0"/>
              <a:t>Linux</a:t>
            </a:r>
            <a:r>
              <a:rPr lang="en-US" dirty="0" smtClean="0"/>
              <a:t> VM</a:t>
            </a:r>
            <a:endParaRPr lang="en-US" dirty="0"/>
          </a:p>
          <a:p>
            <a:pPr lvl="1"/>
            <a:endParaRPr lang="en-US" dirty="0" smtClean="0"/>
          </a:p>
          <a:p>
            <a:pPr marL="1195097" lvl="3" indent="0">
              <a:buNone/>
            </a:pPr>
            <a:endParaRPr lang="en-US" dirty="0" smtClean="0"/>
          </a:p>
        </p:txBody>
      </p:sp>
    </p:spTree>
    <p:extLst>
      <p:ext uri="{BB962C8B-B14F-4D97-AF65-F5344CB8AC3E}">
        <p14:creationId xmlns:p14="http://schemas.microsoft.com/office/powerpoint/2010/main" val="3222897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err="1" smtClean="0"/>
              <a:t>Bootstraping</a:t>
            </a:r>
            <a:r>
              <a:rPr lang="en-US" dirty="0" smtClean="0"/>
              <a:t> a Node</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41148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6211669"/>
            <a:ext cx="1338828" cy="646331"/>
          </a:xfrm>
          <a:prstGeom prst="rect">
            <a:avLst/>
          </a:prstGeom>
          <a:noFill/>
        </p:spPr>
        <p:txBody>
          <a:bodyPr wrap="none" rtlCol="0">
            <a:spAutoFit/>
          </a:bodyPr>
          <a:lstStyle/>
          <a:p>
            <a:r>
              <a:rPr lang="en-US" sz="3600" b="1" dirty="0" smtClean="0"/>
              <a:t>Node</a:t>
            </a:r>
            <a:endParaRPr lang="en-US" sz="3600" b="1" dirty="0"/>
          </a:p>
        </p:txBody>
      </p:sp>
      <p:sp>
        <p:nvSpPr>
          <p:cNvPr id="23" name="Rectangle 22"/>
          <p:cNvSpPr>
            <a:spLocks/>
          </p:cNvSpPr>
          <p:nvPr/>
        </p:nvSpPr>
        <p:spPr bwMode="auto">
          <a:xfrm>
            <a:off x="3099594" y="16764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947194" y="2362200"/>
            <a:ext cx="12115800" cy="3200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6" name="Rectangle 35"/>
          <p:cNvSpPr>
            <a:spLocks/>
          </p:cNvSpPr>
          <p:nvPr/>
        </p:nvSpPr>
        <p:spPr bwMode="auto">
          <a:xfrm>
            <a:off x="5233194" y="7543800"/>
            <a:ext cx="5181600" cy="304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dirty="0" smtClean="0"/>
              <a:t>Bootstrap using:</a:t>
            </a:r>
            <a:br>
              <a:rPr lang="en-US" dirty="0" smtClean="0"/>
            </a:br>
            <a:r>
              <a:rPr lang="en-US" b="1" i="1" dirty="0" err="1" smtClean="0"/>
              <a:t>WinRM</a:t>
            </a:r>
            <a:r>
              <a:rPr lang="en-US" b="1" i="1" dirty="0" smtClean="0"/>
              <a:t> for Windows nodes</a:t>
            </a:r>
            <a:br>
              <a:rPr lang="en-US" b="1" i="1" dirty="0" smtClean="0"/>
            </a:br>
            <a:r>
              <a:rPr lang="en-US" b="1" i="1" dirty="0" smtClean="0"/>
              <a:t>SSH for Linux nodes</a:t>
            </a:r>
            <a:endParaRPr lang="en-US" b="1" i="1" dirty="0"/>
          </a:p>
        </p:txBody>
      </p:sp>
      <p:sp>
        <p:nvSpPr>
          <p:cNvPr id="40" name="Rectangle 39"/>
          <p:cNvSpPr>
            <a:spLocks/>
          </p:cNvSpPr>
          <p:nvPr/>
        </p:nvSpPr>
        <p:spPr bwMode="auto">
          <a:xfrm>
            <a:off x="3023394" y="2438400"/>
            <a:ext cx="11734800" cy="304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 name="TextBox 1"/>
          <p:cNvSpPr txBox="1"/>
          <p:nvPr/>
        </p:nvSpPr>
        <p:spPr>
          <a:xfrm>
            <a:off x="11251089" y="6781800"/>
            <a:ext cx="3262432" cy="1815882"/>
          </a:xfrm>
          <a:prstGeom prst="rect">
            <a:avLst/>
          </a:prstGeom>
          <a:noFill/>
        </p:spPr>
        <p:txBody>
          <a:bodyPr wrap="none" rtlCol="0">
            <a:spAutoFit/>
          </a:bodyPr>
          <a:lstStyle/>
          <a:p>
            <a:pPr marL="514350" indent="-514350">
              <a:buFont typeface="+mj-lt"/>
              <a:buAutoNum type="arabicPeriod"/>
            </a:pPr>
            <a:r>
              <a:rPr lang="en-US" dirty="0" smtClean="0"/>
              <a:t>Install Chef</a:t>
            </a:r>
          </a:p>
          <a:p>
            <a:pPr marL="514350" indent="-514350">
              <a:buFont typeface="+mj-lt"/>
              <a:buAutoNum type="arabicPeriod"/>
            </a:pPr>
            <a:r>
              <a:rPr lang="en-US" dirty="0" smtClean="0"/>
              <a:t>Configure Client</a:t>
            </a:r>
          </a:p>
          <a:p>
            <a:pPr marL="514350" indent="-514350">
              <a:buFont typeface="+mj-lt"/>
              <a:buAutoNum type="arabicPeriod"/>
            </a:pPr>
            <a:r>
              <a:rPr lang="en-US" dirty="0" smtClean="0"/>
              <a:t>Converge with </a:t>
            </a:r>
            <a:br>
              <a:rPr lang="en-US" dirty="0" smtClean="0"/>
            </a:br>
            <a:r>
              <a:rPr lang="en-US" dirty="0" smtClean="0"/>
              <a:t>Chef Server</a:t>
            </a:r>
            <a:endParaRPr lang="en-US" dirty="0"/>
          </a:p>
        </p:txBody>
      </p:sp>
      <p:sp>
        <p:nvSpPr>
          <p:cNvPr id="3" name="TextBox 2"/>
          <p:cNvSpPr txBox="1"/>
          <p:nvPr/>
        </p:nvSpPr>
        <p:spPr>
          <a:xfrm>
            <a:off x="2413794" y="1524000"/>
            <a:ext cx="10096985" cy="707886"/>
          </a:xfrm>
          <a:prstGeom prst="rect">
            <a:avLst/>
          </a:prstGeom>
          <a:noFill/>
        </p:spPr>
        <p:txBody>
          <a:bodyPr wrap="none" rtlCol="0">
            <a:spAutoFit/>
          </a:bodyPr>
          <a:lstStyle/>
          <a:p>
            <a:r>
              <a:rPr lang="en-US" sz="4000" b="1" dirty="0" smtClean="0"/>
              <a:t>First: </a:t>
            </a:r>
            <a:r>
              <a:rPr lang="en-US" sz="4000" dirty="0" smtClean="0"/>
              <a:t>The Workstation bootstraps the Node</a:t>
            </a:r>
            <a:endParaRPr lang="en-US" sz="4000" dirty="0"/>
          </a:p>
        </p:txBody>
      </p:sp>
    </p:spTree>
    <p:extLst>
      <p:ext uri="{BB962C8B-B14F-4D97-AF65-F5344CB8AC3E}">
        <p14:creationId xmlns:p14="http://schemas.microsoft.com/office/powerpoint/2010/main" val="2521830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err="1" smtClean="0"/>
              <a:t>Bootstraping</a:t>
            </a:r>
            <a:r>
              <a:rPr lang="en-US" dirty="0" smtClean="0"/>
              <a:t> a Node</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6211669"/>
            <a:ext cx="1338828" cy="646331"/>
          </a:xfrm>
          <a:prstGeom prst="rect">
            <a:avLst/>
          </a:prstGeom>
          <a:noFill/>
        </p:spPr>
        <p:txBody>
          <a:bodyPr wrap="none" rtlCol="0">
            <a:spAutoFit/>
          </a:bodyPr>
          <a:lstStyle/>
          <a:p>
            <a:r>
              <a:rPr lang="en-US" sz="3600" b="1" dirty="0" smtClean="0"/>
              <a:t>Node</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11251089" y="6781800"/>
            <a:ext cx="3262432" cy="1815882"/>
          </a:xfrm>
          <a:prstGeom prst="rect">
            <a:avLst/>
          </a:prstGeom>
          <a:noFill/>
        </p:spPr>
        <p:txBody>
          <a:bodyPr wrap="none" rtlCol="0">
            <a:spAutoFit/>
          </a:bodyPr>
          <a:lstStyle/>
          <a:p>
            <a:pPr marL="514350" indent="-514350">
              <a:buFont typeface="+mj-lt"/>
              <a:buAutoNum type="arabicPeriod"/>
            </a:pPr>
            <a:r>
              <a:rPr lang="en-US" dirty="0" smtClean="0"/>
              <a:t>Install Chef</a:t>
            </a:r>
          </a:p>
          <a:p>
            <a:pPr marL="514350" indent="-514350">
              <a:buFont typeface="+mj-lt"/>
              <a:buAutoNum type="arabicPeriod"/>
            </a:pPr>
            <a:r>
              <a:rPr lang="en-US" dirty="0" smtClean="0"/>
              <a:t>Configure Client</a:t>
            </a:r>
          </a:p>
          <a:p>
            <a:pPr marL="514350" indent="-514350">
              <a:buFont typeface="+mj-lt"/>
              <a:buAutoNum type="arabicPeriod"/>
            </a:pPr>
            <a:r>
              <a:rPr lang="en-US" dirty="0" smtClean="0"/>
              <a:t>Converge with </a:t>
            </a:r>
            <a:br>
              <a:rPr lang="en-US" dirty="0" smtClean="0"/>
            </a:br>
            <a:r>
              <a:rPr lang="en-US" dirty="0" smtClean="0"/>
              <a:t>Chef Server</a:t>
            </a:r>
            <a:endParaRPr lang="en-US" dirty="0"/>
          </a:p>
        </p:txBody>
      </p:sp>
      <p:sp>
        <p:nvSpPr>
          <p:cNvPr id="24" name="Rectangle 23"/>
          <p:cNvSpPr>
            <a:spLocks/>
          </p:cNvSpPr>
          <p:nvPr/>
        </p:nvSpPr>
        <p:spPr bwMode="auto">
          <a:xfrm>
            <a:off x="356394" y="5486400"/>
            <a:ext cx="102870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19"/>
          <p:cNvSpPr>
            <a:spLocks/>
          </p:cNvSpPr>
          <p:nvPr/>
        </p:nvSpPr>
        <p:spPr bwMode="auto">
          <a:xfrm>
            <a:off x="5461794" y="7543800"/>
            <a:ext cx="5029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dirty="0" smtClean="0"/>
              <a:t>Bootstrap using:</a:t>
            </a:r>
            <a:br>
              <a:rPr lang="en-US" dirty="0" smtClean="0"/>
            </a:br>
            <a:r>
              <a:rPr lang="en-US" b="1" i="1" dirty="0" err="1" smtClean="0"/>
              <a:t>WinRM</a:t>
            </a:r>
            <a:r>
              <a:rPr lang="en-US" b="1" i="1" dirty="0" smtClean="0"/>
              <a:t> for Windows nodes</a:t>
            </a:r>
            <a:br>
              <a:rPr lang="en-US" b="1" i="1" dirty="0" smtClean="0"/>
            </a:br>
            <a:r>
              <a:rPr lang="en-US" b="1" i="1" dirty="0" smtClean="0"/>
              <a:t>SSH for Linux nodes</a:t>
            </a:r>
            <a:endParaRPr lang="en-US" b="1" i="1" dirty="0"/>
          </a:p>
        </p:txBody>
      </p:sp>
      <p:sp>
        <p:nvSpPr>
          <p:cNvPr id="21" name="Rectangle 20"/>
          <p:cNvSpPr>
            <a:spLocks/>
          </p:cNvSpPr>
          <p:nvPr/>
        </p:nvSpPr>
        <p:spPr bwMode="auto">
          <a:xfrm>
            <a:off x="5461794" y="7543800"/>
            <a:ext cx="53340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TextBox 22"/>
          <p:cNvSpPr txBox="1"/>
          <p:nvPr/>
        </p:nvSpPr>
        <p:spPr>
          <a:xfrm>
            <a:off x="2794774" y="1524000"/>
            <a:ext cx="9535683" cy="707886"/>
          </a:xfrm>
          <a:prstGeom prst="rect">
            <a:avLst/>
          </a:prstGeom>
          <a:noFill/>
        </p:spPr>
        <p:txBody>
          <a:bodyPr wrap="none" rtlCol="0">
            <a:spAutoFit/>
          </a:bodyPr>
          <a:lstStyle/>
          <a:p>
            <a:r>
              <a:rPr lang="en-US" sz="4000" b="1" dirty="0" smtClean="0"/>
              <a:t>Second: </a:t>
            </a:r>
            <a:r>
              <a:rPr lang="en-US" sz="4000" dirty="0" smtClean="0"/>
              <a:t>The Node contacts Chef Server</a:t>
            </a:r>
            <a:endParaRPr lang="en-US" sz="4000" dirty="0"/>
          </a:p>
        </p:txBody>
      </p:sp>
    </p:spTree>
    <p:extLst>
      <p:ext uri="{BB962C8B-B14F-4D97-AF65-F5344CB8AC3E}">
        <p14:creationId xmlns:p14="http://schemas.microsoft.com/office/powerpoint/2010/main" val="2114963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331788" y="6553200"/>
            <a:ext cx="159258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knife bootstrap </a:t>
            </a:r>
            <a:r>
              <a:rPr lang="en-US" sz="2200" dirty="0" smtClean="0">
                <a:solidFill>
                  <a:srgbClr val="FFFF00"/>
                </a:solidFill>
                <a:latin typeface="Courier"/>
                <a:ea typeface="Courier"/>
                <a:cs typeface="Courier"/>
                <a:sym typeface="Courier"/>
              </a:rPr>
              <a:t>windows </a:t>
            </a:r>
            <a:r>
              <a:rPr lang="en-US" sz="2200" dirty="0" err="1" smtClean="0">
                <a:solidFill>
                  <a:srgbClr val="FFFF00"/>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a:t>
            </a:r>
            <a:r>
              <a:rPr lang="en-US" sz="2200" smtClean="0">
                <a:solidFill>
                  <a:srgbClr val="FFFFFF"/>
                </a:solidFill>
                <a:latin typeface="Courier"/>
                <a:ea typeface="Courier"/>
                <a:cs typeface="Courier"/>
                <a:sym typeface="Courier"/>
              </a:rPr>
              <a:t>&lt;hostname or IP&gt; </a:t>
            </a:r>
            <a:r>
              <a:rPr lang="en-US" sz="2200" dirty="0" smtClean="0">
                <a:solidFill>
                  <a:srgbClr val="FFFFFF"/>
                </a:solidFill>
                <a:latin typeface="Courier"/>
                <a:ea typeface="Courier"/>
                <a:cs typeface="Courier"/>
                <a:sym typeface="Courier"/>
              </a:rPr>
              <a:t>-x username –P password -N ”</a:t>
            </a:r>
            <a:r>
              <a:rPr lang="en-US" sz="2200" dirty="0" err="1" smtClean="0">
                <a:solidFill>
                  <a:srgbClr val="FFFF00"/>
                </a:solidFill>
                <a:latin typeface="Courier"/>
                <a:ea typeface="Courier"/>
                <a:cs typeface="Courier"/>
                <a:sym typeface="Courier"/>
              </a:rPr>
              <a:t>windowsnode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a:t>
            </a:r>
            <a:r>
              <a:rPr lang="en-US" dirty="0" smtClean="0">
                <a:sym typeface="Arial Bold" charset="0"/>
              </a:rPr>
              <a:t>Bootstrap” command</a:t>
            </a:r>
            <a:endParaRPr lang="en-US" dirty="0">
              <a:sym typeface="Arial Bold" charset="0"/>
            </a:endParaRPr>
          </a:p>
        </p:txBody>
      </p:sp>
      <p:sp>
        <p:nvSpPr>
          <p:cNvPr id="2" name="TextBox 1"/>
          <p:cNvSpPr txBox="1"/>
          <p:nvPr/>
        </p:nvSpPr>
        <p:spPr>
          <a:xfrm>
            <a:off x="735392" y="1752600"/>
            <a:ext cx="4455842" cy="523220"/>
          </a:xfrm>
          <a:prstGeom prst="rect">
            <a:avLst/>
          </a:prstGeom>
          <a:noFill/>
        </p:spPr>
        <p:txBody>
          <a:bodyPr wrap="none" rtlCol="0">
            <a:spAutoFit/>
          </a:bodyPr>
          <a:lstStyle/>
          <a:p>
            <a:r>
              <a:rPr lang="en-US" dirty="0" smtClean="0"/>
              <a:t>To Bootstrap a </a:t>
            </a:r>
            <a:r>
              <a:rPr lang="en-US" b="1" dirty="0" smtClean="0"/>
              <a:t>Linux </a:t>
            </a:r>
            <a:r>
              <a:rPr lang="en-US" dirty="0" smtClean="0"/>
              <a:t>node</a:t>
            </a:r>
            <a:endParaRPr lang="en-US" dirty="0"/>
          </a:p>
        </p:txBody>
      </p:sp>
      <p:sp>
        <p:nvSpPr>
          <p:cNvPr id="6" name="Rectangle 1"/>
          <p:cNvSpPr>
            <a:spLocks/>
          </p:cNvSpPr>
          <p:nvPr/>
        </p:nvSpPr>
        <p:spPr bwMode="auto">
          <a:xfrm>
            <a:off x="356394" y="22860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 knife bootstrap &lt;hostname or IP Address&gt; -x username –P password -N ”</a:t>
            </a:r>
            <a:r>
              <a:rPr lang="en-US" sz="2200" dirty="0" err="1" smtClean="0">
                <a:solidFill>
                  <a:srgbClr val="FFFF00"/>
                </a:solidFill>
                <a:latin typeface="Courier"/>
                <a:ea typeface="Courier"/>
                <a:cs typeface="Courier"/>
                <a:sym typeface="Courier"/>
              </a:rPr>
              <a:t>linuxnode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7" name="TextBox 6"/>
          <p:cNvSpPr txBox="1"/>
          <p:nvPr/>
        </p:nvSpPr>
        <p:spPr>
          <a:xfrm>
            <a:off x="737394" y="5791200"/>
            <a:ext cx="5070895" cy="523220"/>
          </a:xfrm>
          <a:prstGeom prst="rect">
            <a:avLst/>
          </a:prstGeom>
          <a:noFill/>
        </p:spPr>
        <p:txBody>
          <a:bodyPr wrap="none" rtlCol="0">
            <a:spAutoFit/>
          </a:bodyPr>
          <a:lstStyle/>
          <a:p>
            <a:r>
              <a:rPr lang="en-US" dirty="0" smtClean="0"/>
              <a:t>To Bootstrap a </a:t>
            </a:r>
            <a:r>
              <a:rPr lang="en-US" b="1" dirty="0" smtClean="0"/>
              <a:t>Windows </a:t>
            </a:r>
            <a:r>
              <a:rPr lang="en-US" dirty="0" smtClean="0"/>
              <a:t>node</a:t>
            </a:r>
            <a:endParaRPr lang="en-US" dirty="0"/>
          </a:p>
        </p:txBody>
      </p:sp>
      <p:sp>
        <p:nvSpPr>
          <p:cNvPr id="3" name="TextBox 2"/>
          <p:cNvSpPr txBox="1"/>
          <p:nvPr/>
        </p:nvSpPr>
        <p:spPr>
          <a:xfrm>
            <a:off x="5690394" y="3962400"/>
            <a:ext cx="9906000" cy="1384995"/>
          </a:xfrm>
          <a:prstGeom prst="rect">
            <a:avLst/>
          </a:prstGeom>
          <a:noFill/>
        </p:spPr>
        <p:txBody>
          <a:bodyPr wrap="square" rtlCol="0">
            <a:spAutoFit/>
          </a:bodyPr>
          <a:lstStyle/>
          <a:p>
            <a:r>
              <a:rPr lang="en-US" dirty="0" smtClean="0"/>
              <a:t>-x = username</a:t>
            </a:r>
          </a:p>
          <a:p>
            <a:r>
              <a:rPr lang="en-US" dirty="0" smtClean="0"/>
              <a:t>-P = password</a:t>
            </a:r>
          </a:p>
          <a:p>
            <a:r>
              <a:rPr lang="en-US" dirty="0" smtClean="0"/>
              <a:t>-N = rename the node (from the default of FQDN)</a:t>
            </a:r>
            <a:endParaRPr lang="en-US" dirty="0"/>
          </a:p>
        </p:txBody>
      </p:sp>
      <p:sp>
        <p:nvSpPr>
          <p:cNvPr id="10" name="Rectangle 3"/>
          <p:cNvSpPr>
            <a:spLocks/>
          </p:cNvSpPr>
          <p:nvPr/>
        </p:nvSpPr>
        <p:spPr bwMode="auto">
          <a:xfrm>
            <a:off x="4852194" y="3733800"/>
            <a:ext cx="9677400" cy="1905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 name="TextBox 3"/>
          <p:cNvSpPr txBox="1"/>
          <p:nvPr/>
        </p:nvSpPr>
        <p:spPr>
          <a:xfrm>
            <a:off x="1682202" y="7696200"/>
            <a:ext cx="11994790" cy="954107"/>
          </a:xfrm>
          <a:prstGeom prst="rect">
            <a:avLst/>
          </a:prstGeom>
          <a:noFill/>
        </p:spPr>
        <p:txBody>
          <a:bodyPr wrap="none" rtlCol="0">
            <a:spAutoFit/>
          </a:bodyPr>
          <a:lstStyle/>
          <a:p>
            <a:pPr algn="ctr"/>
            <a:r>
              <a:rPr lang="en-US" b="1" dirty="0" smtClean="0">
                <a:solidFill>
                  <a:srgbClr val="FF0000"/>
                </a:solidFill>
              </a:rPr>
              <a:t>NOTE: If you are using more then one node within your Organization, </a:t>
            </a:r>
          </a:p>
          <a:p>
            <a:pPr algn="ctr"/>
            <a:r>
              <a:rPr lang="en-US" b="1" dirty="0" smtClean="0">
                <a:solidFill>
                  <a:srgbClr val="FF0000"/>
                </a:solidFill>
              </a:rPr>
              <a:t>name them differently or you’ll get an error!</a:t>
            </a:r>
            <a:endParaRPr lang="en-US" b="1" dirty="0">
              <a:solidFill>
                <a:srgbClr val="FF0000"/>
              </a:solidFill>
            </a:endParaRPr>
          </a:p>
        </p:txBody>
      </p:sp>
    </p:spTree>
    <p:extLst>
      <p:ext uri="{BB962C8B-B14F-4D97-AF65-F5344CB8AC3E}">
        <p14:creationId xmlns:p14="http://schemas.microsoft.com/office/powerpoint/2010/main" val="1155371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smtClean="0"/>
              <a:t>Search</a:t>
            </a:r>
          </a:p>
          <a:p>
            <a:r>
              <a:rPr lang="en-US"/>
              <a:t>Environments</a:t>
            </a:r>
          </a:p>
          <a:p>
            <a:r>
              <a:rPr lang="en-US" smtClean="0"/>
              <a:t>Roles</a:t>
            </a:r>
            <a:endParaRPr lang="en-US" dirty="0"/>
          </a:p>
          <a:p>
            <a:r>
              <a:rPr lang="en-US" dirty="0" err="1" smtClean="0"/>
              <a:t>Data_bags</a:t>
            </a:r>
            <a:endParaRPr lang="en-US" dirty="0"/>
          </a:p>
          <a:p>
            <a:r>
              <a:rPr lang="en-US" dirty="0" smtClean="0"/>
              <a:t>Supermarket</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a:xfrm>
            <a:off x="800273" y="1879603"/>
            <a:ext cx="15177121" cy="6731000"/>
          </a:xfrm>
        </p:spPr>
        <p:txBody>
          <a:bodyPr/>
          <a:lstStyle/>
          <a:p>
            <a:r>
              <a:rPr lang="en-US" sz="4800" dirty="0"/>
              <a:t>Every node must have a unique name within an </a:t>
            </a:r>
            <a:r>
              <a:rPr lang="en-US" sz="4800" dirty="0" smtClean="0"/>
              <a:t>organization</a:t>
            </a:r>
          </a:p>
          <a:p>
            <a:pPr marL="0" indent="0">
              <a:buNone/>
            </a:pPr>
            <a:endParaRPr lang="en-US" sz="1000" dirty="0"/>
          </a:p>
          <a:p>
            <a:r>
              <a:rPr lang="en-US" sz="4800" dirty="0"/>
              <a:t>Chef defaults to the </a:t>
            </a:r>
            <a:r>
              <a:rPr lang="en-US" sz="4800" i="1" dirty="0"/>
              <a:t>Fully Qualified Domain Name</a:t>
            </a:r>
            <a:r>
              <a:rPr lang="en-US" sz="4800" dirty="0"/>
              <a:t> of the server, i.e. in the format </a:t>
            </a:r>
            <a:r>
              <a:rPr lang="en-US" sz="4800" dirty="0" err="1" smtClean="0"/>
              <a:t>server.domain.com</a:t>
            </a:r>
            <a:endParaRPr lang="en-US" sz="4800" dirty="0" smtClean="0"/>
          </a:p>
          <a:p>
            <a:pPr marL="0" indent="0">
              <a:buNone/>
            </a:pPr>
            <a:endParaRPr lang="en-US" sz="1000" dirty="0"/>
          </a:p>
          <a:p>
            <a:r>
              <a:rPr lang="en-US" sz="4800" dirty="0"/>
              <a:t>We overrode </a:t>
            </a:r>
            <a:r>
              <a:rPr lang="en-US" sz="4800" dirty="0" smtClean="0"/>
              <a:t>the FQDN to make </a:t>
            </a:r>
            <a:r>
              <a:rPr lang="en-US" sz="4800" dirty="0"/>
              <a:t>typing </a:t>
            </a:r>
            <a:r>
              <a:rPr lang="en-US" sz="4800" dirty="0" smtClean="0"/>
              <a:t>easier using:</a:t>
            </a:r>
          </a:p>
          <a:p>
            <a:pPr lvl="2"/>
            <a:r>
              <a:rPr lang="en-US" sz="4800" dirty="0" smtClean="0"/>
              <a:t>–N “</a:t>
            </a:r>
            <a:r>
              <a:rPr lang="en-US" sz="4800" dirty="0" err="1" smtClean="0"/>
              <a:t>windowsnode</a:t>
            </a:r>
            <a:r>
              <a:rPr lang="en-US" sz="4800" dirty="0" smtClean="0"/>
              <a:t>” or –N “</a:t>
            </a:r>
            <a:r>
              <a:rPr lang="en-US" sz="4800" dirty="0" err="1" smtClean="0"/>
              <a:t>linuxnode</a:t>
            </a:r>
            <a:r>
              <a:rPr lang="en-US" sz="4800" dirty="0" smtClean="0"/>
              <a:t>”</a:t>
            </a:r>
          </a:p>
          <a:p>
            <a:pPr lvl="2"/>
            <a:endParaRPr lang="en-US" sz="1000" dirty="0" smtClean="0"/>
          </a:p>
          <a:p>
            <a:r>
              <a:rPr lang="en-US" sz="4800" dirty="0" smtClean="0"/>
              <a:t>In production, let the </a:t>
            </a:r>
            <a:r>
              <a:rPr lang="en-US" sz="4800" b="1" dirty="0" smtClean="0"/>
              <a:t>default</a:t>
            </a:r>
            <a:r>
              <a:rPr lang="en-US" sz="4800" dirty="0" smtClean="0"/>
              <a:t> FQDN be the node name</a:t>
            </a:r>
          </a:p>
        </p:txBody>
      </p:sp>
    </p:spTree>
    <p:extLst>
      <p:ext uri="{BB962C8B-B14F-4D97-AF65-F5344CB8AC3E}">
        <p14:creationId xmlns:p14="http://schemas.microsoft.com/office/powerpoint/2010/main" val="1440742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smtClean="0">
                <a:sym typeface="Arial Bold" charset="0"/>
              </a:rPr>
              <a:t>Node names</a:t>
            </a:r>
            <a:endParaRPr lang="en-US" sz="6400" dirty="0">
              <a:sym typeface="Arial Bold" charset="0"/>
            </a:endParaRPr>
          </a:p>
        </p:txBody>
      </p:sp>
      <p:pic>
        <p:nvPicPr>
          <p:cNvPr id="3" name="Picture 2" descr="NodeNam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3" y="3114866"/>
            <a:ext cx="12115801" cy="5648134"/>
          </a:xfrm>
          <a:prstGeom prst="rect">
            <a:avLst/>
          </a:prstGeom>
        </p:spPr>
      </p:pic>
      <p:cxnSp>
        <p:nvCxnSpPr>
          <p:cNvPr id="5" name="Straight Arrow Connector 4"/>
          <p:cNvCxnSpPr/>
          <p:nvPr/>
        </p:nvCxnSpPr>
        <p:spPr bwMode="auto">
          <a:xfrm flipH="1">
            <a:off x="6680994" y="2590800"/>
            <a:ext cx="2362200" cy="1066800"/>
          </a:xfrm>
          <a:prstGeom prst="straightConnector1">
            <a:avLst/>
          </a:prstGeom>
          <a:blipFill dpi="0" rotWithShape="0">
            <a:blip r:embed="rId4"/>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966994" y="2234624"/>
            <a:ext cx="4601740" cy="584776"/>
          </a:xfrm>
          <a:prstGeom prst="rect">
            <a:avLst/>
          </a:prstGeom>
          <a:noFill/>
        </p:spPr>
        <p:txBody>
          <a:bodyPr wrap="none" rtlCol="0">
            <a:spAutoFit/>
          </a:bodyPr>
          <a:lstStyle/>
          <a:p>
            <a:r>
              <a:rPr lang="en-US" sz="3200" b="1" dirty="0" smtClean="0"/>
              <a:t>View node names here</a:t>
            </a:r>
            <a:endParaRPr lang="en-US" sz="3200" b="1" dirty="0"/>
          </a:p>
        </p:txBody>
      </p:sp>
      <p:cxnSp>
        <p:nvCxnSpPr>
          <p:cNvPr id="15" name="Straight Arrow Connector 14"/>
          <p:cNvCxnSpPr/>
          <p:nvPr/>
        </p:nvCxnSpPr>
        <p:spPr bwMode="auto">
          <a:xfrm flipH="1">
            <a:off x="6757194" y="2743200"/>
            <a:ext cx="2438400" cy="32004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H="1">
            <a:off x="7290594" y="2743200"/>
            <a:ext cx="1905000" cy="38862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107242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a:t>What just happened?</a:t>
            </a:r>
          </a:p>
        </p:txBody>
      </p:sp>
      <p:sp>
        <p:nvSpPr>
          <p:cNvPr id="370690" name="Rectangle 2"/>
          <p:cNvSpPr>
            <a:spLocks noGrp="1" noChangeArrowheads="1"/>
          </p:cNvSpPr>
          <p:nvPr>
            <p:ph type="body" idx="1"/>
          </p:nvPr>
        </p:nvSpPr>
        <p:spPr>
          <a:xfrm>
            <a:off x="800273" y="1879602"/>
            <a:ext cx="14657233" cy="7035797"/>
          </a:xfrm>
          <a:ln/>
        </p:spPr>
        <p:txBody>
          <a:bodyPr/>
          <a:lstStyle/>
          <a:p>
            <a:pPr>
              <a:spcBef>
                <a:spcPct val="0"/>
              </a:spcBef>
            </a:pPr>
            <a:r>
              <a:rPr lang="en-US" sz="4500" dirty="0"/>
              <a:t>Chef and </a:t>
            </a:r>
            <a:r>
              <a:rPr lang="en-US" sz="4500" dirty="0" smtClean="0"/>
              <a:t>its </a:t>
            </a:r>
            <a:r>
              <a:rPr lang="en-US" sz="4500" dirty="0"/>
              <a:t>dependencies installed </a:t>
            </a:r>
            <a:r>
              <a:rPr lang="en-US" sz="4500" dirty="0" smtClean="0"/>
              <a:t>on the Node via an operating </a:t>
            </a:r>
            <a:r>
              <a:rPr lang="en-US" sz="4500" dirty="0"/>
              <a:t>system-specific package ("omnibus installer")</a:t>
            </a:r>
          </a:p>
          <a:p>
            <a:pPr>
              <a:spcBef>
                <a:spcPts val="1138"/>
              </a:spcBef>
            </a:pPr>
            <a:r>
              <a:rPr lang="en-US" sz="4500" dirty="0"/>
              <a:t>Installation includes</a:t>
            </a:r>
          </a:p>
          <a:p>
            <a:pPr lvl="1">
              <a:spcBef>
                <a:spcPts val="1138"/>
              </a:spcBef>
            </a:pPr>
            <a:r>
              <a:rPr lang="en-US" sz="4500" dirty="0"/>
              <a:t>The Ruby language - used by </a:t>
            </a:r>
            <a:r>
              <a:rPr lang="en-US" sz="4500" dirty="0" smtClean="0"/>
              <a:t>Chef</a:t>
            </a:r>
          </a:p>
          <a:p>
            <a:pPr lvl="1">
              <a:spcBef>
                <a:spcPts val="1138"/>
              </a:spcBef>
            </a:pPr>
            <a:r>
              <a:rPr lang="en-US" sz="4500" dirty="0" smtClean="0"/>
              <a:t>Configured the node with correct security certificates</a:t>
            </a:r>
            <a:endParaRPr lang="en-US" sz="4500" dirty="0"/>
          </a:p>
          <a:p>
            <a:pPr lvl="1">
              <a:spcBef>
                <a:spcPts val="1138"/>
              </a:spcBef>
            </a:pPr>
            <a:r>
              <a:rPr lang="en-US" sz="4500" dirty="0" smtClean="0"/>
              <a:t>chef</a:t>
            </a:r>
            <a:r>
              <a:rPr lang="en-US" sz="4500" dirty="0"/>
              <a:t>-client - Client </a:t>
            </a:r>
            <a:r>
              <a:rPr lang="en-US" sz="4500" dirty="0" smtClean="0"/>
              <a:t>application (same version as </a:t>
            </a:r>
            <a:r>
              <a:rPr lang="en-US" sz="4500" smtClean="0"/>
              <a:t>your workstation)</a:t>
            </a:r>
            <a:endParaRPr lang="en-US" sz="4500" dirty="0" smtClean="0"/>
          </a:p>
          <a:p>
            <a:pPr lvl="1">
              <a:spcBef>
                <a:spcPts val="1138"/>
              </a:spcBef>
            </a:pPr>
            <a:r>
              <a:rPr lang="en-US" sz="4500" dirty="0" err="1" smtClean="0"/>
              <a:t>ohai</a:t>
            </a:r>
            <a:r>
              <a:rPr lang="en-US" sz="4500" dirty="0" smtClean="0"/>
              <a:t> - System profiler (which creates the node object)</a:t>
            </a:r>
            <a:endParaRPr lang="en-US" sz="4500" dirty="0"/>
          </a:p>
        </p:txBody>
      </p:sp>
    </p:spTree>
    <p:extLst>
      <p:ext uri="{BB962C8B-B14F-4D97-AF65-F5344CB8AC3E}">
        <p14:creationId xmlns:p14="http://schemas.microsoft.com/office/powerpoint/2010/main" val="10863337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a:t>What just happened?</a:t>
            </a:r>
          </a:p>
        </p:txBody>
      </p:sp>
      <p:sp>
        <p:nvSpPr>
          <p:cNvPr id="370690" name="Rectangle 2"/>
          <p:cNvSpPr>
            <a:spLocks noGrp="1" noChangeArrowheads="1"/>
          </p:cNvSpPr>
          <p:nvPr>
            <p:ph type="body" idx="1"/>
          </p:nvPr>
        </p:nvSpPr>
        <p:spPr>
          <a:xfrm>
            <a:off x="800273" y="2108203"/>
            <a:ext cx="14657233" cy="7035797"/>
          </a:xfrm>
          <a:ln/>
        </p:spPr>
        <p:txBody>
          <a:bodyPr/>
          <a:lstStyle/>
          <a:p>
            <a:pPr>
              <a:spcBef>
                <a:spcPts val="1138"/>
              </a:spcBef>
            </a:pPr>
            <a:r>
              <a:rPr lang="en-US" sz="4500" dirty="0" smtClean="0"/>
              <a:t>The security </a:t>
            </a:r>
            <a:r>
              <a:rPr lang="en-US" sz="4500" dirty="0"/>
              <a:t>and configuration files can be found at:</a:t>
            </a:r>
          </a:p>
          <a:p>
            <a:pPr lvl="2">
              <a:spcBef>
                <a:spcPts val="1138"/>
              </a:spcBef>
            </a:pPr>
            <a:r>
              <a:rPr lang="en-US" sz="4500" dirty="0"/>
              <a:t>Windows node:	C:\chef</a:t>
            </a:r>
          </a:p>
          <a:p>
            <a:pPr lvl="2">
              <a:spcBef>
                <a:spcPts val="1138"/>
              </a:spcBef>
            </a:pPr>
            <a:r>
              <a:rPr lang="en-US" sz="4500" dirty="0"/>
              <a:t>Linux node:		/etc/chef</a:t>
            </a:r>
          </a:p>
          <a:p>
            <a:pPr>
              <a:spcBef>
                <a:spcPts val="1138"/>
              </a:spcBef>
            </a:pPr>
            <a:r>
              <a:rPr lang="en-US" sz="4500" dirty="0" smtClean="0"/>
              <a:t>ORGNAME-</a:t>
            </a:r>
            <a:r>
              <a:rPr lang="en-US" sz="4500" dirty="0" err="1" smtClean="0"/>
              <a:t>validator.pem</a:t>
            </a:r>
            <a:r>
              <a:rPr lang="en-US" sz="4500" dirty="0" smtClean="0"/>
              <a:t> copied from the Workstation to the Node, and renamed to </a:t>
            </a:r>
            <a:r>
              <a:rPr lang="en-US" sz="4500" b="1" dirty="0" err="1" smtClean="0"/>
              <a:t>validation.pem</a:t>
            </a:r>
            <a:endParaRPr lang="en-US" sz="4500" b="1" dirty="0" smtClean="0"/>
          </a:p>
          <a:p>
            <a:pPr>
              <a:spcBef>
                <a:spcPts val="1138"/>
              </a:spcBef>
            </a:pPr>
            <a:r>
              <a:rPr lang="en-US" sz="4500" b="1" dirty="0" err="1" smtClean="0"/>
              <a:t>client.rb</a:t>
            </a:r>
            <a:r>
              <a:rPr lang="en-US" sz="4500" b="1" dirty="0" smtClean="0"/>
              <a:t> </a:t>
            </a:r>
            <a:r>
              <a:rPr lang="en-US" sz="4500" dirty="0" smtClean="0"/>
              <a:t>created on the Node, with the configuration needed by the Node to connect with the Chef Server</a:t>
            </a:r>
          </a:p>
        </p:txBody>
      </p:sp>
    </p:spTree>
    <p:extLst>
      <p:ext uri="{BB962C8B-B14F-4D97-AF65-F5344CB8AC3E}">
        <p14:creationId xmlns:p14="http://schemas.microsoft.com/office/powerpoint/2010/main" val="4171075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Windows node: Verify Target Instance is Configured </a:t>
            </a:r>
            <a:r>
              <a:rPr lang="en-US" sz="4000" dirty="0"/>
              <a:t>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Administrator </a:t>
            </a:r>
            <a:r>
              <a:rPr lang="en-US" dirty="0" smtClean="0"/>
              <a:t>Password: </a:t>
            </a:r>
            <a:r>
              <a:rPr lang="en-US" b="1" dirty="0" smtClean="0"/>
              <a:t>&lt;</a:t>
            </a:r>
            <a:r>
              <a:rPr lang="en-US" b="1" dirty="0" err="1" smtClean="0"/>
              <a:t>your_password</a:t>
            </a:r>
            <a:r>
              <a:rPr lang="en-US" b="1" dirty="0" smtClean="0"/>
              <a:t>&gt;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3728434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a:t>
            </a:r>
            <a:r>
              <a:rPr lang="en-US" sz="4000" dirty="0"/>
              <a:t>Verify Target Instance is Configured Properly</a:t>
            </a:r>
          </a:p>
        </p:txBody>
      </p:sp>
      <p:sp>
        <p:nvSpPr>
          <p:cNvPr id="3" name="Content Placeholder 2"/>
          <p:cNvSpPr>
            <a:spLocks noGrp="1"/>
          </p:cNvSpPr>
          <p:nvPr>
            <p:ph idx="1"/>
          </p:nvPr>
        </p:nvSpPr>
        <p:spPr/>
        <p:txBody>
          <a:bodyPr/>
          <a:lstStyle/>
          <a:p>
            <a:r>
              <a:rPr lang="en-US" b="1" dirty="0" smtClean="0"/>
              <a:t>On the VM</a:t>
            </a:r>
            <a:r>
              <a:rPr lang="en-US" dirty="0" smtClean="0"/>
              <a:t> </a:t>
            </a:r>
          </a:p>
          <a:p>
            <a:pPr lvl="2"/>
            <a:r>
              <a:rPr lang="en-US" dirty="0" smtClean="0"/>
              <a:t>Close all existing PowerShell windows</a:t>
            </a:r>
          </a:p>
          <a:p>
            <a:pPr lvl="2"/>
            <a:r>
              <a:rPr lang="en-US" dirty="0" smtClean="0"/>
              <a:t>Open an </a:t>
            </a:r>
            <a:r>
              <a:rPr lang="en-US" b="1" dirty="0" smtClean="0"/>
              <a:t>Administrator</a:t>
            </a:r>
            <a:r>
              <a:rPr lang="en-US" dirty="0" smtClean="0"/>
              <a:t> </a:t>
            </a:r>
            <a:r>
              <a:rPr lang="en-US" dirty="0" err="1" smtClean="0"/>
              <a:t>Powershell</a:t>
            </a:r>
            <a:r>
              <a:rPr lang="en-US" dirty="0" smtClean="0"/>
              <a:t> window</a:t>
            </a:r>
            <a:endParaRPr lang="en-US" b="1"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4495800"/>
            <a:ext cx="5855494" cy="5341463"/>
          </a:xfrm>
          <a:prstGeom prst="rect">
            <a:avLst/>
          </a:prstGeom>
        </p:spPr>
      </p:pic>
      <p:sp>
        <p:nvSpPr>
          <p:cNvPr id="6" name="Rectangle 3"/>
          <p:cNvSpPr>
            <a:spLocks/>
          </p:cNvSpPr>
          <p:nvPr/>
        </p:nvSpPr>
        <p:spPr bwMode="auto">
          <a:xfrm>
            <a:off x="5461794" y="5334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10" name="Straight Arrow Connector 9"/>
          <p:cNvCxnSpPr/>
          <p:nvPr/>
        </p:nvCxnSpPr>
        <p:spPr bwMode="auto">
          <a:xfrm>
            <a:off x="2413794" y="5638800"/>
            <a:ext cx="25146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a:off x="11329194" y="5638800"/>
            <a:ext cx="26670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48567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Verify </a:t>
            </a:r>
            <a:r>
              <a:rPr lang="en-US" sz="4000" dirty="0"/>
              <a:t>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10/7/2013   3:41 PM            cache</a:t>
            </a:r>
          </a:p>
          <a:p>
            <a:pPr eaLnBrk="1" hangingPunct="1"/>
            <a:r>
              <a:rPr lang="en-US" sz="2400" dirty="0">
                <a:latin typeface="Courier"/>
                <a:cs typeface="Courier"/>
              </a:rPr>
              <a:t>-a---         10/4/2013   7:18 PM       1702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10/4/2013   7:17 PM        434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10/4/2013   7:17 PM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10/4/2013   7:17 PM       1706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10/4/2013   7:16 PM        161 wget.ps1</a:t>
            </a:r>
          </a:p>
          <a:p>
            <a:pPr eaLnBrk="1" hangingPunct="1"/>
            <a:r>
              <a:rPr lang="en-US" sz="2400" dirty="0">
                <a:latin typeface="Courier"/>
                <a:cs typeface="Courier"/>
              </a:rPr>
              <a:t>-a---         10/4/2013   7:16 PM       1273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75773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Windows node: Examine C:\chef\client.rb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a:t>
            </a:r>
            <a:r>
              <a:rPr lang="en-US" sz="2400" dirty="0" smtClean="0">
                <a:solidFill>
                  <a:schemeClr val="bg1"/>
                </a:solidFill>
                <a:latin typeface="Courier"/>
                <a:cs typeface="Courier"/>
              </a:rPr>
              <a:t>”</a:t>
            </a:r>
            <a:r>
              <a:rPr lang="en-US" sz="2400" dirty="0" err="1" smtClean="0">
                <a:solidFill>
                  <a:schemeClr val="bg1"/>
                </a:solidFill>
                <a:latin typeface="Courier"/>
                <a:cs typeface="Courier"/>
              </a:rPr>
              <a:t>windowsnode</a:t>
            </a:r>
            <a:r>
              <a:rPr lang="en-US" sz="2400" dirty="0" smtClean="0">
                <a:solidFill>
                  <a:schemeClr val="bg1"/>
                </a:solidFill>
                <a:latin typeface="Courier"/>
                <a:cs typeface="Courier"/>
              </a:rPr>
              <a:t>"</a:t>
            </a: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310274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432594" y="177800"/>
            <a:ext cx="15468599" cy="1117600"/>
          </a:xfrm>
        </p:spPr>
        <p:txBody>
          <a:bodyPr/>
          <a:lstStyle/>
          <a:p>
            <a:pPr eaLnBrk="1" hangingPunct="1">
              <a:defRPr/>
            </a:pPr>
            <a:r>
              <a:rPr lang="en-US" sz="5400" dirty="0" smtClean="0">
                <a:sym typeface="Arial Bold" charset="0"/>
              </a:rPr>
              <a:t>Windows node: Examine C:\chef\first-</a:t>
            </a:r>
            <a:r>
              <a:rPr lang="en-US" sz="5400" dirty="0" err="1" smtClean="0">
                <a:sym typeface="Arial Bold" charset="0"/>
              </a:rPr>
              <a:t>boot.json</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a:solidFill>
                  <a:srgbClr val="FFFFFF"/>
                </a:solidFill>
                <a:latin typeface="Courier"/>
                <a:ea typeface="Courier"/>
                <a:cs typeface="Courier"/>
                <a:sym typeface="Courier"/>
              </a:rPr>
              <a:t>rn</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996498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Linux node: </a:t>
            </a:r>
            <a:r>
              <a:rPr lang="en-US" sz="4400" dirty="0"/>
              <a:t>Verify 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sz="2400" dirty="0">
                <a:latin typeface="Courier"/>
                <a:cs typeface="Courier"/>
              </a:rPr>
              <a:t>The authenticity of host 'uvo1qrwls0jdgs3blvt.vm.cld.sr (69.195.232.110)' can't be established.</a:t>
            </a:r>
          </a:p>
          <a:p>
            <a:r>
              <a:rPr lang="en-US" sz="2400" dirty="0">
                <a:latin typeface="Courier"/>
                <a:cs typeface="Courier"/>
              </a:rPr>
              <a:t>RSA key fingerprint is d9:95:a3:b9:02:27:e9:cd:74:e4:a2:34:23:f5:a6:8b.</a:t>
            </a:r>
          </a:p>
          <a:p>
            <a:r>
              <a:rPr lang="en-US" sz="2400" dirty="0">
                <a:latin typeface="Courier"/>
                <a:cs typeface="Courier"/>
              </a:rPr>
              <a:t>Are you sure you want to continue connecting (yes/no)? </a:t>
            </a:r>
            <a:r>
              <a:rPr lang="en-US" sz="2400" b="1" dirty="0">
                <a:latin typeface="Courier"/>
                <a:cs typeface="Courier"/>
              </a:rPr>
              <a:t>yes</a:t>
            </a:r>
            <a:endParaRPr lang="en-US" sz="2400" dirty="0">
              <a:latin typeface="Courier"/>
              <a:cs typeface="Courier"/>
            </a:endParaRPr>
          </a:p>
          <a:p>
            <a:r>
              <a:rPr lang="en-US" sz="2400" dirty="0">
                <a:latin typeface="Courier"/>
                <a:cs typeface="Courier"/>
              </a:rPr>
              <a:t>Warning: Permanently added 'uvo1qrwls0jdgs3blvt.vm.cld.sr,69.195.232.110' (RSA) to the list of known hosts.</a:t>
            </a:r>
          </a:p>
          <a:p>
            <a:r>
              <a:rPr lang="en-US" sz="2400" u="sng" dirty="0">
                <a:latin typeface="Courier"/>
                <a:cs typeface="Courier"/>
                <a:hlinkClick r:id="rId2"/>
              </a:rPr>
              <a:t>chef@uvo1qrwls0jdgs3blvt.vm.cld.sr</a:t>
            </a:r>
            <a:r>
              <a:rPr lang="en-US" sz="2400" dirty="0">
                <a:latin typeface="Courier"/>
                <a:cs typeface="Courier"/>
              </a:rPr>
              <a:t>'s password: </a:t>
            </a:r>
          </a:p>
          <a:p>
            <a:r>
              <a:rPr lang="en-US" sz="2400" dirty="0">
                <a:latin typeface="Courier"/>
                <a:cs typeface="Courier"/>
              </a:rPr>
              <a:t>Last login: </a:t>
            </a:r>
            <a:r>
              <a:rPr lang="en-US" sz="2400" dirty="0" smtClean="0">
                <a:latin typeface="Courier"/>
                <a:cs typeface="Courier"/>
              </a:rPr>
              <a:t>Tue July 8 </a:t>
            </a:r>
            <a:r>
              <a:rPr lang="en-US" sz="2400" dirty="0">
                <a:latin typeface="Courier"/>
                <a:cs typeface="Courier"/>
              </a:rPr>
              <a:t>16:26:24 2014 from host86-145-117-53.range86-145.btcentralplus.com</a:t>
            </a:r>
          </a:p>
          <a:p>
            <a:r>
              <a:rPr lang="en-US" sz="2400" dirty="0">
                <a:latin typeface="Courier"/>
                <a:cs typeface="Courier"/>
              </a:rPr>
              <a:t>[chef@CentOS63 ~]$ </a:t>
            </a: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a:solidFill>
                  <a:srgbClr val="FFFFFF"/>
                </a:solidFill>
                <a:latin typeface="Courier"/>
                <a:ea typeface="Courier"/>
                <a:cs typeface="Courier"/>
                <a:sym typeface="Courier"/>
              </a:rPr>
              <a:t>ssh</a:t>
            </a:r>
            <a:r>
              <a:rPr lang="en-US" sz="4800" dirty="0">
                <a:solidFill>
                  <a:srgbClr val="FFFFFF"/>
                </a:solidFill>
                <a:latin typeface="Courier"/>
                <a:ea typeface="Courier"/>
                <a:cs typeface="Courier"/>
                <a:sym typeface="Courier"/>
              </a:rPr>
              <a:t> root</a:t>
            </a:r>
            <a:r>
              <a:rPr lang="en-US" sz="4800" dirty="0" smtClean="0">
                <a:solidFill>
                  <a:srgbClr val="FFFFFF"/>
                </a:solidFill>
                <a:latin typeface="Courier"/>
                <a:ea typeface="Courier"/>
                <a:cs typeface="Courier"/>
                <a:sym typeface="Courier"/>
              </a:rPr>
              <a:t>@&lt;EXTERNAL ADDRESS&gt;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594688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smtClean="0"/>
              <a:t>Ask </a:t>
            </a:r>
            <a:r>
              <a:rPr lang="en-US" dirty="0"/>
              <a:t>questions when they come to you</a:t>
            </a:r>
          </a:p>
          <a:p>
            <a:r>
              <a:rPr lang="en-US" dirty="0"/>
              <a:t>Ask for help when you need </a:t>
            </a:r>
            <a:r>
              <a:rPr lang="en-US" dirty="0" smtClean="0"/>
              <a:t>it</a:t>
            </a:r>
          </a:p>
          <a:p>
            <a:r>
              <a:rPr lang="en-US" dirty="0" smtClean="0"/>
              <a:t>Ask the other people in the class</a:t>
            </a:r>
          </a:p>
          <a:p>
            <a:pPr lvl="2"/>
            <a:r>
              <a:rPr lang="en-US" dirty="0" smtClean="0"/>
              <a:t>Letting them help you is the biggest favor you can do for them!</a:t>
            </a:r>
            <a:endParaRPr lang="en-US" dirty="0"/>
          </a:p>
          <a:p>
            <a:r>
              <a:rPr lang="en-US" dirty="0" smtClean="0"/>
              <a:t>You will have the slides available to you</a:t>
            </a:r>
            <a:endParaRPr lang="en-US" dirty="0"/>
          </a:p>
        </p:txBody>
      </p:sp>
      <p:sp>
        <p:nvSpPr>
          <p:cNvPr id="2" name="TextBox 1"/>
          <p:cNvSpPr txBox="1"/>
          <p:nvPr/>
        </p:nvSpPr>
        <p:spPr>
          <a:xfrm>
            <a:off x="9157557" y="5196499"/>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765428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Linux node: </a:t>
            </a:r>
            <a:r>
              <a:rPr lang="en-US" sz="4000" dirty="0"/>
              <a:t>Verify Target Instance is Configured Properly</a:t>
            </a:r>
          </a:p>
        </p:txBody>
      </p:sp>
      <p:sp>
        <p:nvSpPr>
          <p:cNvPr id="5" name="Rectangle 4"/>
          <p:cNvSpPr>
            <a:spLocks noGrp="1" noChangeArrowheads="1"/>
          </p:cNvSpPr>
          <p:nvPr/>
        </p:nvSpPr>
        <p:spPr bwMode="auto">
          <a:xfrm>
            <a:off x="813594" y="1981200"/>
            <a:ext cx="14655800" cy="65151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b="1" dirty="0" err="1" smtClean="0">
                <a:latin typeface="Courier"/>
                <a:ea typeface="Courier"/>
                <a:cs typeface="Courier"/>
              </a:rPr>
              <a:t>rn</a:t>
            </a:r>
            <a:r>
              <a:rPr lang="en-US" b="1" dirty="0" smtClean="0">
                <a:latin typeface="Courier"/>
                <a:ea typeface="Courier"/>
                <a:cs typeface="Courier"/>
              </a:rPr>
              <a:t>&gt; </a:t>
            </a:r>
            <a:r>
              <a:rPr lang="en-US" dirty="0" err="1">
                <a:latin typeface="Courier"/>
                <a:ea typeface="Courier"/>
                <a:cs typeface="Courier"/>
              </a:rPr>
              <a:t>ls</a:t>
            </a:r>
            <a:r>
              <a:rPr lang="en-US" dirty="0">
                <a:latin typeface="Courier"/>
                <a:ea typeface="Courier"/>
                <a:cs typeface="Courier"/>
              </a:rPr>
              <a:t> /etc/chef</a:t>
            </a:r>
          </a:p>
          <a:p>
            <a:r>
              <a:rPr lang="en-US" dirty="0" err="1" smtClean="0">
                <a:latin typeface="Courier"/>
                <a:ea typeface="Courier"/>
                <a:cs typeface="Courier"/>
              </a:rPr>
              <a:t>client.pem</a:t>
            </a:r>
            <a:r>
              <a:rPr lang="en-US" dirty="0" smtClean="0">
                <a:latin typeface="Courier"/>
                <a:ea typeface="Courier"/>
                <a:cs typeface="Courier"/>
              </a:rPr>
              <a:t>  </a:t>
            </a:r>
            <a:r>
              <a:rPr lang="en-US" dirty="0" err="1">
                <a:latin typeface="Courier"/>
                <a:ea typeface="Courier"/>
                <a:cs typeface="Courier"/>
              </a:rPr>
              <a:t>client.rb</a:t>
            </a:r>
            <a:r>
              <a:rPr lang="en-US" dirty="0">
                <a:latin typeface="Courier"/>
                <a:ea typeface="Courier"/>
                <a:cs typeface="Courier"/>
              </a:rPr>
              <a:t>  first-</a:t>
            </a:r>
            <a:r>
              <a:rPr lang="en-US" dirty="0" err="1" smtClean="0">
                <a:latin typeface="Courier"/>
                <a:ea typeface="Courier"/>
                <a:cs typeface="Courier"/>
              </a:rPr>
              <a:t>boot.json</a:t>
            </a:r>
            <a:r>
              <a:rPr lang="en-US" dirty="0">
                <a:latin typeface="Courier"/>
                <a:ea typeface="Courier"/>
                <a:cs typeface="Courier"/>
              </a:rPr>
              <a:t> </a:t>
            </a:r>
            <a:r>
              <a:rPr lang="en-US" dirty="0" err="1" smtClean="0">
                <a:latin typeface="Courier"/>
                <a:ea typeface="Courier"/>
                <a:cs typeface="Courier"/>
              </a:rPr>
              <a:t>validation.pem</a:t>
            </a:r>
            <a:endParaRPr lang="en-US" dirty="0">
              <a:latin typeface="Courier"/>
              <a:ea typeface="Courier"/>
              <a:cs typeface="Courier"/>
            </a:endParaRPr>
          </a:p>
          <a:p>
            <a:endParaRPr lang="en-US" dirty="0">
              <a:latin typeface="Courier"/>
              <a:ea typeface="Courier"/>
              <a:cs typeface="Courier"/>
            </a:endParaRPr>
          </a:p>
          <a:p>
            <a:r>
              <a:rPr lang="en-US" b="1" dirty="0" err="1">
                <a:latin typeface="Courier"/>
                <a:ea typeface="Courier"/>
                <a:cs typeface="Courier"/>
              </a:rPr>
              <a:t>rn</a:t>
            </a:r>
            <a:r>
              <a:rPr lang="en-US" b="1" dirty="0">
                <a:latin typeface="Courier"/>
                <a:ea typeface="Courier"/>
                <a:cs typeface="Courier"/>
              </a:rPr>
              <a:t>&gt; </a:t>
            </a:r>
            <a:r>
              <a:rPr lang="en-US" dirty="0" smtClean="0">
                <a:latin typeface="Courier"/>
                <a:ea typeface="Courier"/>
                <a:cs typeface="Courier"/>
              </a:rPr>
              <a:t>which </a:t>
            </a:r>
            <a:r>
              <a:rPr lang="en-US" dirty="0">
                <a:latin typeface="Courier"/>
                <a:ea typeface="Courier"/>
                <a:cs typeface="Courier"/>
              </a:rPr>
              <a:t>chef-client</a:t>
            </a:r>
          </a:p>
          <a:p>
            <a:r>
              <a:rPr lang="en-US" dirty="0">
                <a:latin typeface="Courier"/>
                <a:ea typeface="Courier"/>
                <a:cs typeface="Courier"/>
              </a:rPr>
              <a:t>/</a:t>
            </a:r>
            <a:r>
              <a:rPr lang="en-US" dirty="0" err="1">
                <a:latin typeface="Courier"/>
                <a:ea typeface="Courier"/>
                <a:cs typeface="Courier"/>
              </a:rPr>
              <a:t>usr</a:t>
            </a:r>
            <a:r>
              <a:rPr lang="en-US" dirty="0">
                <a:latin typeface="Courier"/>
                <a:ea typeface="Courier"/>
                <a:cs typeface="Courier"/>
              </a:rPr>
              <a:t>/bin/chef-client</a:t>
            </a:r>
          </a:p>
        </p:txBody>
      </p:sp>
    </p:spTree>
    <p:extLst>
      <p:ext uri="{BB962C8B-B14F-4D97-AF65-F5344CB8AC3E}">
        <p14:creationId xmlns:p14="http://schemas.microsoft.com/office/powerpoint/2010/main" val="742871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Linux node: Examine /etc/chef/</a:t>
            </a:r>
            <a:r>
              <a:rPr lang="en-US" sz="5400" dirty="0" err="1" smtClean="0">
                <a:sym typeface="Arial Bold" charset="0"/>
              </a:rPr>
              <a:t>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log_level</a:t>
            </a:r>
            <a:r>
              <a:rPr lang="en-US" sz="2800" dirty="0" smtClean="0">
                <a:solidFill>
                  <a:schemeClr val="bg1"/>
                </a:solidFill>
                <a:latin typeface="Courier"/>
                <a:cs typeface="Courier"/>
              </a:rPr>
              <a:t>        :info</a:t>
            </a:r>
            <a:endParaRPr lang="en-US" sz="2800" dirty="0">
              <a:solidFill>
                <a:schemeClr val="bg1"/>
              </a:solidFill>
              <a:latin typeface="Courier"/>
              <a:cs typeface="Courier"/>
            </a:endParaRP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log_location</a:t>
            </a:r>
            <a:r>
              <a:rPr lang="en-US" sz="2800" dirty="0" smtClean="0">
                <a:solidFill>
                  <a:schemeClr val="bg1"/>
                </a:solidFill>
                <a:latin typeface="Courier"/>
                <a:cs typeface="Courier"/>
              </a:rPr>
              <a:t>     </a:t>
            </a:r>
            <a:r>
              <a:rPr lang="en-US" sz="2800" dirty="0">
                <a:solidFill>
                  <a:schemeClr val="bg1"/>
                </a:solidFill>
                <a:latin typeface="Courier"/>
                <a:cs typeface="Courier"/>
              </a:rPr>
              <a:t>STDOUT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chef_server_url</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dirty="0">
                <a:solidFill>
                  <a:schemeClr val="bg1"/>
                </a:solidFill>
                <a:latin typeface="Courier"/>
                <a:cs typeface="Courier"/>
                <a:hlinkClick r:id="rId2"/>
              </a:rPr>
              <a:t>https://api.opscode.com/organizations/</a:t>
            </a:r>
            <a:r>
              <a:rPr lang="en-US" sz="2800" b="1" dirty="0">
                <a:solidFill>
                  <a:schemeClr val="bg1"/>
                </a:solidFill>
                <a:latin typeface="Courier"/>
                <a:cs typeface="Courier"/>
                <a:hlinkClick r:id="rId2"/>
              </a:rPr>
              <a:t>ORGNAME</a:t>
            </a:r>
            <a:r>
              <a:rPr lang="en-US" sz="2800" dirty="0">
                <a:solidFill>
                  <a:schemeClr val="bg1"/>
                </a:solidFill>
                <a:latin typeface="Courier"/>
                <a:cs typeface="Courier"/>
              </a:rPr>
              <a: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validation_client_name</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b="1" dirty="0">
                <a:solidFill>
                  <a:schemeClr val="bg1"/>
                </a:solidFill>
                <a:latin typeface="Courier"/>
                <a:cs typeface="Courier"/>
              </a:rPr>
              <a:t>ORGNAME</a:t>
            </a:r>
            <a:r>
              <a:rPr lang="en-US" sz="2800" dirty="0">
                <a:solidFill>
                  <a:schemeClr val="bg1"/>
                </a:solidFill>
                <a:latin typeface="Courier"/>
                <a:cs typeface="Courier"/>
              </a:rPr>
              <a:t>-validator"</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node_name</a:t>
            </a:r>
            <a:r>
              <a:rPr lang="en-US" sz="2800" dirty="0" smtClean="0">
                <a:solidFill>
                  <a:schemeClr val="bg1"/>
                </a:solidFill>
                <a:latin typeface="Courier"/>
                <a:cs typeface="Courier"/>
              </a:rPr>
              <a:t> ”</a:t>
            </a:r>
            <a:r>
              <a:rPr lang="en-US" sz="2800" dirty="0" err="1" smtClean="0">
                <a:solidFill>
                  <a:schemeClr val="bg1"/>
                </a:solidFill>
                <a:latin typeface="Courier"/>
                <a:cs typeface="Courier"/>
              </a:rPr>
              <a:t>linuxnode</a:t>
            </a:r>
            <a:r>
              <a:rPr lang="en-US" sz="2800" dirty="0" smtClean="0">
                <a:solidFill>
                  <a:schemeClr val="bg1"/>
                </a:solidFill>
                <a:latin typeface="Courier"/>
                <a:cs typeface="Courier"/>
              </a:rPr>
              <a:t>"</a:t>
            </a:r>
            <a:endParaRPr lang="en-US" sz="2800" dirty="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FFFFFF"/>
                </a:solidFill>
                <a:latin typeface="Courier"/>
                <a:ea typeface="Courier"/>
                <a:cs typeface="Courier"/>
              </a:rPr>
              <a:t>rn</a:t>
            </a:r>
            <a:r>
              <a:rPr lang="en-US" sz="4800" b="1" dirty="0" smtClean="0">
                <a:solidFill>
                  <a:schemeClr val="bg1"/>
                </a:solidFill>
                <a:latin typeface="Courier"/>
                <a:ea typeface="Courier"/>
                <a:cs typeface="Courier"/>
              </a:rPr>
              <a:t>&gt; </a:t>
            </a:r>
            <a:r>
              <a:rPr lang="en-US" sz="4800" dirty="0" smtClean="0">
                <a:solidFill>
                  <a:srgbClr val="FFFFFF"/>
                </a:solidFill>
                <a:latin typeface="Courier"/>
                <a:ea typeface="Courier"/>
                <a:cs typeface="Courier"/>
                <a:sym typeface="Courier"/>
              </a:rPr>
              <a:t>cat /etc/chef/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383536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800273" y="177800"/>
            <a:ext cx="15100921" cy="1117600"/>
          </a:xfrm>
        </p:spPr>
        <p:txBody>
          <a:bodyPr/>
          <a:lstStyle/>
          <a:p>
            <a:pPr eaLnBrk="1" hangingPunct="1">
              <a:defRPr/>
            </a:pPr>
            <a:r>
              <a:rPr lang="en-US" sz="5400" dirty="0" smtClean="0">
                <a:sym typeface="Arial Bold" charset="0"/>
              </a:rPr>
              <a:t>Linux node: Examine /etc/chef/first-</a:t>
            </a:r>
            <a:r>
              <a:rPr lang="en-US" sz="5400" dirty="0" err="1" smtClean="0">
                <a:sym typeface="Arial Bold" charset="0"/>
              </a:rPr>
              <a:t>boot.json</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b="1" dirty="0" err="1">
                <a:solidFill>
                  <a:srgbClr val="FFFFFF"/>
                </a:solidFill>
                <a:latin typeface="Courier"/>
                <a:ea typeface="Courier"/>
                <a:cs typeface="Courier"/>
              </a:rPr>
              <a:t>rn</a:t>
            </a:r>
            <a:r>
              <a:rPr lang="en-US" sz="4400" b="1" dirty="0">
                <a:solidFill>
                  <a:srgbClr val="FFFFFF"/>
                </a:solidFill>
                <a:latin typeface="Courier"/>
                <a:ea typeface="Courier"/>
                <a:cs typeface="Courier"/>
              </a:rPr>
              <a:t>&gt; </a:t>
            </a:r>
            <a:r>
              <a:rPr lang="en-US" sz="4400" dirty="0" smtClean="0">
                <a:solidFill>
                  <a:schemeClr val="bg1"/>
                </a:solidFill>
                <a:latin typeface="Courier"/>
                <a:ea typeface="Courier"/>
                <a:cs typeface="Courier"/>
                <a:sym typeface="Courier"/>
              </a:rPr>
              <a:t>cat /etc/</a:t>
            </a:r>
            <a:r>
              <a:rPr lang="en-US" altLang="en-US" sz="4400" kern="0" dirty="0" smtClean="0">
                <a:solidFill>
                  <a:srgbClr val="FFFFFF"/>
                </a:solidFill>
                <a:latin typeface="Courier"/>
                <a:sym typeface="Courier"/>
              </a:rPr>
              <a:t>chef/first</a:t>
            </a:r>
            <a:r>
              <a:rPr lang="en-US" altLang="en-US" sz="4400" kern="0" dirty="0">
                <a:solidFill>
                  <a:srgbClr val="FFFFFF"/>
                </a:solidFill>
                <a:latin typeface="Courier"/>
                <a:sym typeface="Courier"/>
              </a:rPr>
              <a: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p:txBody>
      </p:sp>
    </p:spTree>
    <p:extLst>
      <p:ext uri="{BB962C8B-B14F-4D97-AF65-F5344CB8AC3E}">
        <p14:creationId xmlns:p14="http://schemas.microsoft.com/office/powerpoint/2010/main" val="33243366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260595"/>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r>
              <a:rPr lang="en-US" sz="2800" dirty="0" smtClean="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p:txBody>
      </p:sp>
      <p:sp>
        <p:nvSpPr>
          <p:cNvPr id="197634" name="Rectangle 2"/>
          <p:cNvSpPr>
            <a:spLocks noGrp="1" noChangeArrowheads="1"/>
          </p:cNvSpPr>
          <p:nvPr>
            <p:ph type="title"/>
          </p:nvPr>
        </p:nvSpPr>
        <p:spPr>
          <a:xfrm>
            <a:off x="508794" y="177800"/>
            <a:ext cx="15468599" cy="1117600"/>
          </a:xfrm>
        </p:spPr>
        <p:txBody>
          <a:bodyPr/>
          <a:lstStyle/>
          <a:p>
            <a:pPr eaLnBrk="1" hangingPunct="1">
              <a:defRPr/>
            </a:pPr>
            <a:r>
              <a:rPr lang="en-US" sz="6100" dirty="0" smtClean="0">
                <a:sym typeface="Arial Bold" charset="0"/>
              </a:rPr>
              <a:t>Change log </a:t>
            </a:r>
            <a:r>
              <a:rPr lang="en-US" sz="6100" dirty="0">
                <a:sym typeface="Arial Bold" charset="0"/>
              </a:rPr>
              <a:t>level on </a:t>
            </a:r>
            <a:r>
              <a:rPr lang="en-US" sz="6100" dirty="0" smtClean="0">
                <a:sym typeface="Arial Bold" charset="0"/>
              </a:rPr>
              <a:t>the node (all platforms)</a:t>
            </a:r>
            <a:endParaRPr lang="en-US" sz="6100" dirty="0">
              <a:sym typeface="Arial Bold" charset="0"/>
            </a:endParaRPr>
          </a:p>
        </p:txBody>
      </p:sp>
      <p:sp>
        <p:nvSpPr>
          <p:cNvPr id="138244" name="Rectangle 3"/>
          <p:cNvSpPr>
            <a:spLocks/>
          </p:cNvSpPr>
          <p:nvPr/>
        </p:nvSpPr>
        <p:spPr bwMode="auto">
          <a:xfrm>
            <a:off x="965994" y="3352800"/>
            <a:ext cx="54864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5486400"/>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This setting gives you more information when you converge with Chef Server</a:t>
            </a:r>
          </a:p>
          <a:p>
            <a:pPr marL="842963" lvl="2" eaLnBrk="1" hangingPunct="1"/>
            <a:r>
              <a:rPr lang="en-US" sz="4100" dirty="0" smtClean="0"/>
              <a:t>More configuration options can be found on the docs site: </a:t>
            </a:r>
            <a:r>
              <a:rPr lang="en-US" sz="4100" u="sng" dirty="0" smtClean="0">
                <a:hlinkClick r:id="rId3"/>
              </a:rPr>
              <a:t>http://docs.chef.io/config_rb_client.html</a:t>
            </a:r>
            <a:endParaRPr lang="en-US" sz="4100" u="sng" dirty="0" smtClean="0"/>
          </a:p>
        </p:txBody>
      </p:sp>
      <p:sp>
        <p:nvSpPr>
          <p:cNvPr id="7"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8"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node:   c:\chef\</a:t>
            </a:r>
            <a:r>
              <a:rPr lang="en-US" b="1" dirty="0" err="1" smtClean="0">
                <a:solidFill>
                  <a:schemeClr val="tx1"/>
                </a:solidFill>
                <a:latin typeface="Courier" charset="0"/>
                <a:ea typeface="Courier" charset="0"/>
                <a:cs typeface="Courier" charset="0"/>
                <a:sym typeface="Courier" charset="0"/>
              </a:rPr>
              <a:t>client.rb</a:t>
            </a:r>
            <a:endParaRPr lang="en-US" b="1" dirty="0" smtClean="0">
              <a:solidFill>
                <a:schemeClr val="tx1"/>
              </a:solidFill>
              <a:latin typeface="Courier" charset="0"/>
              <a:ea typeface="Courier" charset="0"/>
              <a:cs typeface="Courier" charset="0"/>
              <a:sym typeface="Courier" charset="0"/>
            </a:endParaRP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Linux node      /etc/chef/</a:t>
            </a:r>
            <a:r>
              <a:rPr lang="en-US" b="1" dirty="0" err="1" smtClean="0">
                <a:latin typeface="Courier" charset="0"/>
                <a:ea typeface="Courier" charset="0"/>
                <a:cs typeface="Courier" charset="0"/>
                <a:sym typeface="Courier" charset="0"/>
              </a:rPr>
              <a:t>client.rb</a:t>
            </a:r>
            <a:endParaRPr lang="en-US" b="1"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17257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800273" y="177800"/>
            <a:ext cx="15100921" cy="1117600"/>
          </a:xfrm>
        </p:spPr>
        <p:txBody>
          <a:bodyPr/>
          <a:lstStyle/>
          <a:p>
            <a:pPr eaLnBrk="1" hangingPunct="1">
              <a:defRPr/>
            </a:pPr>
            <a:r>
              <a:rPr lang="en-US" sz="5400" dirty="0" smtClean="0">
                <a:sym typeface="Arial Bold" charset="0"/>
              </a:rPr>
              <a:t>Run chef-client on the node</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b="1" dirty="0" err="1">
                <a:solidFill>
                  <a:srgbClr val="FFFFFF"/>
                </a:solidFill>
                <a:latin typeface="Courier"/>
                <a:ea typeface="Courier"/>
                <a:cs typeface="Courier"/>
              </a:rPr>
              <a:t>rn</a:t>
            </a:r>
            <a:r>
              <a:rPr lang="en-US" sz="4400" b="1" dirty="0">
                <a:solidFill>
                  <a:srgbClr val="FFFFFF"/>
                </a:solidFill>
                <a:latin typeface="Courier"/>
                <a:ea typeface="Courier"/>
                <a:cs typeface="Courier"/>
              </a:rPr>
              <a:t>&gt; </a:t>
            </a:r>
            <a:r>
              <a:rPr lang="en-US" sz="4400" dirty="0" smtClean="0">
                <a:solidFill>
                  <a:schemeClr val="bg1"/>
                </a:solidFill>
                <a:latin typeface="Courier"/>
                <a:ea typeface="Courier"/>
                <a:cs typeface="Courier"/>
                <a:sym typeface="Courier"/>
              </a:rPr>
              <a:t>chef-client</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‘chef-client’ is the executable to start the convergence on either Windows or Linux nodes</a:t>
            </a:r>
          </a:p>
        </p:txBody>
      </p:sp>
    </p:spTree>
    <p:extLst>
      <p:ext uri="{BB962C8B-B14F-4D97-AF65-F5344CB8AC3E}">
        <p14:creationId xmlns:p14="http://schemas.microsoft.com/office/powerpoint/2010/main" val="173580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0175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94" y="1524000"/>
            <a:ext cx="11515365" cy="7202884"/>
          </a:xfrm>
          <a:prstGeom prst="rect">
            <a:avLst/>
          </a:prstGeom>
        </p:spPr>
      </p:pic>
      <p:sp>
        <p:nvSpPr>
          <p:cNvPr id="380929" name="Rectangle 1"/>
          <p:cNvSpPr>
            <a:spLocks noGrp="1" noChangeArrowheads="1"/>
          </p:cNvSpPr>
          <p:nvPr>
            <p:ph type="title"/>
          </p:nvPr>
        </p:nvSpPr>
        <p:spPr>
          <a:ln/>
        </p:spPr>
        <p:txBody>
          <a:bodyPr/>
          <a:lstStyle/>
          <a:p>
            <a:r>
              <a:rPr lang="en-US" dirty="0"/>
              <a:t>View </a:t>
            </a:r>
            <a:r>
              <a:rPr lang="en-US" dirty="0" smtClean="0"/>
              <a:t>Node </a:t>
            </a:r>
            <a:r>
              <a:rPr lang="en-US" dirty="0"/>
              <a:t>on Chef Server</a:t>
            </a:r>
          </a:p>
        </p:txBody>
      </p:sp>
      <p:sp>
        <p:nvSpPr>
          <p:cNvPr id="380932" name="Oval 4"/>
          <p:cNvSpPr>
            <a:spLocks/>
          </p:cNvSpPr>
          <p:nvPr/>
        </p:nvSpPr>
        <p:spPr bwMode="auto">
          <a:xfrm>
            <a:off x="2108994" y="13716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Oval 4"/>
          <p:cNvSpPr>
            <a:spLocks/>
          </p:cNvSpPr>
          <p:nvPr/>
        </p:nvSpPr>
        <p:spPr bwMode="auto">
          <a:xfrm>
            <a:off x="1804194" y="2540000"/>
            <a:ext cx="10591800"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44940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46510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smtClean="0"/>
              <a:t>What is </a:t>
            </a:r>
            <a:r>
              <a:rPr lang="en-US" dirty="0"/>
              <a:t>the </a:t>
            </a:r>
            <a:r>
              <a:rPr lang="en-US" dirty="0" smtClean="0"/>
              <a:t>path and name of the chef</a:t>
            </a:r>
            <a:r>
              <a:rPr lang="en-US" dirty="0"/>
              <a:t>-client configuration </a:t>
            </a:r>
            <a:r>
              <a:rPr lang="en-US" dirty="0" smtClean="0"/>
              <a:t>file on the node?</a:t>
            </a:r>
          </a:p>
          <a:p>
            <a:r>
              <a:rPr lang="en-US" dirty="0" smtClean="0"/>
              <a:t>What </a:t>
            </a:r>
            <a:r>
              <a:rPr lang="en-US" dirty="0"/>
              <a:t>is the command to run </a:t>
            </a:r>
            <a:r>
              <a:rPr lang="en-US" dirty="0" smtClean="0"/>
              <a:t>chef on </a:t>
            </a:r>
            <a:r>
              <a:rPr lang="en-US" smtClean="0"/>
              <a:t>the node?</a:t>
            </a:r>
            <a:endParaRPr lang="en-US" dirty="0"/>
          </a:p>
          <a:p>
            <a:r>
              <a:rPr lang="en-US" dirty="0"/>
              <a:t>What does a knife bootstrap </a:t>
            </a:r>
            <a:r>
              <a:rPr lang="en-US" dirty="0" smtClean="0"/>
              <a:t>do?</a:t>
            </a:r>
          </a:p>
        </p:txBody>
      </p:sp>
    </p:spTree>
    <p:extLst>
      <p:ext uri="{BB962C8B-B14F-4D97-AF65-F5344CB8AC3E}">
        <p14:creationId xmlns:p14="http://schemas.microsoft.com/office/powerpoint/2010/main" val="1846574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Configuration Concepts</a:t>
            </a:r>
            <a:endParaRPr lang="en-US" dirty="0"/>
          </a:p>
        </p:txBody>
      </p:sp>
    </p:spTree>
    <p:extLst>
      <p:ext uri="{BB962C8B-B14F-4D97-AF65-F5344CB8AC3E}">
        <p14:creationId xmlns:p14="http://schemas.microsoft.com/office/powerpoint/2010/main" val="818426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a:t>
            </a:r>
            <a:r>
              <a:rPr lang="en-US" b="1" dirty="0"/>
              <a:t>fundamentals</a:t>
            </a:r>
            <a:r>
              <a:rPr lang="en-US" dirty="0"/>
              <a:t> of Chef</a:t>
            </a:r>
          </a:p>
          <a:p>
            <a:r>
              <a:rPr lang="en-US" dirty="0"/>
              <a:t>We likely will not have time to discuss the latest trends in the Chef ecosystem</a:t>
            </a:r>
          </a:p>
          <a:p>
            <a:r>
              <a:rPr lang="en-US" dirty="0"/>
              <a:t>Any discussion items that are too far off topic will be </a:t>
            </a:r>
            <a:r>
              <a:rPr lang="en-US" dirty="0" smtClean="0"/>
              <a:t>captured</a:t>
            </a:r>
            <a:endParaRPr lang="en-US" dirty="0"/>
          </a:p>
        </p:txBody>
      </p:sp>
    </p:spTree>
    <p:extLst>
      <p:ext uri="{BB962C8B-B14F-4D97-AF65-F5344CB8AC3E}">
        <p14:creationId xmlns:p14="http://schemas.microsoft.com/office/powerpoint/2010/main" val="1270111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dirty="0" smtClean="0"/>
              <a:t>Lesson Objectives</a:t>
            </a:r>
            <a:endParaRPr lang="en-US" sz="6900" dirty="0"/>
          </a:p>
        </p:txBody>
      </p:sp>
      <p:sp>
        <p:nvSpPr>
          <p:cNvPr id="156674" name="Rectangle 2"/>
          <p:cNvSpPr>
            <a:spLocks noGrp="1" noChangeArrowheads="1"/>
          </p:cNvSpPr>
          <p:nvPr>
            <p:ph type="body" idx="1"/>
          </p:nvPr>
        </p:nvSpPr>
        <p:spPr>
          <a:ln/>
        </p:spPr>
        <p:txBody>
          <a:bodyPr/>
          <a:lstStyle/>
          <a:p>
            <a:r>
              <a:rPr lang="en-US" dirty="0" smtClean="0"/>
              <a:t>Define the purpose and relationship of: </a:t>
            </a:r>
          </a:p>
          <a:p>
            <a:pPr lvl="2"/>
            <a:r>
              <a:rPr lang="en-US" b="1" dirty="0" smtClean="0"/>
              <a:t>Resources</a:t>
            </a:r>
          </a:p>
          <a:p>
            <a:pPr lvl="4"/>
            <a:r>
              <a:rPr lang="en-US" b="1" dirty="0" smtClean="0"/>
              <a:t>Recipes</a:t>
            </a:r>
          </a:p>
          <a:p>
            <a:pPr lvl="6"/>
            <a:r>
              <a:rPr lang="en-US" b="1" dirty="0" smtClean="0"/>
              <a:t>Cookbooks</a:t>
            </a:r>
          </a:p>
          <a:p>
            <a:pPr lvl="8"/>
            <a:r>
              <a:rPr lang="en-US" b="1" dirty="0" smtClean="0"/>
              <a:t>Run Lists</a:t>
            </a:r>
          </a:p>
          <a:p>
            <a:r>
              <a:rPr lang="en-US" dirty="0" smtClean="0"/>
              <a:t>Understand </a:t>
            </a:r>
            <a:r>
              <a:rPr lang="en-US" b="1" dirty="0" smtClean="0"/>
              <a:t>Configuration Drift</a:t>
            </a:r>
            <a:r>
              <a:rPr lang="en-US" dirty="0" smtClean="0"/>
              <a:t>, and now to mitigate this</a:t>
            </a:r>
            <a:endParaRPr lang="en-US" dirty="0"/>
          </a:p>
        </p:txBody>
      </p:sp>
    </p:spTree>
    <p:extLst>
      <p:ext uri="{BB962C8B-B14F-4D97-AF65-F5344CB8AC3E}">
        <p14:creationId xmlns:p14="http://schemas.microsoft.com/office/powerpoint/2010/main" val="295575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dirty="0" smtClean="0"/>
              <a:t>A “Policy” is the collection of system configuration that you define</a:t>
            </a:r>
          </a:p>
          <a:p>
            <a:r>
              <a:rPr lang="en-US" dirty="0" smtClean="0"/>
              <a:t>You </a:t>
            </a:r>
            <a:r>
              <a:rPr lang="en-US" dirty="0"/>
              <a:t>define the policy in your Chef </a:t>
            </a:r>
            <a:r>
              <a:rPr lang="en-US" dirty="0" smtClean="0"/>
              <a:t>configuration Recipes and Cookbooks</a:t>
            </a:r>
            <a:endParaRPr lang="en-US" dirty="0"/>
          </a:p>
          <a:p>
            <a:r>
              <a:rPr lang="en-US" dirty="0"/>
              <a:t>Your policy </a:t>
            </a:r>
            <a:r>
              <a:rPr lang="en-US" dirty="0" smtClean="0"/>
              <a:t>declares what </a:t>
            </a:r>
            <a:r>
              <a:rPr lang="en-US" b="1" dirty="0"/>
              <a:t>state</a:t>
            </a:r>
            <a:r>
              <a:rPr lang="en-US" dirty="0"/>
              <a:t> each resource </a:t>
            </a:r>
            <a:r>
              <a:rPr lang="en-US" dirty="0" smtClean="0"/>
              <a:t/>
            </a:r>
            <a:br>
              <a:rPr lang="en-US" dirty="0" smtClean="0"/>
            </a:br>
            <a:r>
              <a:rPr lang="en-US" b="1" dirty="0" smtClean="0"/>
              <a:t>should </a:t>
            </a:r>
            <a:r>
              <a:rPr lang="en-US" b="1" dirty="0"/>
              <a:t>be </a:t>
            </a:r>
            <a:r>
              <a:rPr lang="en-US" b="1" dirty="0" smtClean="0"/>
              <a:t>in</a:t>
            </a:r>
            <a:r>
              <a:rPr lang="en-US" dirty="0"/>
              <a:t/>
            </a:r>
            <a:br>
              <a:rPr lang="en-US" dirty="0"/>
            </a:br>
            <a:r>
              <a:rPr lang="en-US" dirty="0" smtClean="0"/>
              <a:t>  but </a:t>
            </a:r>
            <a:br>
              <a:rPr lang="en-US" dirty="0" smtClean="0"/>
            </a:br>
            <a:r>
              <a:rPr lang="en-US" b="1" dirty="0" smtClean="0"/>
              <a:t>not </a:t>
            </a:r>
            <a:r>
              <a:rPr lang="en-US" b="1" dirty="0"/>
              <a:t>how to get </a:t>
            </a:r>
            <a:r>
              <a:rPr lang="en-US" b="1" dirty="0" smtClean="0"/>
              <a:t>there</a:t>
            </a:r>
            <a:endParaRPr lang="en-US" b="1" dirty="0"/>
          </a:p>
        </p:txBody>
      </p:sp>
    </p:spTree>
    <p:extLst>
      <p:ext uri="{BB962C8B-B14F-4D97-AF65-F5344CB8AC3E}">
        <p14:creationId xmlns:p14="http://schemas.microsoft.com/office/powerpoint/2010/main" val="1341616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xfrm>
            <a:off x="800273" y="1676400"/>
            <a:ext cx="14657233" cy="6731000"/>
          </a:xfrm>
          <a:ln/>
        </p:spPr>
        <p:txBody>
          <a:bodyPr/>
          <a:lstStyle/>
          <a:p>
            <a:r>
              <a:rPr lang="en-US" b="1" dirty="0" smtClean="0"/>
              <a:t>Examples:</a:t>
            </a:r>
            <a:endParaRPr lang="en-US" dirty="0"/>
          </a:p>
          <a:p>
            <a:pPr lvl="2"/>
            <a:r>
              <a:rPr lang="en-US" dirty="0" smtClean="0"/>
              <a:t>Policy states “IIS should be installed”</a:t>
            </a:r>
          </a:p>
          <a:p>
            <a:pPr lvl="4"/>
            <a:r>
              <a:rPr lang="en-US" dirty="0" smtClean="0"/>
              <a:t>If IIS is not installed, then node installs it  </a:t>
            </a:r>
          </a:p>
          <a:p>
            <a:pPr lvl="4"/>
            <a:r>
              <a:rPr lang="en-US" dirty="0"/>
              <a:t>If </a:t>
            </a:r>
            <a:r>
              <a:rPr lang="en-US" dirty="0" smtClean="0"/>
              <a:t>IIS is already installed, </a:t>
            </a:r>
            <a:r>
              <a:rPr lang="en-US" dirty="0"/>
              <a:t>then </a:t>
            </a:r>
            <a:r>
              <a:rPr lang="en-US" dirty="0" smtClean="0"/>
              <a:t>node does nothing</a:t>
            </a:r>
            <a:endParaRPr lang="en-US" dirty="0"/>
          </a:p>
          <a:p>
            <a:pPr lvl="2"/>
            <a:r>
              <a:rPr lang="en-US" dirty="0"/>
              <a:t>Policy states </a:t>
            </a:r>
            <a:r>
              <a:rPr lang="en-US" dirty="0">
                <a:sym typeface="Menlo Bold"/>
              </a:rPr>
              <a:t>”/var/www/html/</a:t>
            </a:r>
            <a:r>
              <a:rPr lang="en-US" dirty="0" err="1">
                <a:sym typeface="Menlo Bold"/>
              </a:rPr>
              <a:t>hello_world.html</a:t>
            </a:r>
            <a:r>
              <a:rPr lang="en-US" dirty="0">
                <a:sym typeface="Menlo Bold"/>
              </a:rPr>
              <a:t>” should exist</a:t>
            </a:r>
          </a:p>
          <a:p>
            <a:pPr lvl="4"/>
            <a:r>
              <a:rPr lang="en-US" dirty="0">
                <a:sym typeface="Menlo Bold"/>
              </a:rPr>
              <a:t>If it does not, then create the file</a:t>
            </a:r>
          </a:p>
          <a:p>
            <a:pPr lvl="4"/>
            <a:r>
              <a:rPr lang="en-US" dirty="0">
                <a:sym typeface="Menlo Bold"/>
              </a:rPr>
              <a:t>If the file already </a:t>
            </a:r>
            <a:r>
              <a:rPr lang="en-US" dirty="0" smtClean="0">
                <a:sym typeface="Menlo Bold"/>
              </a:rPr>
              <a:t>exists (and has the exact same content)</a:t>
            </a:r>
            <a:r>
              <a:rPr lang="en-US" dirty="0">
                <a:sym typeface="Menlo Bold"/>
              </a:rPr>
              <a:t>,</a:t>
            </a:r>
            <a:r>
              <a:rPr lang="en-US" dirty="0" smtClean="0">
                <a:sym typeface="Menlo Bold"/>
              </a:rPr>
              <a:t> </a:t>
            </a:r>
            <a:r>
              <a:rPr lang="en-US" dirty="0">
                <a:sym typeface="Menlo Bold"/>
              </a:rPr>
              <a:t>then do nothing </a:t>
            </a:r>
          </a:p>
        </p:txBody>
      </p:sp>
    </p:spTree>
    <p:extLst>
      <p:ext uri="{BB962C8B-B14F-4D97-AF65-F5344CB8AC3E}">
        <p14:creationId xmlns:p14="http://schemas.microsoft.com/office/powerpoint/2010/main" val="23523630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a:t>Resources </a:t>
            </a:r>
            <a:r>
              <a:rPr lang="en-US" dirty="0" smtClean="0"/>
              <a:t>-&gt; Recipes -&gt; Cookbooks</a:t>
            </a:r>
            <a:endParaRPr lang="en-US" dirty="0"/>
          </a:p>
        </p:txBody>
      </p:sp>
      <p:sp>
        <p:nvSpPr>
          <p:cNvPr id="179202" name="Rectangle 2"/>
          <p:cNvSpPr>
            <a:spLocks noGrp="1" noChangeArrowheads="1"/>
          </p:cNvSpPr>
          <p:nvPr>
            <p:ph type="body" idx="1"/>
          </p:nvPr>
        </p:nvSpPr>
        <p:spPr>
          <a:ln/>
        </p:spPr>
        <p:txBody>
          <a:bodyPr/>
          <a:lstStyle/>
          <a:p>
            <a:r>
              <a:rPr lang="en-US" b="1" dirty="0" smtClean="0"/>
              <a:t>Resources</a:t>
            </a:r>
            <a:r>
              <a:rPr lang="en-US" dirty="0" smtClean="0"/>
              <a:t> configure individual items on a node</a:t>
            </a:r>
          </a:p>
          <a:p>
            <a:pPr lvl="2"/>
            <a:r>
              <a:rPr lang="en-US" dirty="0" err="1" smtClean="0"/>
              <a:t>Eg</a:t>
            </a:r>
            <a:r>
              <a:rPr lang="en-US" dirty="0" smtClean="0"/>
              <a:t>: create a directory</a:t>
            </a:r>
          </a:p>
          <a:p>
            <a:r>
              <a:rPr lang="en-US" b="1" dirty="0" smtClean="0"/>
              <a:t>Resources</a:t>
            </a:r>
            <a:r>
              <a:rPr lang="en-US" dirty="0" smtClean="0"/>
              <a:t> are gathered into </a:t>
            </a:r>
            <a:r>
              <a:rPr lang="en-US" b="1" dirty="0" smtClean="0"/>
              <a:t>Recipes</a:t>
            </a:r>
          </a:p>
          <a:p>
            <a:r>
              <a:rPr lang="en-US" b="1" dirty="0" smtClean="0"/>
              <a:t>Recipes</a:t>
            </a:r>
            <a:r>
              <a:rPr lang="en-US" dirty="0" smtClean="0"/>
              <a:t> are stored in </a:t>
            </a:r>
            <a:r>
              <a:rPr lang="en-US" b="1" dirty="0" smtClean="0"/>
              <a:t>Cookbooks</a:t>
            </a:r>
            <a:endParaRPr lang="en-US" b="1" dirty="0"/>
          </a:p>
          <a:p>
            <a:r>
              <a:rPr lang="en-US" b="1" dirty="0" smtClean="0"/>
              <a:t>Cookbooks </a:t>
            </a:r>
            <a:r>
              <a:rPr lang="en-US" dirty="0" smtClean="0"/>
              <a:t>contain:</a:t>
            </a:r>
          </a:p>
          <a:p>
            <a:pPr lvl="2"/>
            <a:r>
              <a:rPr lang="en-US" dirty="0" smtClean="0"/>
              <a:t>Recipes and the items that support those recipes</a:t>
            </a:r>
          </a:p>
        </p:txBody>
      </p:sp>
    </p:spTree>
    <p:extLst>
      <p:ext uri="{BB962C8B-B14F-4D97-AF65-F5344CB8AC3E}">
        <p14:creationId xmlns:p14="http://schemas.microsoft.com/office/powerpoint/2010/main" val="2615991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-&gt; Recipes -&gt; Cookbooks</a:t>
            </a:r>
          </a:p>
        </p:txBody>
      </p:sp>
      <p:sp>
        <p:nvSpPr>
          <p:cNvPr id="18" name="Rounded Rectangle 17"/>
          <p:cNvSpPr/>
          <p:nvPr/>
        </p:nvSpPr>
        <p:spPr bwMode="auto">
          <a:xfrm>
            <a:off x="280194" y="20574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ounded Rectangle 19"/>
          <p:cNvSpPr/>
          <p:nvPr/>
        </p:nvSpPr>
        <p:spPr bwMode="auto">
          <a:xfrm>
            <a:off x="280194" y="34290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3" name="Rounded Rectangle 22"/>
          <p:cNvSpPr/>
          <p:nvPr/>
        </p:nvSpPr>
        <p:spPr bwMode="auto">
          <a:xfrm>
            <a:off x="280194" y="48006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4" name="Rounded Rectangle 23"/>
          <p:cNvSpPr/>
          <p:nvPr/>
        </p:nvSpPr>
        <p:spPr bwMode="auto">
          <a:xfrm>
            <a:off x="280194" y="61722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7" name="Straight Connector 6"/>
          <p:cNvCxnSpPr>
            <a:endCxn id="36" idx="1"/>
          </p:cNvCxnSpPr>
          <p:nvPr/>
        </p:nvCxnSpPr>
        <p:spPr bwMode="auto">
          <a:xfrm>
            <a:off x="3785394" y="2133600"/>
            <a:ext cx="2514600" cy="9906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4" name="Straight Connector 13"/>
          <p:cNvCxnSpPr>
            <a:endCxn id="36" idx="1"/>
          </p:cNvCxnSpPr>
          <p:nvPr/>
        </p:nvCxnSpPr>
        <p:spPr bwMode="auto">
          <a:xfrm flipV="1">
            <a:off x="3785394" y="3124200"/>
            <a:ext cx="2514600" cy="12954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7" name="Straight Connector 16"/>
          <p:cNvCxnSpPr>
            <a:endCxn id="37" idx="1"/>
          </p:cNvCxnSpPr>
          <p:nvPr/>
        </p:nvCxnSpPr>
        <p:spPr bwMode="auto">
          <a:xfrm>
            <a:off x="3785394" y="4800600"/>
            <a:ext cx="2514600" cy="1981200"/>
          </a:xfrm>
          <a:prstGeom prst="line">
            <a:avLst/>
          </a:prstGeom>
          <a:noFill/>
          <a:ln w="63500" cap="flat" cmpd="sng" algn="ctr">
            <a:solidFill>
              <a:srgbClr val="008000"/>
            </a:solidFill>
            <a:prstDash val="solid"/>
            <a:round/>
            <a:headEnd type="none" w="med" len="med"/>
            <a:tailEnd type="none" w="med" len="med"/>
          </a:ln>
          <a:effectLst/>
          <a:extLst/>
        </p:spPr>
      </p:cxnSp>
      <p:cxnSp>
        <p:nvCxnSpPr>
          <p:cNvPr id="28" name="Straight Connector 27"/>
          <p:cNvCxnSpPr>
            <a:endCxn id="37" idx="1"/>
          </p:cNvCxnSpPr>
          <p:nvPr/>
        </p:nvCxnSpPr>
        <p:spPr bwMode="auto">
          <a:xfrm flipV="1">
            <a:off x="3785394" y="6781800"/>
            <a:ext cx="2514600" cy="1828800"/>
          </a:xfrm>
          <a:prstGeom prst="line">
            <a:avLst/>
          </a:prstGeom>
          <a:noFill/>
          <a:ln w="63500" cap="flat" cmpd="sng" algn="ctr">
            <a:solidFill>
              <a:srgbClr val="008000"/>
            </a:solidFill>
            <a:prstDash val="solid"/>
            <a:round/>
            <a:headEnd type="none" w="med" len="med"/>
            <a:tailEnd type="none" w="med" len="med"/>
          </a:ln>
          <a:effectLst/>
          <a:extLst/>
        </p:spPr>
      </p:cxnSp>
      <p:sp>
        <p:nvSpPr>
          <p:cNvPr id="33" name="Rounded Rectangle 32"/>
          <p:cNvSpPr/>
          <p:nvPr/>
        </p:nvSpPr>
        <p:spPr bwMode="auto">
          <a:xfrm>
            <a:off x="280194" y="75438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36" name="Rounded Rectangle 35"/>
          <p:cNvSpPr/>
          <p:nvPr/>
        </p:nvSpPr>
        <p:spPr bwMode="auto">
          <a:xfrm>
            <a:off x="62999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62999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12319794" y="2057400"/>
            <a:ext cx="3810000" cy="67056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0" name="Straight Connector 39"/>
          <p:cNvCxnSpPr/>
          <p:nvPr/>
        </p:nvCxnSpPr>
        <p:spPr bwMode="auto">
          <a:xfrm>
            <a:off x="9652794" y="2133600"/>
            <a:ext cx="2590800" cy="2971800"/>
          </a:xfrm>
          <a:prstGeom prst="line">
            <a:avLst/>
          </a:prstGeom>
          <a:noFill/>
          <a:ln w="63500" cap="flat" cmpd="sng" algn="ctr">
            <a:solidFill>
              <a:schemeClr val="tx1"/>
            </a:solidFill>
            <a:prstDash val="solid"/>
            <a:round/>
            <a:headEnd type="none" w="med" len="med"/>
            <a:tailEnd type="none" w="med" len="med"/>
          </a:ln>
          <a:effectLst/>
          <a:extLst/>
        </p:spPr>
      </p:cxnSp>
      <p:cxnSp>
        <p:nvCxnSpPr>
          <p:cNvPr id="42" name="Straight Connector 41"/>
          <p:cNvCxnSpPr/>
          <p:nvPr/>
        </p:nvCxnSpPr>
        <p:spPr bwMode="auto">
          <a:xfrm flipV="1">
            <a:off x="9728994" y="5105400"/>
            <a:ext cx="2514600" cy="3200400"/>
          </a:xfrm>
          <a:prstGeom prst="line">
            <a:avLst/>
          </a:prstGeom>
          <a:noFill/>
          <a:ln w="63500" cap="flat" cmpd="sng" algn="ctr">
            <a:solidFill>
              <a:schemeClr val="tx1"/>
            </a:solidFill>
            <a:prstDash val="solid"/>
            <a:round/>
            <a:headEnd type="none" w="med" len="med"/>
            <a:tailEnd type="none" w="med" len="med"/>
          </a:ln>
          <a:effectLst/>
          <a:extLst/>
        </p:spPr>
      </p:cxnSp>
      <p:sp>
        <p:nvSpPr>
          <p:cNvPr id="46" name="TextBox 45"/>
          <p:cNvSpPr txBox="1"/>
          <p:nvPr/>
        </p:nvSpPr>
        <p:spPr>
          <a:xfrm>
            <a:off x="926313" y="2286000"/>
            <a:ext cx="2020881" cy="523220"/>
          </a:xfrm>
          <a:prstGeom prst="rect">
            <a:avLst/>
          </a:prstGeom>
          <a:noFill/>
        </p:spPr>
        <p:txBody>
          <a:bodyPr wrap="none" rtlCol="0">
            <a:spAutoFit/>
          </a:bodyPr>
          <a:lstStyle/>
          <a:p>
            <a:r>
              <a:rPr lang="en-US" dirty="0" smtClean="0"/>
              <a:t>Resource 1</a:t>
            </a:r>
            <a:endParaRPr lang="en-US" dirty="0"/>
          </a:p>
        </p:txBody>
      </p:sp>
      <p:sp>
        <p:nvSpPr>
          <p:cNvPr id="48" name="TextBox 47"/>
          <p:cNvSpPr txBox="1"/>
          <p:nvPr/>
        </p:nvSpPr>
        <p:spPr>
          <a:xfrm>
            <a:off x="926313" y="3657600"/>
            <a:ext cx="2020881" cy="523220"/>
          </a:xfrm>
          <a:prstGeom prst="rect">
            <a:avLst/>
          </a:prstGeom>
          <a:noFill/>
        </p:spPr>
        <p:txBody>
          <a:bodyPr wrap="none" rtlCol="0">
            <a:spAutoFit/>
          </a:bodyPr>
          <a:lstStyle/>
          <a:p>
            <a:r>
              <a:rPr lang="en-US" dirty="0" smtClean="0"/>
              <a:t>Resource 2</a:t>
            </a:r>
            <a:endParaRPr lang="en-US" dirty="0"/>
          </a:p>
        </p:txBody>
      </p:sp>
      <p:sp>
        <p:nvSpPr>
          <p:cNvPr id="50" name="TextBox 49"/>
          <p:cNvSpPr txBox="1"/>
          <p:nvPr/>
        </p:nvSpPr>
        <p:spPr>
          <a:xfrm>
            <a:off x="6985794" y="2286000"/>
            <a:ext cx="2020881" cy="523220"/>
          </a:xfrm>
          <a:prstGeom prst="rect">
            <a:avLst/>
          </a:prstGeom>
          <a:noFill/>
        </p:spPr>
        <p:txBody>
          <a:bodyPr wrap="none" rtlCol="0">
            <a:spAutoFit/>
          </a:bodyPr>
          <a:lstStyle/>
          <a:p>
            <a:r>
              <a:rPr lang="en-US" dirty="0"/>
              <a:t>Resource </a:t>
            </a:r>
            <a:r>
              <a:rPr lang="en-US" dirty="0" smtClean="0"/>
              <a:t>1</a:t>
            </a:r>
            <a:endParaRPr lang="en-US" dirty="0"/>
          </a:p>
        </p:txBody>
      </p:sp>
      <p:sp>
        <p:nvSpPr>
          <p:cNvPr id="51" name="TextBox 50"/>
          <p:cNvSpPr txBox="1"/>
          <p:nvPr/>
        </p:nvSpPr>
        <p:spPr>
          <a:xfrm>
            <a:off x="6985794" y="3124200"/>
            <a:ext cx="2020881" cy="523220"/>
          </a:xfrm>
          <a:prstGeom prst="rect">
            <a:avLst/>
          </a:prstGeom>
          <a:noFill/>
        </p:spPr>
        <p:txBody>
          <a:bodyPr wrap="none" rtlCol="0">
            <a:spAutoFit/>
          </a:bodyPr>
          <a:lstStyle/>
          <a:p>
            <a:r>
              <a:rPr lang="en-US" dirty="0"/>
              <a:t>Resource </a:t>
            </a:r>
            <a:r>
              <a:rPr lang="en-US" dirty="0" smtClean="0"/>
              <a:t>2</a:t>
            </a:r>
            <a:endParaRPr lang="en-US" dirty="0"/>
          </a:p>
        </p:txBody>
      </p:sp>
      <p:sp>
        <p:nvSpPr>
          <p:cNvPr id="52" name="TextBox 51"/>
          <p:cNvSpPr txBox="1"/>
          <p:nvPr/>
        </p:nvSpPr>
        <p:spPr>
          <a:xfrm>
            <a:off x="965994" y="5029200"/>
            <a:ext cx="2020881" cy="523220"/>
          </a:xfrm>
          <a:prstGeom prst="rect">
            <a:avLst/>
          </a:prstGeom>
          <a:noFill/>
        </p:spPr>
        <p:txBody>
          <a:bodyPr wrap="none" rtlCol="0">
            <a:spAutoFit/>
          </a:bodyPr>
          <a:lstStyle/>
          <a:p>
            <a:r>
              <a:rPr lang="en-US" dirty="0"/>
              <a:t>Resource 3</a:t>
            </a:r>
          </a:p>
        </p:txBody>
      </p:sp>
      <p:sp>
        <p:nvSpPr>
          <p:cNvPr id="53" name="TextBox 52"/>
          <p:cNvSpPr txBox="1"/>
          <p:nvPr/>
        </p:nvSpPr>
        <p:spPr>
          <a:xfrm>
            <a:off x="965994" y="6400800"/>
            <a:ext cx="2020881" cy="523220"/>
          </a:xfrm>
          <a:prstGeom prst="rect">
            <a:avLst/>
          </a:prstGeom>
          <a:noFill/>
        </p:spPr>
        <p:txBody>
          <a:bodyPr wrap="none" rtlCol="0">
            <a:spAutoFit/>
          </a:bodyPr>
          <a:lstStyle/>
          <a:p>
            <a:r>
              <a:rPr lang="en-US" dirty="0"/>
              <a:t>Resource 4</a:t>
            </a:r>
          </a:p>
        </p:txBody>
      </p:sp>
      <p:sp>
        <p:nvSpPr>
          <p:cNvPr id="54" name="TextBox 53"/>
          <p:cNvSpPr txBox="1"/>
          <p:nvPr/>
        </p:nvSpPr>
        <p:spPr>
          <a:xfrm>
            <a:off x="926313" y="7772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5" name="TextBox 54"/>
          <p:cNvSpPr txBox="1"/>
          <p:nvPr/>
        </p:nvSpPr>
        <p:spPr>
          <a:xfrm>
            <a:off x="7061994" y="5496580"/>
            <a:ext cx="2020881" cy="523220"/>
          </a:xfrm>
          <a:prstGeom prst="rect">
            <a:avLst/>
          </a:prstGeom>
          <a:noFill/>
        </p:spPr>
        <p:txBody>
          <a:bodyPr wrap="none" rtlCol="0">
            <a:spAutoFit/>
          </a:bodyPr>
          <a:lstStyle/>
          <a:p>
            <a:r>
              <a:rPr lang="en-US" dirty="0"/>
              <a:t>Resource </a:t>
            </a:r>
            <a:r>
              <a:rPr lang="en-US" dirty="0" smtClean="0"/>
              <a:t>3</a:t>
            </a:r>
            <a:endParaRPr lang="en-US" dirty="0"/>
          </a:p>
        </p:txBody>
      </p:sp>
      <p:sp>
        <p:nvSpPr>
          <p:cNvPr id="56" name="TextBox 55"/>
          <p:cNvSpPr txBox="1"/>
          <p:nvPr/>
        </p:nvSpPr>
        <p:spPr>
          <a:xfrm>
            <a:off x="7061994" y="6400800"/>
            <a:ext cx="2020881" cy="523220"/>
          </a:xfrm>
          <a:prstGeom prst="rect">
            <a:avLst/>
          </a:prstGeom>
          <a:noFill/>
        </p:spPr>
        <p:txBody>
          <a:bodyPr wrap="none" rtlCol="0">
            <a:spAutoFit/>
          </a:bodyPr>
          <a:lstStyle/>
          <a:p>
            <a:r>
              <a:rPr lang="en-US" dirty="0"/>
              <a:t>Resource </a:t>
            </a:r>
            <a:r>
              <a:rPr lang="en-US" dirty="0" smtClean="0"/>
              <a:t>4</a:t>
            </a:r>
            <a:endParaRPr lang="en-US" dirty="0"/>
          </a:p>
        </p:txBody>
      </p:sp>
      <p:sp>
        <p:nvSpPr>
          <p:cNvPr id="57" name="TextBox 56"/>
          <p:cNvSpPr txBox="1"/>
          <p:nvPr/>
        </p:nvSpPr>
        <p:spPr>
          <a:xfrm>
            <a:off x="7061994" y="7391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8" name="TextBox 57"/>
          <p:cNvSpPr txBox="1"/>
          <p:nvPr/>
        </p:nvSpPr>
        <p:spPr>
          <a:xfrm>
            <a:off x="7061994" y="1524000"/>
            <a:ext cx="1752600" cy="523220"/>
          </a:xfrm>
          <a:prstGeom prst="rect">
            <a:avLst/>
          </a:prstGeom>
          <a:noFill/>
        </p:spPr>
        <p:txBody>
          <a:bodyPr wrap="square" rtlCol="0">
            <a:spAutoFit/>
          </a:bodyPr>
          <a:lstStyle/>
          <a:p>
            <a:r>
              <a:rPr lang="en-US" b="1" dirty="0" smtClean="0"/>
              <a:t>Recipe 1</a:t>
            </a:r>
            <a:endParaRPr lang="en-US" b="1" dirty="0"/>
          </a:p>
        </p:txBody>
      </p:sp>
      <p:sp>
        <p:nvSpPr>
          <p:cNvPr id="59" name="TextBox 58"/>
          <p:cNvSpPr txBox="1"/>
          <p:nvPr/>
        </p:nvSpPr>
        <p:spPr>
          <a:xfrm>
            <a:off x="7214394" y="4658380"/>
            <a:ext cx="1752600" cy="523220"/>
          </a:xfrm>
          <a:prstGeom prst="rect">
            <a:avLst/>
          </a:prstGeom>
          <a:noFill/>
        </p:spPr>
        <p:txBody>
          <a:bodyPr wrap="square" rtlCol="0">
            <a:spAutoFit/>
          </a:bodyPr>
          <a:lstStyle/>
          <a:p>
            <a:r>
              <a:rPr lang="en-US" b="1" dirty="0" smtClean="0"/>
              <a:t>Recipe 2</a:t>
            </a:r>
            <a:endParaRPr lang="en-US" b="1" dirty="0"/>
          </a:p>
        </p:txBody>
      </p:sp>
      <p:sp>
        <p:nvSpPr>
          <p:cNvPr id="60" name="Rounded Rectangle 59"/>
          <p:cNvSpPr/>
          <p:nvPr/>
        </p:nvSpPr>
        <p:spPr bwMode="auto">
          <a:xfrm>
            <a:off x="13005594" y="2667000"/>
            <a:ext cx="2514600" cy="10668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Rounded Rectangle 60"/>
          <p:cNvSpPr/>
          <p:nvPr/>
        </p:nvSpPr>
        <p:spPr bwMode="auto">
          <a:xfrm>
            <a:off x="13005594" y="4343400"/>
            <a:ext cx="2514600" cy="10668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Rounded Rectangle 62"/>
          <p:cNvSpPr/>
          <p:nvPr/>
        </p:nvSpPr>
        <p:spPr bwMode="auto">
          <a:xfrm>
            <a:off x="13005594" y="5867400"/>
            <a:ext cx="2514600" cy="26670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TextBox 63"/>
          <p:cNvSpPr txBox="1"/>
          <p:nvPr/>
        </p:nvSpPr>
        <p:spPr>
          <a:xfrm>
            <a:off x="13462794" y="2905780"/>
            <a:ext cx="1752600" cy="523220"/>
          </a:xfrm>
          <a:prstGeom prst="rect">
            <a:avLst/>
          </a:prstGeom>
          <a:noFill/>
        </p:spPr>
        <p:txBody>
          <a:bodyPr wrap="square" rtlCol="0">
            <a:spAutoFit/>
          </a:bodyPr>
          <a:lstStyle/>
          <a:p>
            <a:r>
              <a:rPr lang="en-US" b="1" dirty="0" smtClean="0"/>
              <a:t>Recipe 1</a:t>
            </a:r>
            <a:endParaRPr lang="en-US" b="1" dirty="0"/>
          </a:p>
        </p:txBody>
      </p:sp>
      <p:sp>
        <p:nvSpPr>
          <p:cNvPr id="65" name="TextBox 64"/>
          <p:cNvSpPr txBox="1"/>
          <p:nvPr/>
        </p:nvSpPr>
        <p:spPr>
          <a:xfrm>
            <a:off x="13462794" y="4582180"/>
            <a:ext cx="1825336" cy="523220"/>
          </a:xfrm>
          <a:prstGeom prst="rect">
            <a:avLst/>
          </a:prstGeom>
          <a:noFill/>
        </p:spPr>
        <p:txBody>
          <a:bodyPr wrap="square" rtlCol="0">
            <a:spAutoFit/>
          </a:bodyPr>
          <a:lstStyle/>
          <a:p>
            <a:r>
              <a:rPr lang="en-US" b="1" dirty="0" smtClean="0"/>
              <a:t>Recipe 2</a:t>
            </a:r>
            <a:endParaRPr lang="en-US" b="1" dirty="0"/>
          </a:p>
        </p:txBody>
      </p:sp>
      <p:sp>
        <p:nvSpPr>
          <p:cNvPr id="66" name="TextBox 65"/>
          <p:cNvSpPr txBox="1"/>
          <p:nvPr/>
        </p:nvSpPr>
        <p:spPr>
          <a:xfrm>
            <a:off x="13234194" y="6553200"/>
            <a:ext cx="1981200" cy="1815882"/>
          </a:xfrm>
          <a:prstGeom prst="rect">
            <a:avLst/>
          </a:prstGeom>
          <a:noFill/>
        </p:spPr>
        <p:txBody>
          <a:bodyPr wrap="square" rtlCol="0">
            <a:spAutoFit/>
          </a:bodyPr>
          <a:lstStyle/>
          <a:p>
            <a:endParaRPr lang="en-US" b="1" dirty="0"/>
          </a:p>
          <a:p>
            <a:endParaRPr lang="en-US" b="1" dirty="0" smtClean="0"/>
          </a:p>
          <a:p>
            <a:endParaRPr lang="en-US" b="1" dirty="0"/>
          </a:p>
          <a:p>
            <a:endParaRPr lang="en-US" b="1" dirty="0"/>
          </a:p>
        </p:txBody>
      </p:sp>
      <p:sp>
        <p:nvSpPr>
          <p:cNvPr id="67" name="TextBox 66"/>
          <p:cNvSpPr txBox="1"/>
          <p:nvPr/>
        </p:nvSpPr>
        <p:spPr>
          <a:xfrm>
            <a:off x="13081794" y="6172200"/>
            <a:ext cx="2590800" cy="1815882"/>
          </a:xfrm>
          <a:prstGeom prst="rect">
            <a:avLst/>
          </a:prstGeom>
          <a:noFill/>
        </p:spPr>
        <p:txBody>
          <a:bodyPr wrap="square" rtlCol="0">
            <a:spAutoFit/>
          </a:bodyPr>
          <a:lstStyle/>
          <a:p>
            <a:r>
              <a:rPr lang="en-US" b="1" dirty="0" smtClean="0"/>
              <a:t>- Templates</a:t>
            </a:r>
            <a:br>
              <a:rPr lang="en-US" b="1" dirty="0" smtClean="0"/>
            </a:br>
            <a:r>
              <a:rPr lang="en-US" b="1" dirty="0" smtClean="0"/>
              <a:t>- Files</a:t>
            </a:r>
            <a:br>
              <a:rPr lang="en-US" b="1" dirty="0" smtClean="0"/>
            </a:br>
            <a:r>
              <a:rPr lang="en-US" b="1" dirty="0" smtClean="0"/>
              <a:t>- Attributes</a:t>
            </a:r>
          </a:p>
          <a:p>
            <a:r>
              <a:rPr lang="en-US" b="1" dirty="0" smtClean="0"/>
              <a:t>- Other items</a:t>
            </a:r>
            <a:endParaRPr lang="en-US" b="1" dirty="0"/>
          </a:p>
        </p:txBody>
      </p:sp>
      <p:sp>
        <p:nvSpPr>
          <p:cNvPr id="41" name="TextBox 40"/>
          <p:cNvSpPr txBox="1"/>
          <p:nvPr/>
        </p:nvSpPr>
        <p:spPr>
          <a:xfrm>
            <a:off x="13234194" y="1447800"/>
            <a:ext cx="2057400" cy="523220"/>
          </a:xfrm>
          <a:prstGeom prst="rect">
            <a:avLst/>
          </a:prstGeom>
          <a:noFill/>
        </p:spPr>
        <p:txBody>
          <a:bodyPr wrap="square" rtlCol="0">
            <a:spAutoFit/>
          </a:bodyPr>
          <a:lstStyle/>
          <a:p>
            <a:r>
              <a:rPr lang="en-US" b="1" dirty="0" smtClean="0"/>
              <a:t>Cookbook</a:t>
            </a:r>
            <a:endParaRPr lang="en-US" b="1" dirty="0"/>
          </a:p>
        </p:txBody>
      </p:sp>
      <p:sp>
        <p:nvSpPr>
          <p:cNvPr id="43" name="TextBox 42"/>
          <p:cNvSpPr txBox="1"/>
          <p:nvPr/>
        </p:nvSpPr>
        <p:spPr>
          <a:xfrm>
            <a:off x="203994" y="1457980"/>
            <a:ext cx="4343400" cy="523220"/>
          </a:xfrm>
          <a:prstGeom prst="rect">
            <a:avLst/>
          </a:prstGeom>
          <a:noFill/>
        </p:spPr>
        <p:txBody>
          <a:bodyPr wrap="square" rtlCol="0">
            <a:spAutoFit/>
          </a:bodyPr>
          <a:lstStyle/>
          <a:p>
            <a:r>
              <a:rPr lang="en-US" b="1" dirty="0" smtClean="0"/>
              <a:t>Available resources</a:t>
            </a:r>
            <a:endParaRPr lang="en-US" b="1" dirty="0"/>
          </a:p>
        </p:txBody>
      </p:sp>
    </p:spTree>
    <p:extLst>
      <p:ext uri="{BB962C8B-B14F-4D97-AF65-F5344CB8AC3E}">
        <p14:creationId xmlns:p14="http://schemas.microsoft.com/office/powerpoint/2010/main" val="71684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smtClean="0"/>
              <a:t>Represent </a:t>
            </a:r>
            <a:r>
              <a:rPr lang="en-US" dirty="0"/>
              <a:t>a piece of the system and its desired state</a:t>
            </a:r>
          </a:p>
          <a:p>
            <a:r>
              <a:rPr lang="en-US" dirty="0"/>
              <a:t>Fundamental building </a:t>
            </a:r>
            <a:r>
              <a:rPr lang="en-US" dirty="0" smtClean="0"/>
              <a:t>blocks of </a:t>
            </a:r>
            <a:r>
              <a:rPr lang="en-US" dirty="0"/>
              <a:t>Chef configuration</a:t>
            </a:r>
          </a:p>
          <a:p>
            <a:r>
              <a:rPr lang="en-US" dirty="0" smtClean="0"/>
              <a:t>Affects </a:t>
            </a:r>
            <a:r>
              <a:rPr lang="en-US" dirty="0"/>
              <a:t>a single element of the managed </a:t>
            </a:r>
            <a:r>
              <a:rPr lang="en-US" dirty="0" smtClean="0"/>
              <a:t>node</a:t>
            </a:r>
            <a:endParaRPr lang="en-US" dirty="0"/>
          </a:p>
          <a:p>
            <a:r>
              <a:rPr lang="en-US" dirty="0"/>
              <a:t>Examples:</a:t>
            </a:r>
          </a:p>
          <a:p>
            <a:pPr lvl="2"/>
            <a:r>
              <a:rPr lang="en-US" dirty="0"/>
              <a:t>Installing a </a:t>
            </a:r>
            <a:r>
              <a:rPr lang="en-US" dirty="0" smtClean="0"/>
              <a:t>package</a:t>
            </a:r>
          </a:p>
          <a:p>
            <a:pPr lvl="2"/>
            <a:r>
              <a:rPr lang="en-US" dirty="0"/>
              <a:t>S</a:t>
            </a:r>
            <a:r>
              <a:rPr lang="en-US" dirty="0" smtClean="0"/>
              <a:t>tarting </a:t>
            </a:r>
            <a:r>
              <a:rPr lang="en-US" dirty="0"/>
              <a:t>a </a:t>
            </a:r>
            <a:r>
              <a:rPr lang="en-US" dirty="0" smtClean="0"/>
              <a:t>service</a:t>
            </a:r>
          </a:p>
          <a:p>
            <a:pPr lvl="2"/>
            <a:r>
              <a:rPr lang="en-US" dirty="0" smtClean="0"/>
              <a:t>Creating a directory, with specific permissions</a:t>
            </a:r>
            <a:endParaRPr lang="en-US" dirty="0"/>
          </a:p>
          <a:p>
            <a:pPr lvl="2"/>
            <a:r>
              <a:rPr lang="en-US" dirty="0" smtClean="0"/>
              <a:t>Running a </a:t>
            </a:r>
            <a:r>
              <a:rPr lang="en-US" dirty="0" err="1" smtClean="0"/>
              <a:t>Powershell</a:t>
            </a:r>
            <a:r>
              <a:rPr lang="en-US" dirty="0" smtClean="0"/>
              <a:t> script on Windows Server</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Windows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Add a key to the registry</a:t>
            </a:r>
            <a:br>
              <a:rPr lang="en-US" dirty="0" smtClean="0"/>
            </a:br>
            <a:r>
              <a:rPr lang="en-US" dirty="0" smtClean="0"/>
              <a:t>                                             </a:t>
            </a:r>
            <a:br>
              <a:rPr lang="en-US" dirty="0" smtClean="0"/>
            </a:br>
            <a:r>
              <a:rPr lang="en-US" sz="4000" b="1" dirty="0" err="1"/>
              <a:t>registry_key</a:t>
            </a:r>
            <a:r>
              <a:rPr lang="en-US" sz="4000" b="1" dirty="0"/>
              <a:t> </a:t>
            </a:r>
            <a:r>
              <a:rPr lang="en-US" sz="4000" dirty="0"/>
              <a:t>"HKEY_LOCAL_MACHINE\\SOFTWARE\\Microsoft\\Windows\\</a:t>
            </a:r>
            <a:r>
              <a:rPr lang="en-US" sz="4000" dirty="0" err="1"/>
              <a:t>CurrentVersion</a:t>
            </a:r>
            <a:r>
              <a:rPr lang="en-US" sz="4000" dirty="0"/>
              <a:t>\\Policies\\System"</a:t>
            </a:r>
            <a:r>
              <a:rPr lang="en-US" sz="4000" b="1" dirty="0"/>
              <a:t> </a:t>
            </a:r>
            <a:r>
              <a:rPr lang="en-US" sz="4000" b="1" dirty="0" smtClean="0"/>
              <a:t>do</a:t>
            </a:r>
            <a:br>
              <a:rPr lang="en-US" sz="4000" b="1" dirty="0" smtClean="0"/>
            </a:br>
            <a:r>
              <a:rPr lang="en-US" sz="4000" b="1" dirty="0" smtClean="0"/>
              <a:t>    values </a:t>
            </a:r>
            <a:r>
              <a:rPr lang="en-US" sz="4000" dirty="0"/>
              <a:t>[</a:t>
            </a:r>
            <a:r>
              <a:rPr lang="en-US" sz="4000" dirty="0" smtClean="0"/>
              <a:t>{</a:t>
            </a:r>
            <a:br>
              <a:rPr lang="en-US" sz="4000" dirty="0" smtClean="0"/>
            </a:br>
            <a:r>
              <a:rPr lang="en-US" sz="4000" b="1" dirty="0" smtClean="0"/>
              <a:t>        :</a:t>
            </a:r>
            <a:r>
              <a:rPr lang="en-US" sz="4000" b="1" dirty="0"/>
              <a:t>name </a:t>
            </a:r>
            <a:r>
              <a:rPr lang="en-US" sz="4000" dirty="0"/>
              <a:t>=&gt; "</a:t>
            </a:r>
            <a:r>
              <a:rPr lang="en-US" sz="4000" dirty="0" err="1" smtClean="0"/>
              <a:t>EnableLUA</a:t>
            </a:r>
            <a:r>
              <a:rPr lang="en-US" sz="4000" dirty="0" smtClean="0"/>
              <a:t>”,</a:t>
            </a:r>
            <a:br>
              <a:rPr lang="en-US" sz="4000" dirty="0" smtClean="0"/>
            </a:br>
            <a:r>
              <a:rPr lang="en-US" sz="4000" dirty="0" smtClean="0"/>
              <a:t>        </a:t>
            </a:r>
            <a:r>
              <a:rPr lang="en-US" sz="4000" b="1" dirty="0" smtClean="0"/>
              <a:t>:</a:t>
            </a:r>
            <a:r>
              <a:rPr lang="en-US" sz="4000" b="1" dirty="0"/>
              <a:t>type </a:t>
            </a:r>
            <a:r>
              <a:rPr lang="en-US" sz="4000" dirty="0"/>
              <a:t>=&gt; :</a:t>
            </a:r>
            <a:r>
              <a:rPr lang="en-US" sz="4000" dirty="0" err="1"/>
              <a:t>dword</a:t>
            </a:r>
            <a:r>
              <a:rPr lang="en-US" sz="4000" dirty="0" smtClean="0"/>
              <a:t>,</a:t>
            </a:r>
            <a:br>
              <a:rPr lang="en-US" sz="4000" dirty="0" smtClean="0"/>
            </a:br>
            <a:r>
              <a:rPr lang="en-US" sz="4000" dirty="0" smtClean="0"/>
              <a:t>        </a:t>
            </a:r>
            <a:r>
              <a:rPr lang="en-US" sz="4000" b="1" dirty="0" smtClean="0"/>
              <a:t>:</a:t>
            </a:r>
            <a:r>
              <a:rPr lang="en-US" sz="4000" b="1" dirty="0"/>
              <a:t>data </a:t>
            </a:r>
            <a:r>
              <a:rPr lang="en-US" sz="4000" dirty="0"/>
              <a:t>=&gt; </a:t>
            </a:r>
            <a:r>
              <a:rPr lang="en-US" sz="4000" dirty="0" smtClean="0"/>
              <a:t>0</a:t>
            </a:r>
            <a:br>
              <a:rPr lang="en-US" sz="4000" dirty="0" smtClean="0"/>
            </a:br>
            <a:r>
              <a:rPr lang="en-US" sz="4000" dirty="0" smtClean="0"/>
              <a:t>   </a:t>
            </a:r>
            <a:r>
              <a:rPr lang="en-US" sz="4000" b="1" dirty="0" smtClean="0"/>
              <a:t> </a:t>
            </a:r>
            <a:r>
              <a:rPr lang="en-US" sz="4000" dirty="0" smtClean="0"/>
              <a:t>}]</a:t>
            </a:r>
            <a:br>
              <a:rPr lang="en-US" sz="4000" dirty="0" smtClean="0"/>
            </a:br>
            <a:r>
              <a:rPr lang="en-US" sz="4000" b="1" dirty="0" smtClean="0"/>
              <a:t>    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26296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Linux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Create an </a:t>
            </a:r>
            <a:r>
              <a:rPr lang="en-US" dirty="0" err="1" smtClean="0"/>
              <a:t>index.html</a:t>
            </a:r>
            <a:r>
              <a:rPr lang="en-US" dirty="0" smtClean="0"/>
              <a:t> file for Apache webserver to serve up</a:t>
            </a:r>
            <a:br>
              <a:rPr lang="en-US" dirty="0" smtClean="0"/>
            </a:br>
            <a:r>
              <a:rPr lang="en-US" dirty="0" smtClean="0"/>
              <a:t>                                             </a:t>
            </a:r>
            <a:br>
              <a:rPr lang="en-US" dirty="0" smtClean="0"/>
            </a:br>
            <a:r>
              <a:rPr lang="en-US" sz="4000" b="1" dirty="0" smtClean="0"/>
              <a:t>cookbook_file </a:t>
            </a:r>
            <a:r>
              <a:rPr lang="en-US" sz="4000" dirty="0" smtClean="0"/>
              <a:t>”/var/www/html/</a:t>
            </a:r>
            <a:r>
              <a:rPr lang="en-US" sz="4000" dirty="0" err="1" smtClean="0"/>
              <a:t>index.htm</a:t>
            </a:r>
            <a:r>
              <a:rPr lang="en-US" sz="4000" dirty="0" err="1"/>
              <a:t>l</a:t>
            </a:r>
            <a:r>
              <a:rPr lang="en-US" sz="4000" dirty="0" smtClean="0"/>
              <a:t>"</a:t>
            </a:r>
            <a:r>
              <a:rPr lang="en-US" sz="4000" b="1" dirty="0" smtClean="0"/>
              <a:t> do</a:t>
            </a:r>
            <a:br>
              <a:rPr lang="en-US" sz="4000" b="1" dirty="0" smtClean="0"/>
            </a:br>
            <a:r>
              <a:rPr lang="en-US" sz="4000" b="1" dirty="0" smtClean="0"/>
              <a:t>    source </a:t>
            </a:r>
            <a:r>
              <a:rPr lang="en-US" sz="4000" dirty="0" smtClean="0"/>
              <a:t>“</a:t>
            </a:r>
            <a:r>
              <a:rPr lang="en-US" sz="4000" dirty="0" err="1" smtClean="0"/>
              <a:t>index.html</a:t>
            </a:r>
            <a:r>
              <a:rPr lang="en-US" sz="4000" dirty="0" smtClean="0"/>
              <a:t>”</a:t>
            </a:r>
            <a:r>
              <a:rPr lang="en-US" sz="4000" b="1" dirty="0" smtClean="0"/>
              <a:t/>
            </a:r>
            <a:br>
              <a:rPr lang="en-US" sz="4000" b="1" dirty="0" smtClean="0"/>
            </a:br>
            <a:r>
              <a:rPr lang="en-US" sz="4000" b="1" dirty="0" smtClean="0"/>
              <a:t>    mode </a:t>
            </a:r>
            <a:r>
              <a:rPr lang="en-US" sz="4000" dirty="0" smtClean="0"/>
              <a:t>“0644”</a:t>
            </a:r>
            <a:r>
              <a:rPr lang="en-US" sz="4000" b="1" dirty="0" smtClean="0"/>
              <a:t/>
            </a:r>
            <a:br>
              <a:rPr lang="en-US" sz="4000" b="1" dirty="0" smtClean="0"/>
            </a:br>
            <a:r>
              <a:rPr lang="en-US" sz="4000" b="1" dirty="0" smtClean="0"/>
              <a:t>    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30624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dirty="0"/>
              <a:t>Configuration files that </a:t>
            </a:r>
            <a:r>
              <a:rPr lang="en-US" dirty="0" smtClean="0"/>
              <a:t>contain one or more </a:t>
            </a:r>
            <a:r>
              <a:rPr lang="en-US" b="1" dirty="0" smtClean="0"/>
              <a:t>resources</a:t>
            </a:r>
          </a:p>
          <a:p>
            <a:r>
              <a:rPr lang="en-US" dirty="0" smtClean="0"/>
              <a:t>Recipes have a larger business purpose then a resource</a:t>
            </a:r>
          </a:p>
          <a:p>
            <a:r>
              <a:rPr lang="en-US" dirty="0" smtClean="0"/>
              <a:t>Example of a </a:t>
            </a:r>
            <a:r>
              <a:rPr lang="en-US" b="1" dirty="0" smtClean="0"/>
              <a:t>recipe</a:t>
            </a:r>
            <a:r>
              <a:rPr lang="en-US" dirty="0" smtClean="0"/>
              <a:t>:</a:t>
            </a:r>
          </a:p>
          <a:p>
            <a:pPr lvl="2"/>
            <a:r>
              <a:rPr lang="en-US" dirty="0" smtClean="0"/>
              <a:t>A single configuration file that contains all the </a:t>
            </a:r>
            <a:r>
              <a:rPr lang="en-US" b="1" dirty="0" smtClean="0"/>
              <a:t>resources</a:t>
            </a:r>
            <a:r>
              <a:rPr lang="en-US" dirty="0" smtClean="0"/>
              <a:t> needed to </a:t>
            </a:r>
            <a:r>
              <a:rPr lang="en-US" b="1" dirty="0" smtClean="0"/>
              <a:t>install</a:t>
            </a:r>
            <a:r>
              <a:rPr lang="en-US" dirty="0" smtClean="0"/>
              <a:t>, </a:t>
            </a:r>
            <a:r>
              <a:rPr lang="en-US" b="1" dirty="0" smtClean="0"/>
              <a:t>configure </a:t>
            </a:r>
            <a:r>
              <a:rPr lang="en-US" dirty="0" smtClean="0"/>
              <a:t>and </a:t>
            </a:r>
            <a:r>
              <a:rPr lang="en-US" b="1" dirty="0" smtClean="0"/>
              <a:t>start</a:t>
            </a:r>
            <a:r>
              <a:rPr lang="en-US" dirty="0"/>
              <a:t> </a:t>
            </a:r>
            <a:r>
              <a:rPr lang="en-US" dirty="0" smtClean="0"/>
              <a:t>a database for immediate access by application servers</a:t>
            </a:r>
            <a:endParaRPr lang="en-US" dirty="0"/>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a:t>
            </a:r>
            <a:r>
              <a:rPr lang="en-US" sz="7200" dirty="0" smtClean="0">
                <a:latin typeface="Arial Bold" charset="0"/>
                <a:ea typeface="ヒラギノ角ゴ ProN W3" charset="0"/>
                <a:cs typeface="Arial Bold" charset="0"/>
                <a:sym typeface="Rockwell" charset="0"/>
              </a:rPr>
              <a:t>Windows Server Recipe</a:t>
            </a:r>
            <a:endParaRPr lang="en-US" sz="7200" dirty="0">
              <a:latin typeface="Arial Bold" charset="0"/>
              <a:ea typeface="ヒラギノ角ゴ ProN W3" charset="0"/>
              <a:cs typeface="Arial Bold" charset="0"/>
              <a:sym typeface="Rockwell" charset="0"/>
            </a:endParaRPr>
          </a:p>
        </p:txBody>
      </p:sp>
      <p:sp>
        <p:nvSpPr>
          <p:cNvPr id="3" name="TextBox 2"/>
          <p:cNvSpPr txBox="1"/>
          <p:nvPr/>
        </p:nvSpPr>
        <p:spPr>
          <a:xfrm>
            <a:off x="356394" y="7858780"/>
            <a:ext cx="7102951" cy="523220"/>
          </a:xfrm>
          <a:prstGeom prst="rect">
            <a:avLst/>
          </a:prstGeom>
          <a:noFill/>
        </p:spPr>
        <p:txBody>
          <a:bodyPr wrap="none" rtlCol="0">
            <a:spAutoFit/>
          </a:bodyPr>
          <a:lstStyle/>
          <a:p>
            <a:r>
              <a:rPr lang="en-US" b="1" dirty="0" smtClean="0"/>
              <a:t>Note</a:t>
            </a:r>
            <a:r>
              <a:rPr lang="en-US" dirty="0" smtClean="0"/>
              <a:t>: This </a:t>
            </a:r>
            <a:r>
              <a:rPr lang="en-US" b="1" dirty="0" smtClean="0"/>
              <a:t>recipe</a:t>
            </a:r>
            <a:r>
              <a:rPr lang="en-US" dirty="0" smtClean="0"/>
              <a:t> contains </a:t>
            </a:r>
            <a:r>
              <a:rPr lang="en-US" b="1" dirty="0" smtClean="0"/>
              <a:t>three </a:t>
            </a:r>
            <a:r>
              <a:rPr lang="en-US" dirty="0" smtClean="0"/>
              <a:t>resources</a:t>
            </a:r>
            <a:endParaRPr lang="en-US" dirty="0"/>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Example Linux Server Recipe</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6" name="TextBox 5"/>
          <p:cNvSpPr txBox="1"/>
          <p:nvPr/>
        </p:nvSpPr>
        <p:spPr>
          <a:xfrm>
            <a:off x="356394" y="7858780"/>
            <a:ext cx="7102951" cy="523220"/>
          </a:xfrm>
          <a:prstGeom prst="rect">
            <a:avLst/>
          </a:prstGeom>
          <a:noFill/>
        </p:spPr>
        <p:txBody>
          <a:bodyPr wrap="none" rtlCol="0">
            <a:spAutoFit/>
          </a:bodyPr>
          <a:lstStyle/>
          <a:p>
            <a:r>
              <a:rPr lang="en-US" b="1" dirty="0" smtClean="0"/>
              <a:t>Note</a:t>
            </a:r>
            <a:r>
              <a:rPr lang="en-US" dirty="0" smtClean="0"/>
              <a:t>: This </a:t>
            </a:r>
            <a:r>
              <a:rPr lang="en-US" b="1" dirty="0" smtClean="0"/>
              <a:t>recipe</a:t>
            </a:r>
            <a:r>
              <a:rPr lang="en-US" dirty="0" smtClean="0"/>
              <a:t> contains </a:t>
            </a:r>
            <a:r>
              <a:rPr lang="en-US" b="1" dirty="0" smtClean="0"/>
              <a:t>three </a:t>
            </a:r>
            <a:r>
              <a:rPr lang="en-US" dirty="0" smtClean="0"/>
              <a:t>resources</a:t>
            </a:r>
            <a:endParaRPr lang="en-US" dirty="0"/>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 such as:</a:t>
            </a:r>
          </a:p>
          <a:p>
            <a:pPr lvl="2"/>
            <a:r>
              <a:rPr lang="en-US" dirty="0" smtClean="0"/>
              <a:t>MySQL Cookbook</a:t>
            </a:r>
          </a:p>
          <a:p>
            <a:pPr lvl="2"/>
            <a:r>
              <a:rPr lang="en-US" dirty="0" smtClean="0"/>
              <a:t>IIS Cookbook</a:t>
            </a:r>
          </a:p>
        </p:txBody>
      </p:sp>
    </p:spTree>
    <p:extLst>
      <p:ext uri="{BB962C8B-B14F-4D97-AF65-F5344CB8AC3E}">
        <p14:creationId xmlns:p14="http://schemas.microsoft.com/office/powerpoint/2010/main" val="3536446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Recipes in Cookbooks (all platforms)</a:t>
            </a:r>
            <a:endParaRPr lang="en-US" dirty="0"/>
          </a:p>
        </p:txBody>
      </p:sp>
      <p:sp>
        <p:nvSpPr>
          <p:cNvPr id="178178" name="Rectangle 2"/>
          <p:cNvSpPr>
            <a:spLocks noGrp="1" noChangeArrowheads="1"/>
          </p:cNvSpPr>
          <p:nvPr>
            <p:ph type="body" idx="1"/>
          </p:nvPr>
        </p:nvSpPr>
        <p:spPr>
          <a:xfrm>
            <a:off x="280194" y="1879603"/>
            <a:ext cx="15849600" cy="6731000"/>
          </a:xfrm>
          <a:ln/>
        </p:spPr>
        <p:txBody>
          <a:bodyPr/>
          <a:lstStyle/>
          <a:p>
            <a:r>
              <a:rPr lang="en-US" dirty="0" smtClean="0"/>
              <a:t>Denote a recipe using this format: </a:t>
            </a:r>
            <a:br>
              <a:rPr lang="en-US" dirty="0" smtClean="0"/>
            </a:br>
            <a:r>
              <a:rPr lang="en-US" dirty="0" smtClean="0"/>
              <a:t>			</a:t>
            </a:r>
            <a:r>
              <a:rPr lang="en-US" b="1" dirty="0"/>
              <a:t> </a:t>
            </a:r>
            <a:r>
              <a:rPr lang="en-US" b="1" dirty="0" smtClean="0"/>
              <a:t>  cookbook::recipe</a:t>
            </a:r>
          </a:p>
          <a:p>
            <a:r>
              <a:rPr lang="en-US" dirty="0" smtClean="0"/>
              <a:t>Example:</a:t>
            </a:r>
          </a:p>
          <a:p>
            <a:pPr lvl="2"/>
            <a:r>
              <a:rPr lang="en-US" dirty="0" smtClean="0"/>
              <a:t>recipe[</a:t>
            </a:r>
            <a:r>
              <a:rPr lang="en-US" dirty="0" err="1" smtClean="0"/>
              <a:t>iis</a:t>
            </a:r>
            <a:r>
              <a:rPr lang="en-US" dirty="0" smtClean="0"/>
              <a:t>::cleanup]</a:t>
            </a:r>
          </a:p>
          <a:p>
            <a:pPr lvl="2"/>
            <a:r>
              <a:rPr lang="en-US" dirty="0" smtClean="0"/>
              <a:t>This points to the “</a:t>
            </a:r>
            <a:r>
              <a:rPr lang="en-US" b="1" dirty="0" smtClean="0"/>
              <a:t>cleanup</a:t>
            </a:r>
            <a:r>
              <a:rPr lang="en-US" dirty="0" smtClean="0"/>
              <a:t>” recipe inside the “</a:t>
            </a:r>
            <a:r>
              <a:rPr lang="en-US" b="1" dirty="0" err="1" smtClean="0"/>
              <a:t>iis</a:t>
            </a:r>
            <a:r>
              <a:rPr lang="en-US" dirty="0" smtClean="0"/>
              <a:t>” cookbook</a:t>
            </a:r>
          </a:p>
          <a:p>
            <a:pPr lvl="2"/>
            <a:r>
              <a:rPr lang="en-US" dirty="0" smtClean="0"/>
              <a:t>The actual file will be called “</a:t>
            </a:r>
            <a:r>
              <a:rPr lang="en-US" dirty="0" err="1" smtClean="0"/>
              <a:t>cleanup.rb</a:t>
            </a:r>
            <a:r>
              <a:rPr lang="en-US" dirty="0" smtClean="0"/>
              <a:t>”</a:t>
            </a:r>
          </a:p>
          <a:p>
            <a:pPr lvl="2"/>
            <a:r>
              <a:rPr lang="en-US" dirty="0" smtClean="0"/>
              <a:t>Path=‘chef-repo/cookbooks/</a:t>
            </a:r>
            <a:r>
              <a:rPr lang="en-US" b="1" dirty="0" err="1" smtClean="0"/>
              <a:t>iis</a:t>
            </a:r>
            <a:r>
              <a:rPr lang="en-US" dirty="0" smtClean="0"/>
              <a:t>/recipes</a:t>
            </a:r>
            <a:r>
              <a:rPr lang="en-US" b="1" dirty="0" smtClean="0"/>
              <a:t>/</a:t>
            </a:r>
            <a:r>
              <a:rPr lang="en-US" b="1" dirty="0" err="1" smtClean="0"/>
              <a:t>cleanup.rb</a:t>
            </a:r>
            <a:r>
              <a:rPr lang="en-US" dirty="0" smtClean="0"/>
              <a:t>’</a:t>
            </a:r>
            <a:br>
              <a:rPr lang="en-US" dirty="0" smtClean="0"/>
            </a:br>
            <a:r>
              <a:rPr lang="en-US" dirty="0" smtClean="0"/>
              <a:t>			</a:t>
            </a:r>
          </a:p>
        </p:txBody>
      </p:sp>
    </p:spTree>
    <p:extLst>
      <p:ext uri="{BB962C8B-B14F-4D97-AF65-F5344CB8AC3E}">
        <p14:creationId xmlns:p14="http://schemas.microsoft.com/office/powerpoint/2010/main" val="2921062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Default Recipes (all platforms)</a:t>
            </a:r>
            <a:endParaRPr lang="en-US" dirty="0"/>
          </a:p>
        </p:txBody>
      </p:sp>
      <p:sp>
        <p:nvSpPr>
          <p:cNvPr id="178178" name="Rectangle 2"/>
          <p:cNvSpPr>
            <a:spLocks noGrp="1" noChangeArrowheads="1"/>
          </p:cNvSpPr>
          <p:nvPr>
            <p:ph type="body" idx="1"/>
          </p:nvPr>
        </p:nvSpPr>
        <p:spPr>
          <a:xfrm>
            <a:off x="432594" y="1905000"/>
            <a:ext cx="15468600" cy="6731000"/>
          </a:xfrm>
          <a:ln/>
        </p:spPr>
        <p:txBody>
          <a:bodyPr/>
          <a:lstStyle/>
          <a:p>
            <a:pPr lvl="1"/>
            <a:r>
              <a:rPr lang="en-US" dirty="0" smtClean="0"/>
              <a:t>New cookbooks come with an empty </a:t>
            </a:r>
            <a:r>
              <a:rPr lang="en-US" b="1" dirty="0" smtClean="0"/>
              <a:t>default recipe</a:t>
            </a:r>
          </a:p>
          <a:p>
            <a:pPr lvl="1"/>
            <a:r>
              <a:rPr lang="en-US" dirty="0" smtClean="0"/>
              <a:t>Filename is “default.rb”</a:t>
            </a:r>
          </a:p>
          <a:p>
            <a:pPr lvl="2"/>
            <a:r>
              <a:rPr lang="en-US" dirty="0" smtClean="0"/>
              <a:t>Path: chef-repo/cookbooks</a:t>
            </a:r>
            <a:r>
              <a:rPr lang="en-US" dirty="0"/>
              <a:t>/&lt;</a:t>
            </a:r>
            <a:r>
              <a:rPr lang="en-US" dirty="0" err="1"/>
              <a:t>cookbook_name</a:t>
            </a:r>
            <a:r>
              <a:rPr lang="en-US" dirty="0"/>
              <a:t>&gt;/recipes/default.rb</a:t>
            </a:r>
            <a:endParaRPr lang="en-US" dirty="0" smtClean="0"/>
          </a:p>
          <a:p>
            <a:pPr lvl="1"/>
            <a:r>
              <a:rPr lang="en-US" dirty="0" smtClean="0"/>
              <a:t>Can be referenced as either:</a:t>
            </a:r>
          </a:p>
          <a:p>
            <a:pPr marL="1195097" lvl="3" indent="0">
              <a:buNone/>
            </a:pPr>
            <a:r>
              <a:rPr lang="en-US" b="1" dirty="0" smtClean="0"/>
              <a:t>recipe[</a:t>
            </a:r>
            <a:r>
              <a:rPr lang="en-US" b="1" dirty="0" err="1" smtClean="0"/>
              <a:t>mysql</a:t>
            </a:r>
            <a:r>
              <a:rPr lang="en-US" b="1" dirty="0" smtClean="0"/>
              <a:t>::default]</a:t>
            </a:r>
            <a:br>
              <a:rPr lang="en-US" b="1" dirty="0" smtClean="0"/>
            </a:br>
            <a:r>
              <a:rPr lang="en-US" dirty="0" smtClean="0"/>
              <a:t>or</a:t>
            </a:r>
          </a:p>
          <a:p>
            <a:pPr marL="1195097" lvl="3" indent="0">
              <a:buNone/>
            </a:pPr>
            <a:r>
              <a:rPr lang="en-US" b="1" dirty="0" smtClean="0"/>
              <a:t>recipe[</a:t>
            </a:r>
            <a:r>
              <a:rPr lang="en-US" b="1" dirty="0" err="1" smtClean="0"/>
              <a:t>mysql</a:t>
            </a:r>
            <a:r>
              <a:rPr lang="en-US" b="1" dirty="0" smtClean="0"/>
              <a:t>]</a:t>
            </a:r>
          </a:p>
        </p:txBody>
      </p:sp>
    </p:spTree>
    <p:extLst>
      <p:ext uri="{BB962C8B-B14F-4D97-AF65-F5344CB8AC3E}">
        <p14:creationId xmlns:p14="http://schemas.microsoft.com/office/powerpoint/2010/main" val="877197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Run List (all platforms)</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cookbook can contain multiple recipes, how do you specify WHICH recipes to run on the node?</a:t>
            </a:r>
          </a:p>
          <a:p>
            <a:pPr marL="0" indent="0">
              <a:buNone/>
            </a:pPr>
            <a:endParaRPr lang="en-US" dirty="0" smtClean="0"/>
          </a:p>
          <a:p>
            <a:r>
              <a:rPr lang="en-US" dirty="0" smtClean="0"/>
              <a:t>A </a:t>
            </a:r>
            <a:r>
              <a:rPr lang="en-US" b="1" dirty="0" err="1" smtClean="0"/>
              <a:t>run_list</a:t>
            </a:r>
            <a:r>
              <a:rPr lang="en-US" dirty="0" smtClean="0"/>
              <a:t> is an ORDERED list of which recipes to run, and in which cookbook(s) they can be found</a:t>
            </a:r>
          </a:p>
          <a:p>
            <a:r>
              <a:rPr lang="en-US" dirty="0" smtClean="0"/>
              <a:t>The order of the recipes is important</a:t>
            </a:r>
          </a:p>
          <a:p>
            <a:r>
              <a:rPr lang="en-US" dirty="0" smtClean="0"/>
              <a:t>The </a:t>
            </a:r>
            <a:r>
              <a:rPr lang="en-US" b="1" dirty="0" err="1" smtClean="0"/>
              <a:t>run_list</a:t>
            </a:r>
            <a:r>
              <a:rPr lang="en-US" b="1" dirty="0" smtClean="0"/>
              <a:t> </a:t>
            </a:r>
            <a:r>
              <a:rPr lang="en-US" dirty="0" smtClean="0"/>
              <a:t>can contain multiple recipes from multiple cookbooks</a:t>
            </a:r>
          </a:p>
        </p:txBody>
      </p:sp>
    </p:spTree>
    <p:extLst>
      <p:ext uri="{BB962C8B-B14F-4D97-AF65-F5344CB8AC3E}">
        <p14:creationId xmlns:p14="http://schemas.microsoft.com/office/powerpoint/2010/main" val="2265122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List</a:t>
            </a:r>
            <a:endParaRPr lang="en-US" dirty="0"/>
          </a:p>
        </p:txBody>
      </p:sp>
      <p:sp>
        <p:nvSpPr>
          <p:cNvPr id="6" name="Rectangle 5"/>
          <p:cNvSpPr>
            <a:spLocks/>
          </p:cNvSpPr>
          <p:nvPr/>
        </p:nvSpPr>
        <p:spPr bwMode="auto">
          <a:xfrm>
            <a:off x="4090194" y="27432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4394994" y="1905000"/>
            <a:ext cx="5715000" cy="609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ounded Rectangle 35"/>
          <p:cNvSpPr/>
          <p:nvPr/>
        </p:nvSpPr>
        <p:spPr bwMode="auto">
          <a:xfrm>
            <a:off x="1277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1277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TextBox 49"/>
          <p:cNvSpPr txBox="1"/>
          <p:nvPr/>
        </p:nvSpPr>
        <p:spPr>
          <a:xfrm>
            <a:off x="813594" y="2286000"/>
            <a:ext cx="1659429" cy="523220"/>
          </a:xfrm>
          <a:prstGeom prst="rect">
            <a:avLst/>
          </a:prstGeom>
          <a:noFill/>
        </p:spPr>
        <p:txBody>
          <a:bodyPr wrap="none" rtlCol="0">
            <a:spAutoFit/>
          </a:bodyPr>
          <a:lstStyle/>
          <a:p>
            <a:r>
              <a:rPr lang="en-US" dirty="0" smtClean="0"/>
              <a:t>Recipe-A</a:t>
            </a:r>
            <a:endParaRPr lang="en-US" dirty="0"/>
          </a:p>
        </p:txBody>
      </p:sp>
      <p:sp>
        <p:nvSpPr>
          <p:cNvPr id="51" name="TextBox 50"/>
          <p:cNvSpPr txBox="1"/>
          <p:nvPr/>
        </p:nvSpPr>
        <p:spPr>
          <a:xfrm>
            <a:off x="813594" y="3124200"/>
            <a:ext cx="1661457" cy="523220"/>
          </a:xfrm>
          <a:prstGeom prst="rect">
            <a:avLst/>
          </a:prstGeom>
          <a:noFill/>
        </p:spPr>
        <p:txBody>
          <a:bodyPr wrap="none" rtlCol="0">
            <a:spAutoFit/>
          </a:bodyPr>
          <a:lstStyle/>
          <a:p>
            <a:r>
              <a:rPr lang="en-US" dirty="0" smtClean="0"/>
              <a:t>Recipe-B</a:t>
            </a:r>
            <a:endParaRPr lang="en-US" dirty="0"/>
          </a:p>
        </p:txBody>
      </p:sp>
      <p:sp>
        <p:nvSpPr>
          <p:cNvPr id="55" name="TextBox 54"/>
          <p:cNvSpPr txBox="1"/>
          <p:nvPr/>
        </p:nvSpPr>
        <p:spPr>
          <a:xfrm>
            <a:off x="813594" y="5334000"/>
            <a:ext cx="1681270" cy="523220"/>
          </a:xfrm>
          <a:prstGeom prst="rect">
            <a:avLst/>
          </a:prstGeom>
          <a:noFill/>
        </p:spPr>
        <p:txBody>
          <a:bodyPr wrap="none" rtlCol="0">
            <a:spAutoFit/>
          </a:bodyPr>
          <a:lstStyle/>
          <a:p>
            <a:r>
              <a:rPr lang="en-US" dirty="0" smtClean="0"/>
              <a:t>Recipe-A</a:t>
            </a:r>
            <a:endParaRPr lang="en-US" dirty="0"/>
          </a:p>
        </p:txBody>
      </p:sp>
      <p:sp>
        <p:nvSpPr>
          <p:cNvPr id="56" name="TextBox 55"/>
          <p:cNvSpPr txBox="1"/>
          <p:nvPr/>
        </p:nvSpPr>
        <p:spPr>
          <a:xfrm>
            <a:off x="813594" y="6400800"/>
            <a:ext cx="1661457" cy="523220"/>
          </a:xfrm>
          <a:prstGeom prst="rect">
            <a:avLst/>
          </a:prstGeom>
          <a:noFill/>
        </p:spPr>
        <p:txBody>
          <a:bodyPr wrap="none" rtlCol="0">
            <a:spAutoFit/>
          </a:bodyPr>
          <a:lstStyle/>
          <a:p>
            <a:r>
              <a:rPr lang="en-US" dirty="0" smtClean="0"/>
              <a:t>Recipe-B</a:t>
            </a:r>
            <a:endParaRPr lang="en-US" dirty="0"/>
          </a:p>
        </p:txBody>
      </p:sp>
      <p:sp>
        <p:nvSpPr>
          <p:cNvPr id="57" name="TextBox 56"/>
          <p:cNvSpPr txBox="1"/>
          <p:nvPr/>
        </p:nvSpPr>
        <p:spPr>
          <a:xfrm>
            <a:off x="813594" y="7391400"/>
            <a:ext cx="1681270" cy="523220"/>
          </a:xfrm>
          <a:prstGeom prst="rect">
            <a:avLst/>
          </a:prstGeom>
          <a:noFill/>
        </p:spPr>
        <p:txBody>
          <a:bodyPr wrap="none" rtlCol="0">
            <a:spAutoFit/>
          </a:bodyPr>
          <a:lstStyle/>
          <a:p>
            <a:r>
              <a:rPr lang="en-US" dirty="0" smtClean="0"/>
              <a:t>Recipe-C</a:t>
            </a:r>
            <a:endParaRPr lang="en-US" dirty="0"/>
          </a:p>
        </p:txBody>
      </p:sp>
      <p:sp>
        <p:nvSpPr>
          <p:cNvPr id="58" name="TextBox 57"/>
          <p:cNvSpPr txBox="1"/>
          <p:nvPr/>
        </p:nvSpPr>
        <p:spPr>
          <a:xfrm>
            <a:off x="737394" y="1610380"/>
            <a:ext cx="2286000" cy="523220"/>
          </a:xfrm>
          <a:prstGeom prst="rect">
            <a:avLst/>
          </a:prstGeom>
          <a:noFill/>
        </p:spPr>
        <p:txBody>
          <a:bodyPr wrap="square" rtlCol="0">
            <a:spAutoFit/>
          </a:bodyPr>
          <a:lstStyle/>
          <a:p>
            <a:r>
              <a:rPr lang="en-US" b="1" dirty="0" smtClean="0"/>
              <a:t>Cookbook-1</a:t>
            </a:r>
            <a:endParaRPr lang="en-US" b="1" dirty="0"/>
          </a:p>
        </p:txBody>
      </p:sp>
      <p:sp>
        <p:nvSpPr>
          <p:cNvPr id="41" name="TextBox 40"/>
          <p:cNvSpPr txBox="1"/>
          <p:nvPr/>
        </p:nvSpPr>
        <p:spPr>
          <a:xfrm>
            <a:off x="737394" y="4658380"/>
            <a:ext cx="2286000" cy="523220"/>
          </a:xfrm>
          <a:prstGeom prst="rect">
            <a:avLst/>
          </a:prstGeom>
          <a:noFill/>
        </p:spPr>
        <p:txBody>
          <a:bodyPr wrap="square" rtlCol="0">
            <a:spAutoFit/>
          </a:bodyPr>
          <a:lstStyle/>
          <a:p>
            <a:r>
              <a:rPr lang="en-US" b="1" dirty="0" smtClean="0"/>
              <a:t>Cookbook-2</a:t>
            </a:r>
            <a:endParaRPr lang="en-US" b="1" dirty="0"/>
          </a:p>
        </p:txBody>
      </p:sp>
      <p:sp>
        <p:nvSpPr>
          <p:cNvPr id="43" name="Rounded Rectangle 42"/>
          <p:cNvSpPr/>
          <p:nvPr/>
        </p:nvSpPr>
        <p:spPr bwMode="auto">
          <a:xfrm>
            <a:off x="4318794" y="2819400"/>
            <a:ext cx="5181600" cy="55626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5918994" y="2209800"/>
            <a:ext cx="2286000" cy="523220"/>
          </a:xfrm>
          <a:prstGeom prst="rect">
            <a:avLst/>
          </a:prstGeom>
          <a:noFill/>
        </p:spPr>
        <p:txBody>
          <a:bodyPr wrap="square" rtlCol="0">
            <a:spAutoFit/>
          </a:bodyPr>
          <a:lstStyle/>
          <a:p>
            <a:r>
              <a:rPr lang="en-US" b="1" dirty="0" smtClean="0"/>
              <a:t>Run List</a:t>
            </a:r>
            <a:endParaRPr lang="en-US" b="1" dirty="0"/>
          </a:p>
        </p:txBody>
      </p:sp>
      <p:sp>
        <p:nvSpPr>
          <p:cNvPr id="45" name="TextBox 44"/>
          <p:cNvSpPr txBox="1"/>
          <p:nvPr/>
        </p:nvSpPr>
        <p:spPr>
          <a:xfrm>
            <a:off x="4623594" y="3733800"/>
            <a:ext cx="4800600" cy="646331"/>
          </a:xfrm>
          <a:prstGeom prst="rect">
            <a:avLst/>
          </a:prstGeom>
          <a:noFill/>
        </p:spPr>
        <p:txBody>
          <a:bodyPr wrap="square" rtlCol="0">
            <a:spAutoFit/>
          </a:bodyPr>
          <a:lstStyle/>
          <a:p>
            <a:r>
              <a:rPr lang="en-US" sz="3600" dirty="0" smtClean="0"/>
              <a:t>Cookbook-1::Recipe-B</a:t>
            </a:r>
            <a:endParaRPr lang="en-US" sz="3600" dirty="0"/>
          </a:p>
        </p:txBody>
      </p:sp>
      <p:sp>
        <p:nvSpPr>
          <p:cNvPr id="62" name="TextBox 61"/>
          <p:cNvSpPr txBox="1"/>
          <p:nvPr/>
        </p:nvSpPr>
        <p:spPr>
          <a:xfrm>
            <a:off x="4623594" y="4840069"/>
            <a:ext cx="4800600" cy="646331"/>
          </a:xfrm>
          <a:prstGeom prst="rect">
            <a:avLst/>
          </a:prstGeom>
          <a:noFill/>
        </p:spPr>
        <p:txBody>
          <a:bodyPr wrap="square" rtlCol="0">
            <a:spAutoFit/>
          </a:bodyPr>
          <a:lstStyle/>
          <a:p>
            <a:r>
              <a:rPr lang="en-US" sz="3600" dirty="0" smtClean="0"/>
              <a:t>Cookbook-2::Recipe-A</a:t>
            </a:r>
            <a:endParaRPr lang="en-US" sz="3600" dirty="0"/>
          </a:p>
        </p:txBody>
      </p:sp>
      <p:sp>
        <p:nvSpPr>
          <p:cNvPr id="70" name="TextBox 69"/>
          <p:cNvSpPr txBox="1"/>
          <p:nvPr/>
        </p:nvSpPr>
        <p:spPr>
          <a:xfrm>
            <a:off x="4623594" y="5830669"/>
            <a:ext cx="4800600" cy="646331"/>
          </a:xfrm>
          <a:prstGeom prst="rect">
            <a:avLst/>
          </a:prstGeom>
          <a:noFill/>
        </p:spPr>
        <p:txBody>
          <a:bodyPr wrap="square" rtlCol="0">
            <a:spAutoFit/>
          </a:bodyPr>
          <a:lstStyle/>
          <a:p>
            <a:r>
              <a:rPr lang="en-US" sz="3600" dirty="0" smtClean="0"/>
              <a:t>Cookbook-2::Recipe-B</a:t>
            </a:r>
            <a:endParaRPr lang="en-US" sz="3600" dirty="0"/>
          </a:p>
        </p:txBody>
      </p:sp>
      <p:cxnSp>
        <p:nvCxnSpPr>
          <p:cNvPr id="3" name="Straight Arrow Connector 2"/>
          <p:cNvCxnSpPr>
            <a:stCxn id="51" idx="3"/>
          </p:cNvCxnSpPr>
          <p:nvPr/>
        </p:nvCxnSpPr>
        <p:spPr bwMode="auto">
          <a:xfrm>
            <a:off x="2475051" y="3385810"/>
            <a:ext cx="2148543" cy="65279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a:stCxn id="55" idx="3"/>
          </p:cNvCxnSpPr>
          <p:nvPr/>
        </p:nvCxnSpPr>
        <p:spPr bwMode="auto">
          <a:xfrm flipV="1">
            <a:off x="2494864" y="5257800"/>
            <a:ext cx="2128730" cy="3378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413794" y="6248400"/>
            <a:ext cx="2209800" cy="4140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0253197" y="3657600"/>
            <a:ext cx="6071494" cy="1815882"/>
          </a:xfrm>
          <a:prstGeom prst="rect">
            <a:avLst/>
          </a:prstGeom>
          <a:noFill/>
        </p:spPr>
        <p:txBody>
          <a:bodyPr wrap="none" rtlCol="0">
            <a:spAutoFit/>
          </a:bodyPr>
          <a:lstStyle/>
          <a:p>
            <a:r>
              <a:rPr lang="en-US" dirty="0" smtClean="0"/>
              <a:t>The following recipes will be </a:t>
            </a:r>
            <a:r>
              <a:rPr lang="en-US" b="1" dirty="0" smtClean="0"/>
              <a:t>ignored</a:t>
            </a:r>
          </a:p>
          <a:p>
            <a:r>
              <a:rPr lang="en-US" dirty="0" smtClean="0"/>
              <a:t>(they aren’t in the </a:t>
            </a:r>
            <a:r>
              <a:rPr lang="en-US" dirty="0" err="1" smtClean="0"/>
              <a:t>run_list</a:t>
            </a:r>
            <a:r>
              <a:rPr lang="en-US" dirty="0" smtClean="0"/>
              <a:t>)</a:t>
            </a:r>
            <a:endParaRPr lang="en-US" dirty="0"/>
          </a:p>
          <a:p>
            <a:pPr marL="457200" indent="-457200">
              <a:buFont typeface="Arial"/>
              <a:buChar char="•"/>
            </a:pPr>
            <a:r>
              <a:rPr lang="en-US" dirty="0" smtClean="0"/>
              <a:t>Cookbook-1::Recipe-A</a:t>
            </a:r>
          </a:p>
          <a:p>
            <a:pPr marL="457200" indent="-457200">
              <a:buFont typeface="Arial"/>
              <a:buChar char="•"/>
            </a:pPr>
            <a:r>
              <a:rPr lang="en-US" dirty="0" smtClean="0"/>
              <a:t>Cookbook-2::Recipe-C</a:t>
            </a:r>
            <a:endParaRPr lang="en-US" dirty="0"/>
          </a:p>
        </p:txBody>
      </p:sp>
    </p:spTree>
    <p:extLst>
      <p:ext uri="{BB962C8B-B14F-4D97-AF65-F5344CB8AC3E}">
        <p14:creationId xmlns:p14="http://schemas.microsoft.com/office/powerpoint/2010/main" val="1847528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Duplication in the Run List</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recipe is repeated </a:t>
            </a:r>
            <a:r>
              <a:rPr lang="en-US" b="1" dirty="0" smtClean="0"/>
              <a:t>more then once </a:t>
            </a:r>
            <a:r>
              <a:rPr lang="en-US" dirty="0" smtClean="0"/>
              <a:t>in a </a:t>
            </a:r>
            <a:r>
              <a:rPr lang="en-US" dirty="0" err="1" smtClean="0"/>
              <a:t>run_list</a:t>
            </a:r>
            <a:r>
              <a:rPr lang="en-US" dirty="0" smtClean="0"/>
              <a:t>, all subsequent iterations of the same recipe are ignored</a:t>
            </a:r>
          </a:p>
          <a:p>
            <a:pPr marL="800838" lvl="2" indent="0">
              <a:buNone/>
            </a:pPr>
            <a:r>
              <a:rPr lang="en-US" dirty="0" smtClean="0"/>
              <a:t>Example: If the same IIS recipe is listed twice in the run_list, then:</a:t>
            </a:r>
          </a:p>
          <a:p>
            <a:pPr lvl="3"/>
            <a:r>
              <a:rPr lang="en-US" dirty="0" smtClean="0"/>
              <a:t>The first IIS recipe installs IIS</a:t>
            </a:r>
          </a:p>
          <a:p>
            <a:pPr lvl="3"/>
            <a:r>
              <a:rPr lang="en-US" dirty="0" smtClean="0"/>
              <a:t>The second IIS recipe doesn’t need to run, since IIS is now installed by the first run of the recipe</a:t>
            </a:r>
          </a:p>
          <a:p>
            <a:pPr lvl="3"/>
            <a:r>
              <a:rPr lang="en-US" dirty="0" smtClean="0"/>
              <a:t>Chef Server makes sure the node only sees </a:t>
            </a:r>
            <a:r>
              <a:rPr lang="en-US" b="1" dirty="0" smtClean="0"/>
              <a:t>one</a:t>
            </a:r>
            <a:r>
              <a:rPr lang="en-US" dirty="0" smtClean="0"/>
              <a:t> of the duplicate IIS recipes</a:t>
            </a:r>
          </a:p>
        </p:txBody>
      </p:sp>
    </p:spTree>
    <p:extLst>
      <p:ext uri="{BB962C8B-B14F-4D97-AF65-F5344CB8AC3E}">
        <p14:creationId xmlns:p14="http://schemas.microsoft.com/office/powerpoint/2010/main" val="127791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674455" cy="66039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394" y="4267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876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flipV="1">
            <a:off x="3861594" y="4864100"/>
            <a:ext cx="9525000" cy="127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a:off x="5624265" y="4135420"/>
            <a:ext cx="5708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Here is the policy you should follow!</a:t>
            </a:r>
            <a:endParaRPr lang="en-US" dirty="0">
              <a:solidFill>
                <a:schemeClr val="tx1"/>
              </a:solidFill>
              <a:ea typeface="ＭＳ Ｐゴシック" charset="0"/>
              <a:cs typeface="Gill Sans" charset="0"/>
            </a:endParaRPr>
          </a:p>
        </p:txBody>
      </p:sp>
      <p:sp>
        <p:nvSpPr>
          <p:cNvPr id="187400" name="Rectangle 8"/>
          <p:cNvSpPr>
            <a:spLocks/>
          </p:cNvSpPr>
          <p:nvPr/>
        </p:nvSpPr>
        <p:spPr bwMode="auto">
          <a:xfrm>
            <a:off x="6721372" y="6705600"/>
            <a:ext cx="360825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a:t>
            </a:r>
            <a:r>
              <a:rPr lang="en-US" dirty="0" smtClean="0">
                <a:solidFill>
                  <a:schemeClr val="tx1"/>
                </a:solidFill>
                <a:ea typeface="ＭＳ Ｐゴシック" charset="0"/>
                <a:cs typeface="Gill Sans" charset="0"/>
              </a:rPr>
              <a:t>:configure]</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"recipe[users</a:t>
            </a:r>
            <a:r>
              <a:rPr lang="en-US" dirty="0" smtClean="0">
                <a:solidFill>
                  <a:schemeClr val="tx1"/>
                </a:solidFill>
                <a:ea typeface="ＭＳ Ｐゴシック" charset="0"/>
                <a:cs typeface="Gill Sans" charset="0"/>
              </a:rPr>
              <a:t>]”</a:t>
            </a:r>
            <a:endParaRPr lang="en-US" dirty="0">
              <a:solidFill>
                <a:schemeClr val="tx1"/>
              </a:solidFill>
              <a:ea typeface="ＭＳ Ｐゴシック" charset="0"/>
              <a:cs typeface="Gill Sans" charset="0"/>
            </a:endParaRPr>
          </a:p>
        </p:txBody>
      </p:sp>
      <p:pic>
        <p:nvPicPr>
          <p:cNvPr id="18740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594" y="4343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394" y="5486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a:t>Configuration Drift happens when:</a:t>
            </a:r>
          </a:p>
          <a:p>
            <a:pPr lvl="1"/>
            <a:r>
              <a:rPr lang="en-US" dirty="0"/>
              <a:t>Your infrastructure requirements change</a:t>
            </a:r>
          </a:p>
          <a:p>
            <a:pPr lvl="1"/>
            <a:r>
              <a:rPr lang="en-US" dirty="0"/>
              <a:t>The configuration of a server falls out of policy</a:t>
            </a:r>
          </a:p>
          <a:p>
            <a:pPr lvl="1"/>
            <a:endParaRPr lang="en-US" dirty="0"/>
          </a:p>
          <a:p>
            <a:pPr marL="0" indent="0">
              <a:buNone/>
            </a:pPr>
            <a:r>
              <a:rPr lang="en-US" b="1" dirty="0" smtClean="0"/>
              <a:t>Convergence </a:t>
            </a:r>
            <a:r>
              <a:rPr lang="en-US" dirty="0" smtClean="0"/>
              <a:t>and </a:t>
            </a:r>
            <a:r>
              <a:rPr lang="en-US" b="1" dirty="0" smtClean="0"/>
              <a:t>Chef Search </a:t>
            </a:r>
            <a:r>
              <a:rPr lang="en-US" dirty="0" smtClean="0"/>
              <a:t>make it </a:t>
            </a:r>
            <a:r>
              <a:rPr lang="en-US" dirty="0"/>
              <a:t>easy </a:t>
            </a:r>
            <a:r>
              <a:rPr lang="en-US" dirty="0" smtClean="0"/>
              <a:t>to</a:t>
            </a:r>
            <a:r>
              <a:rPr lang="en-US" dirty="0"/>
              <a:t> </a:t>
            </a:r>
            <a:r>
              <a:rPr lang="en-US" dirty="0" smtClean="0"/>
              <a:t>find and correct issues automatically!</a:t>
            </a:r>
            <a:endParaRPr lang="en-US" dirty="0"/>
          </a:p>
        </p:txBody>
      </p:sp>
    </p:spTree>
    <p:extLst>
      <p:ext uri="{BB962C8B-B14F-4D97-AF65-F5344CB8AC3E}">
        <p14:creationId xmlns:p14="http://schemas.microsoft.com/office/powerpoint/2010/main" val="3052528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sz="4400" dirty="0"/>
              <a:t>Name</a:t>
            </a:r>
            <a:r>
              <a:rPr lang="en-US" sz="4400" dirty="0" smtClean="0"/>
              <a:t>:</a:t>
            </a:r>
            <a:endParaRPr lang="en-US" sz="4400" dirty="0"/>
          </a:p>
          <a:p>
            <a:r>
              <a:rPr lang="en-US" sz="4400" dirty="0"/>
              <a:t>Where are you located?  </a:t>
            </a:r>
          </a:p>
          <a:p>
            <a:r>
              <a:rPr lang="en-US" sz="4400" dirty="0" smtClean="0"/>
              <a:t>Company:</a:t>
            </a:r>
          </a:p>
          <a:p>
            <a:r>
              <a:rPr lang="en-US" sz="4400" dirty="0" smtClean="0"/>
              <a:t>Current </a:t>
            </a:r>
            <a:r>
              <a:rPr lang="en-US" sz="4400" dirty="0"/>
              <a:t>job role</a:t>
            </a:r>
            <a:r>
              <a:rPr lang="en-US" sz="4400" dirty="0" smtClean="0"/>
              <a:t>:</a:t>
            </a:r>
            <a:endParaRPr lang="en-US" sz="4400" dirty="0"/>
          </a:p>
          <a:p>
            <a:r>
              <a:rPr lang="en-US" sz="4400" dirty="0" smtClean="0"/>
              <a:t>Experience </a:t>
            </a:r>
            <a:r>
              <a:rPr lang="en-US" sz="4400" dirty="0"/>
              <a:t>with Chef/</a:t>
            </a:r>
            <a:r>
              <a:rPr lang="en-US" sz="4400" dirty="0" err="1"/>
              <a:t>Config</a:t>
            </a:r>
            <a:r>
              <a:rPr lang="en-US" sz="4400" dirty="0"/>
              <a:t> Management</a:t>
            </a:r>
            <a:r>
              <a:rPr lang="en-US" sz="4400" dirty="0" smtClean="0"/>
              <a:t>:</a:t>
            </a:r>
          </a:p>
          <a:p>
            <a:r>
              <a:rPr lang="en-US" sz="4400" dirty="0" smtClean="0"/>
              <a:t>Which Workstation / Server platforms do you work with?</a:t>
            </a:r>
            <a:endParaRPr lang="en-US" sz="4400" dirty="0"/>
          </a:p>
          <a:p>
            <a:r>
              <a:rPr lang="en-US" sz="4400" dirty="0" smtClean="0"/>
              <a:t>What do you want from / expect from this course:</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smtClean="0"/>
              <a:t>Nodes can be configured to automatically check in with Chef Server every X minutes:</a:t>
            </a:r>
          </a:p>
          <a:p>
            <a:pPr lvl="2"/>
            <a:r>
              <a:rPr lang="en-US" dirty="0" smtClean="0"/>
              <a:t>Node can put itself back into compliance</a:t>
            </a:r>
          </a:p>
          <a:p>
            <a:pPr lvl="2"/>
            <a:r>
              <a:rPr lang="en-US" dirty="0" smtClean="0"/>
              <a:t>This is called “Test and Repair”</a:t>
            </a:r>
          </a:p>
          <a:p>
            <a:pPr lvl="2"/>
            <a:r>
              <a:rPr lang="en-US" dirty="0" smtClean="0"/>
              <a:t>See the </a:t>
            </a:r>
            <a:r>
              <a:rPr lang="en-US" b="1" dirty="0" smtClean="0"/>
              <a:t>chef-client </a:t>
            </a:r>
            <a:r>
              <a:rPr lang="en-US" dirty="0" smtClean="0"/>
              <a:t>cookbook to enable this service</a:t>
            </a:r>
          </a:p>
          <a:p>
            <a:pPr lvl="4"/>
            <a:r>
              <a:rPr lang="en-US" dirty="0" smtClean="0"/>
              <a:t>https://</a:t>
            </a:r>
            <a:r>
              <a:rPr lang="en-US" dirty="0" err="1" smtClean="0"/>
              <a:t>supermarket.chef.io</a:t>
            </a:r>
            <a:endParaRPr lang="en-US" dirty="0" smtClean="0"/>
          </a:p>
          <a:p>
            <a:pPr lvl="4"/>
            <a:r>
              <a:rPr lang="en-US" dirty="0" smtClean="0"/>
              <a:t>You would need to add ‘recipe[chef-client]’ to your run list</a:t>
            </a:r>
            <a:endParaRPr lang="en-US" dirty="0"/>
          </a:p>
        </p:txBody>
      </p:sp>
    </p:spTree>
    <p:extLst>
      <p:ext uri="{BB962C8B-B14F-4D97-AF65-F5344CB8AC3E}">
        <p14:creationId xmlns:p14="http://schemas.microsoft.com/office/powerpoint/2010/main" val="1495829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dirty="0"/>
              <a:t>What is a Node?</a:t>
            </a:r>
          </a:p>
          <a:p>
            <a:r>
              <a:rPr lang="en-US" dirty="0"/>
              <a:t>What is a Resource?</a:t>
            </a:r>
          </a:p>
          <a:p>
            <a:r>
              <a:rPr lang="en-US" dirty="0"/>
              <a:t>What is a Recipe? How is it different from a Cookbook?</a:t>
            </a:r>
          </a:p>
          <a:p>
            <a:r>
              <a:rPr lang="en-US" dirty="0"/>
              <a:t>What is a Run List</a:t>
            </a:r>
            <a:r>
              <a:rPr lang="en-US" dirty="0" smtClean="0"/>
              <a:t>?</a:t>
            </a:r>
          </a:p>
          <a:p>
            <a:r>
              <a:rPr lang="en-US" dirty="0" smtClean="0"/>
              <a:t>What is configuration drift, and how does Chef mitigate this issue?</a:t>
            </a:r>
          </a:p>
          <a:p>
            <a:pPr marL="0" indent="0">
              <a:buNone/>
            </a:pPr>
            <a:endParaRPr lang="en-US" dirty="0"/>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Documentation</a:t>
            </a:r>
            <a:endParaRPr lang="en-US" dirty="0"/>
          </a:p>
        </p:txBody>
      </p:sp>
    </p:spTree>
    <p:extLst>
      <p:ext uri="{BB962C8B-B14F-4D97-AF65-F5344CB8AC3E}">
        <p14:creationId xmlns:p14="http://schemas.microsoft.com/office/powerpoint/2010/main" val="2997314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Find the Docs</a:t>
            </a:r>
            <a:endParaRPr lang="en-US" dirty="0"/>
          </a:p>
        </p:txBody>
      </p:sp>
      <p:sp>
        <p:nvSpPr>
          <p:cNvPr id="179202" name="Rectangle 2"/>
          <p:cNvSpPr>
            <a:spLocks noGrp="1" noChangeArrowheads="1"/>
          </p:cNvSpPr>
          <p:nvPr>
            <p:ph type="body" idx="1"/>
          </p:nvPr>
        </p:nvSpPr>
        <p:spPr>
          <a:ln/>
        </p:spPr>
        <p:txBody>
          <a:bodyPr/>
          <a:lstStyle/>
          <a:p>
            <a:r>
              <a:rPr lang="en-US" dirty="0" smtClean="0">
                <a:hlinkClick r:id="rId3"/>
              </a:rPr>
              <a:t>http://</a:t>
            </a:r>
            <a:r>
              <a:rPr lang="en-US" smtClean="0">
                <a:hlinkClick r:id="rId3"/>
              </a:rPr>
              <a:t>docs.chef.io</a:t>
            </a:r>
            <a:endParaRPr lang="en-US" dirty="0" smtClean="0"/>
          </a:p>
          <a:p>
            <a:r>
              <a:rPr lang="en-US" dirty="0" smtClean="0"/>
              <a:t>All you seek is within!</a:t>
            </a:r>
          </a:p>
          <a:p>
            <a:endParaRPr lang="en-US" dirty="0" smtClean="0"/>
          </a:p>
          <a:p>
            <a:r>
              <a:rPr lang="en-US" dirty="0" smtClean="0"/>
              <a:t>Click on ‘Search the Docs’</a:t>
            </a:r>
          </a:p>
          <a:p>
            <a:r>
              <a:rPr lang="en-US" dirty="0" smtClean="0"/>
              <a:t>Search for “package resource”</a:t>
            </a:r>
          </a:p>
          <a:p>
            <a:pPr lvl="2"/>
            <a:r>
              <a:rPr lang="en-US" dirty="0" smtClean="0"/>
              <a:t>Which </a:t>
            </a:r>
            <a:r>
              <a:rPr lang="en-US" b="1" dirty="0" smtClean="0"/>
              <a:t>action </a:t>
            </a:r>
            <a:r>
              <a:rPr lang="en-US" dirty="0" smtClean="0"/>
              <a:t>is the </a:t>
            </a:r>
            <a:r>
              <a:rPr lang="en-US" b="1" dirty="0" smtClean="0"/>
              <a:t>default</a:t>
            </a:r>
            <a:r>
              <a:rPr lang="en-US" dirty="0" smtClean="0"/>
              <a:t>?</a:t>
            </a:r>
          </a:p>
          <a:p>
            <a:pPr lvl="2"/>
            <a:r>
              <a:rPr lang="en-US" dirty="0" smtClean="0"/>
              <a:t>While you </a:t>
            </a:r>
            <a:r>
              <a:rPr lang="en-US" dirty="0"/>
              <a:t>might not know what </a:t>
            </a:r>
            <a:r>
              <a:rPr lang="en-US" dirty="0" smtClean="0"/>
              <a:t>an </a:t>
            </a:r>
            <a:r>
              <a:rPr lang="en-US" b="1" dirty="0" smtClean="0"/>
              <a:t>action </a:t>
            </a:r>
            <a:r>
              <a:rPr lang="en-US" dirty="0" smtClean="0"/>
              <a:t>is yet</a:t>
            </a:r>
            <a:r>
              <a:rPr lang="en-US" dirty="0"/>
              <a:t>, just try searching for the requested information</a:t>
            </a:r>
          </a:p>
          <a:p>
            <a:pPr lvl="2"/>
            <a:endParaRPr lang="en-US" dirty="0" smtClean="0"/>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901872" y="1536705"/>
            <a:ext cx="14618322" cy="3086100"/>
          </a:xfrm>
          <a:ln/>
        </p:spPr>
        <p:txBody>
          <a:bodyPr/>
          <a:lstStyle/>
          <a:p>
            <a:pPr>
              <a:defRPr/>
            </a:pPr>
            <a:r>
              <a:rPr lang="en-US" dirty="0" smtClean="0"/>
              <a:t>Writing Webserver Cookbooks</a:t>
            </a:r>
            <a:endParaRPr lang="en-US" dirty="0">
              <a:sym typeface="Arial" charset="0"/>
            </a:endParaRPr>
          </a:p>
        </p:txBody>
      </p:sp>
    </p:spTree>
    <p:extLst>
      <p:ext uri="{BB962C8B-B14F-4D97-AF65-F5344CB8AC3E}">
        <p14:creationId xmlns:p14="http://schemas.microsoft.com/office/powerpoint/2010/main" val="182163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Windows/Linux 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524000"/>
            <a:ext cx="15889179" cy="7239000"/>
          </a:xfrm>
        </p:spPr>
        <p:txBody>
          <a:bodyPr/>
          <a:lstStyle/>
          <a:p>
            <a:pPr>
              <a:spcBef>
                <a:spcPts val="1075"/>
              </a:spcBef>
            </a:pPr>
            <a:r>
              <a:rPr lang="en-US" sz="4000" dirty="0" smtClean="0"/>
              <a:t>In this lesson</a:t>
            </a:r>
            <a:r>
              <a:rPr lang="en-US" sz="4000" dirty="0"/>
              <a:t>, </a:t>
            </a:r>
            <a:r>
              <a:rPr lang="en-US" sz="4000" dirty="0" smtClean="0"/>
              <a:t>we will</a:t>
            </a:r>
            <a:endParaRPr lang="en-US" sz="4000" dirty="0"/>
          </a:p>
          <a:p>
            <a:pPr lvl="1">
              <a:spcBef>
                <a:spcPts val="1075"/>
              </a:spcBef>
            </a:pPr>
            <a:r>
              <a:rPr lang="en-US" sz="4000" dirty="0" smtClean="0"/>
              <a:t>Create new cookbooks</a:t>
            </a:r>
            <a:endParaRPr lang="en-US" sz="4000" dirty="0">
              <a:latin typeface="Arial Bold" charset="0"/>
              <a:ea typeface="Heiti SC Medium" charset="0"/>
              <a:cs typeface="Heiti SC Medium" charset="0"/>
              <a:sym typeface="Arial Bold" charset="0"/>
            </a:endParaRPr>
          </a:p>
          <a:p>
            <a:pPr lvl="1"/>
            <a:r>
              <a:rPr lang="en-US" sz="4000" dirty="0" smtClean="0"/>
              <a:t>Describe how to use the </a:t>
            </a:r>
            <a:r>
              <a:rPr lang="en-US" sz="4000" b="1" dirty="0" smtClean="0">
                <a:latin typeface="Courier"/>
                <a:cs typeface="Courier"/>
                <a:sym typeface="Arial Bold" pitchFamily="34" charset="0"/>
              </a:rPr>
              <a:t>package(for Linux)</a:t>
            </a:r>
            <a:r>
              <a:rPr lang="en-US" sz="4000" dirty="0" smtClean="0"/>
              <a:t>, </a:t>
            </a:r>
            <a:r>
              <a:rPr lang="en-US" sz="4000" b="1" dirty="0" err="1">
                <a:latin typeface="Courier"/>
                <a:cs typeface="Courier"/>
                <a:sym typeface="Arial Bold" pitchFamily="34" charset="0"/>
              </a:rPr>
              <a:t>powershell_script</a:t>
            </a:r>
            <a:r>
              <a:rPr lang="en-US" sz="4000" b="1" dirty="0">
                <a:latin typeface="Courier"/>
                <a:cs typeface="Courier"/>
                <a:sym typeface="Arial Bold" pitchFamily="34" charset="0"/>
              </a:rPr>
              <a:t>(for Windows</a:t>
            </a:r>
            <a:r>
              <a:rPr lang="en-US" sz="4000" b="1" dirty="0" smtClean="0">
                <a:latin typeface="Courier"/>
                <a:cs typeface="Courier"/>
                <a:sym typeface="Arial Bold" pitchFamily="34" charset="0"/>
              </a:rPr>
              <a:t>), service and cookbook_file</a:t>
            </a:r>
            <a:r>
              <a:rPr lang="en-US" sz="4000" dirty="0" smtClean="0"/>
              <a:t> resources</a:t>
            </a:r>
          </a:p>
          <a:p>
            <a:pPr lvl="1"/>
            <a:r>
              <a:rPr lang="en-US" sz="4000" dirty="0" smtClean="0"/>
              <a:t>Write completely functional Apache and IIS webserver recipes</a:t>
            </a:r>
          </a:p>
          <a:p>
            <a:pPr lvl="1"/>
            <a:r>
              <a:rPr lang="en-US" sz="4000" b="1" dirty="0" smtClean="0"/>
              <a:t>Upload </a:t>
            </a:r>
            <a:r>
              <a:rPr lang="en-US" sz="4000" dirty="0" smtClean="0">
                <a:latin typeface="Arial Bold" pitchFamily="34" charset="0"/>
                <a:cs typeface="Arial Bold" pitchFamily="34" charset="0"/>
                <a:sym typeface="Arial Bold" pitchFamily="34" charset="0"/>
              </a:rPr>
              <a:t>our cookbooks</a:t>
            </a:r>
            <a:r>
              <a:rPr lang="en-US" sz="4000" dirty="0" smtClean="0"/>
              <a:t> to the Chef Server</a:t>
            </a:r>
          </a:p>
          <a:p>
            <a:pPr lvl="1">
              <a:spcBef>
                <a:spcPts val="1075"/>
              </a:spcBef>
            </a:pPr>
            <a:r>
              <a:rPr lang="en-US" sz="4000" dirty="0" smtClean="0"/>
              <a:t>Set a </a:t>
            </a:r>
            <a:r>
              <a:rPr lang="en-US" sz="4000" b="1" dirty="0" smtClean="0"/>
              <a:t>run_list </a:t>
            </a:r>
            <a:r>
              <a:rPr lang="en-US" sz="4000" dirty="0" smtClean="0"/>
              <a:t>for our nodes using ‘knife’</a:t>
            </a:r>
          </a:p>
          <a:p>
            <a:pPr lvl="1">
              <a:spcBef>
                <a:spcPts val="1075"/>
              </a:spcBef>
            </a:pPr>
            <a:r>
              <a:rPr lang="en-US" sz="4000" dirty="0" smtClean="0"/>
              <a:t>Converge our nodes</a:t>
            </a:r>
            <a:endParaRPr lang="en-US" sz="4000" dirty="0"/>
          </a:p>
          <a:p>
            <a:pPr lvl="1">
              <a:spcBef>
                <a:spcPts val="1075"/>
              </a:spcBef>
            </a:pPr>
            <a:r>
              <a:rPr lang="en-US" sz="4000" dirty="0"/>
              <a:t>Explain the output of a chef-client run </a:t>
            </a:r>
          </a:p>
        </p:txBody>
      </p:sp>
    </p:spTree>
    <p:extLst>
      <p:ext uri="{BB962C8B-B14F-4D97-AF65-F5344CB8AC3E}">
        <p14:creationId xmlns:p14="http://schemas.microsoft.com/office/powerpoint/2010/main" val="3819494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homepage(s).</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homepage(s) in a web browser.</a:t>
            </a:r>
          </a:p>
        </p:txBody>
      </p:sp>
    </p:spTree>
    <p:extLst>
      <p:ext uri="{BB962C8B-B14F-4D97-AF65-F5344CB8AC3E}">
        <p14:creationId xmlns:p14="http://schemas.microsoft.com/office/powerpoint/2010/main" val="112413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Windows 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524000"/>
            <a:ext cx="15889179" cy="7239000"/>
          </a:xfrm>
        </p:spPr>
        <p:txBody>
          <a:bodyPr/>
          <a:lstStyle/>
          <a:p>
            <a:pPr>
              <a:spcBef>
                <a:spcPts val="1075"/>
              </a:spcBef>
            </a:pPr>
            <a:r>
              <a:rPr lang="en-US" sz="4000" dirty="0" smtClean="0"/>
              <a:t>In this lesson</a:t>
            </a:r>
            <a:r>
              <a:rPr lang="en-US" sz="4000" dirty="0"/>
              <a:t>, </a:t>
            </a:r>
            <a:r>
              <a:rPr lang="en-US" sz="4000" dirty="0" smtClean="0"/>
              <a:t>we will</a:t>
            </a:r>
            <a:endParaRPr lang="en-US" sz="4000" dirty="0"/>
          </a:p>
          <a:p>
            <a:pPr lvl="1">
              <a:spcBef>
                <a:spcPts val="1075"/>
              </a:spcBef>
            </a:pPr>
            <a:r>
              <a:rPr lang="en-US" sz="4000" dirty="0" smtClean="0"/>
              <a:t>Create new cookbooks</a:t>
            </a:r>
            <a:endParaRPr lang="en-US" sz="4000" dirty="0">
              <a:latin typeface="Arial Bold" charset="0"/>
              <a:ea typeface="Heiti SC Medium" charset="0"/>
              <a:cs typeface="Heiti SC Medium" charset="0"/>
              <a:sym typeface="Arial Bold" charset="0"/>
            </a:endParaRPr>
          </a:p>
          <a:p>
            <a:pPr lvl="1"/>
            <a:r>
              <a:rPr lang="en-US" sz="4000" dirty="0" smtClean="0"/>
              <a:t>Describe how to use the </a:t>
            </a:r>
            <a:r>
              <a:rPr lang="en-US" sz="4000" b="1" dirty="0" err="1">
                <a:latin typeface="Courier"/>
                <a:cs typeface="Courier"/>
                <a:sym typeface="Arial Bold" pitchFamily="34" charset="0"/>
              </a:rPr>
              <a:t>powershell_script</a:t>
            </a:r>
            <a:r>
              <a:rPr lang="en-US" sz="4000" b="1" dirty="0">
                <a:latin typeface="Courier"/>
                <a:cs typeface="Courier"/>
                <a:sym typeface="Arial Bold" pitchFamily="34" charset="0"/>
              </a:rPr>
              <a:t>(only for Windows</a:t>
            </a:r>
            <a:r>
              <a:rPr lang="en-US" sz="4000" b="1" dirty="0" smtClean="0">
                <a:latin typeface="Courier"/>
                <a:cs typeface="Courier"/>
                <a:sym typeface="Arial Bold" pitchFamily="34" charset="0"/>
              </a:rPr>
              <a:t>), service and cookbook_file</a:t>
            </a:r>
            <a:r>
              <a:rPr lang="en-US" sz="4000" dirty="0" smtClean="0"/>
              <a:t> resources</a:t>
            </a:r>
          </a:p>
          <a:p>
            <a:pPr lvl="1"/>
            <a:r>
              <a:rPr lang="en-US" sz="4000" dirty="0" smtClean="0"/>
              <a:t>Write a completely functional IIS webserver recipe</a:t>
            </a:r>
          </a:p>
          <a:p>
            <a:pPr lvl="1"/>
            <a:r>
              <a:rPr lang="en-US" sz="4000" b="1" dirty="0" smtClean="0"/>
              <a:t>Upload </a:t>
            </a:r>
            <a:r>
              <a:rPr lang="en-US" sz="4000" dirty="0" smtClean="0">
                <a:latin typeface="Arial Bold" pitchFamily="34" charset="0"/>
                <a:cs typeface="Arial Bold" pitchFamily="34" charset="0"/>
                <a:sym typeface="Arial Bold" pitchFamily="34" charset="0"/>
              </a:rPr>
              <a:t>our cookbook </a:t>
            </a:r>
            <a:r>
              <a:rPr lang="en-US" sz="4000" dirty="0" smtClean="0"/>
              <a:t>to the Chef Server</a:t>
            </a:r>
          </a:p>
          <a:p>
            <a:pPr lvl="1">
              <a:spcBef>
                <a:spcPts val="1075"/>
              </a:spcBef>
            </a:pPr>
            <a:r>
              <a:rPr lang="en-US" sz="4000" dirty="0" smtClean="0"/>
              <a:t>Set a </a:t>
            </a:r>
            <a:r>
              <a:rPr lang="en-US" sz="4000" b="1" dirty="0" smtClean="0"/>
              <a:t>run_list </a:t>
            </a:r>
            <a:r>
              <a:rPr lang="en-US" sz="4000" dirty="0" smtClean="0"/>
              <a:t>for our nodes via knife</a:t>
            </a:r>
          </a:p>
          <a:p>
            <a:pPr lvl="1">
              <a:spcBef>
                <a:spcPts val="1075"/>
              </a:spcBef>
            </a:pPr>
            <a:r>
              <a:rPr lang="en-US" sz="4000" dirty="0" smtClean="0"/>
              <a:t>Converge the node</a:t>
            </a:r>
            <a:endParaRPr lang="en-US" sz="4000" dirty="0"/>
          </a:p>
          <a:p>
            <a:pPr lvl="1">
              <a:spcBef>
                <a:spcPts val="1075"/>
              </a:spcBef>
            </a:pPr>
            <a:r>
              <a:rPr lang="en-US" sz="4000" dirty="0"/>
              <a:t>Explain the output of a chef-client run </a:t>
            </a:r>
          </a:p>
        </p:txBody>
      </p:sp>
    </p:spTree>
    <p:extLst>
      <p:ext uri="{BB962C8B-B14F-4D97-AF65-F5344CB8AC3E}">
        <p14:creationId xmlns:p14="http://schemas.microsoft.com/office/powerpoint/2010/main" val="36631499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Linux 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524000"/>
            <a:ext cx="15889179" cy="7239000"/>
          </a:xfrm>
        </p:spPr>
        <p:txBody>
          <a:bodyPr/>
          <a:lstStyle/>
          <a:p>
            <a:pPr>
              <a:spcBef>
                <a:spcPts val="1075"/>
              </a:spcBef>
            </a:pPr>
            <a:r>
              <a:rPr lang="en-US" sz="4000" dirty="0" smtClean="0"/>
              <a:t>In this lesson</a:t>
            </a:r>
            <a:r>
              <a:rPr lang="en-US" sz="4000" dirty="0"/>
              <a:t>, </a:t>
            </a:r>
            <a:r>
              <a:rPr lang="en-US" sz="4000" dirty="0" smtClean="0"/>
              <a:t>we will</a:t>
            </a:r>
            <a:endParaRPr lang="en-US" sz="4000" dirty="0"/>
          </a:p>
          <a:p>
            <a:pPr lvl="1">
              <a:spcBef>
                <a:spcPts val="1075"/>
              </a:spcBef>
            </a:pPr>
            <a:r>
              <a:rPr lang="en-US" sz="4000" dirty="0" smtClean="0"/>
              <a:t>Create new cookbooks</a:t>
            </a:r>
            <a:endParaRPr lang="en-US" sz="4000" dirty="0">
              <a:latin typeface="Arial Bold" charset="0"/>
              <a:ea typeface="Heiti SC Medium" charset="0"/>
              <a:cs typeface="Heiti SC Medium" charset="0"/>
              <a:sym typeface="Arial Bold" charset="0"/>
            </a:endParaRPr>
          </a:p>
          <a:p>
            <a:pPr lvl="1"/>
            <a:r>
              <a:rPr lang="en-US" sz="4000" dirty="0" smtClean="0"/>
              <a:t>Describe how to use the </a:t>
            </a:r>
            <a:r>
              <a:rPr lang="en-US" sz="4000" b="1" dirty="0">
                <a:latin typeface="Courier"/>
                <a:cs typeface="Courier"/>
                <a:sym typeface="Arial Bold" pitchFamily="34" charset="0"/>
              </a:rPr>
              <a:t>package(only for Linux</a:t>
            </a:r>
            <a:r>
              <a:rPr lang="en-US" sz="4000" b="1" dirty="0" smtClean="0">
                <a:latin typeface="Courier"/>
                <a:cs typeface="Courier"/>
                <a:sym typeface="Arial Bold" pitchFamily="34" charset="0"/>
              </a:rPr>
              <a:t>), service and cookbook_file</a:t>
            </a:r>
            <a:r>
              <a:rPr lang="en-US" sz="4000" dirty="0" smtClean="0"/>
              <a:t> resources</a:t>
            </a:r>
          </a:p>
          <a:p>
            <a:pPr lvl="1"/>
            <a:r>
              <a:rPr lang="en-US" sz="4000" dirty="0" smtClean="0"/>
              <a:t>Write a completely functional Apache webserver recipe</a:t>
            </a:r>
          </a:p>
          <a:p>
            <a:pPr lvl="1"/>
            <a:r>
              <a:rPr lang="en-US" sz="4000" b="1" dirty="0" smtClean="0"/>
              <a:t>Upload </a:t>
            </a:r>
            <a:r>
              <a:rPr lang="en-US" sz="4000" dirty="0" smtClean="0">
                <a:latin typeface="Arial Bold" pitchFamily="34" charset="0"/>
                <a:cs typeface="Arial Bold" pitchFamily="34" charset="0"/>
                <a:sym typeface="Arial Bold" pitchFamily="34" charset="0"/>
              </a:rPr>
              <a:t>our cookbook </a:t>
            </a:r>
            <a:r>
              <a:rPr lang="en-US" sz="4000" dirty="0" smtClean="0"/>
              <a:t>to the Chef Server</a:t>
            </a:r>
          </a:p>
          <a:p>
            <a:pPr lvl="1">
              <a:spcBef>
                <a:spcPts val="1075"/>
              </a:spcBef>
            </a:pPr>
            <a:r>
              <a:rPr lang="en-US" sz="4000" dirty="0" smtClean="0"/>
              <a:t>Set a </a:t>
            </a:r>
            <a:r>
              <a:rPr lang="en-US" sz="4000" b="1" dirty="0" smtClean="0"/>
              <a:t>run_list </a:t>
            </a:r>
            <a:r>
              <a:rPr lang="en-US" sz="4000" dirty="0" smtClean="0"/>
              <a:t>for our nodes via knife</a:t>
            </a:r>
          </a:p>
          <a:p>
            <a:pPr lvl="1">
              <a:spcBef>
                <a:spcPts val="1075"/>
              </a:spcBef>
            </a:pPr>
            <a:r>
              <a:rPr lang="en-US" sz="4000" dirty="0"/>
              <a:t>Converge the </a:t>
            </a:r>
            <a:r>
              <a:rPr lang="en-US" sz="4000" dirty="0" smtClean="0"/>
              <a:t>node</a:t>
            </a:r>
            <a:endParaRPr lang="en-US" sz="4000" dirty="0"/>
          </a:p>
          <a:p>
            <a:pPr lvl="1">
              <a:spcBef>
                <a:spcPts val="1075"/>
              </a:spcBef>
            </a:pPr>
            <a:r>
              <a:rPr lang="en-US" sz="4000" dirty="0"/>
              <a:t>Explain the output of a chef-client run </a:t>
            </a:r>
          </a:p>
        </p:txBody>
      </p:sp>
    </p:spTree>
    <p:extLst>
      <p:ext uri="{BB962C8B-B14F-4D97-AF65-F5344CB8AC3E}">
        <p14:creationId xmlns:p14="http://schemas.microsoft.com/office/powerpoint/2010/main" val="1828501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smtClean="0">
                <a:sym typeface="Arial Bold" charset="0"/>
              </a:rPr>
              <a:t>Problem </a:t>
            </a:r>
            <a:r>
              <a:rPr lang="en-US" sz="6300" dirty="0">
                <a:sym typeface="Arial Bold" charset="0"/>
              </a:rPr>
              <a:t>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40038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Why Chef</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Apache cookbook for Linux nodes</a:t>
            </a:r>
            <a:endParaRPr lang="en-US" dirty="0">
              <a:sym typeface="Arial" charset="0"/>
            </a:endParaRPr>
          </a:p>
        </p:txBody>
      </p:sp>
    </p:spTree>
    <p:extLst>
      <p:ext uri="{BB962C8B-B14F-4D97-AF65-F5344CB8AC3E}">
        <p14:creationId xmlns:p14="http://schemas.microsoft.com/office/powerpoint/2010/main" val="594616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smtClean="0">
                <a:sym typeface="Arial Bold" charset="0"/>
              </a:rPr>
              <a:t>Linux: Required </a:t>
            </a:r>
            <a:r>
              <a:rPr lang="en-US" dirty="0">
                <a:sym typeface="Arial Bold" charset="0"/>
              </a:rPr>
              <a:t>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Apache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Apache on the node, and </a:t>
            </a:r>
            <a:r>
              <a:rPr lang="en-US" b="1" dirty="0" smtClean="0"/>
              <a:t>configure</a:t>
            </a:r>
            <a:r>
              <a:rPr lang="en-US" dirty="0" smtClean="0"/>
              <a:t> Apache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Apache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1020952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803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br>
              <a:rPr lang="en-US" sz="4800" dirty="0" smtClean="0">
                <a:solidFill>
                  <a:schemeClr val="bg1"/>
                </a:solidFill>
                <a:latin typeface="Courier"/>
                <a:ea typeface="Courier"/>
                <a:cs typeface="Courier"/>
                <a:sym typeface="Courier"/>
              </a:rPr>
            </a:br>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smtClean="0">
                <a:solidFill>
                  <a:srgbClr val="FFFFFF"/>
                </a:solidFill>
                <a:latin typeface="Courier"/>
                <a:ea typeface="Courier"/>
                <a:cs typeface="Courier"/>
                <a:sym typeface="Courier"/>
              </a:rPr>
              <a:t>apache</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544800" cy="1117600"/>
          </a:xfrm>
        </p:spPr>
        <p:txBody>
          <a:bodyPr/>
          <a:lstStyle/>
          <a:p>
            <a:r>
              <a:rPr lang="en-US" sz="6600" dirty="0" smtClean="0">
                <a:sym typeface="Arial Bold" charset="0"/>
              </a:rPr>
              <a:t>Exercise:  Create a new Cookbook</a:t>
            </a:r>
            <a:endParaRPr lang="en-US" sz="6600" dirty="0">
              <a:sym typeface="Arial Bold" charset="0"/>
            </a:endParaRPr>
          </a:p>
        </p:txBody>
      </p:sp>
      <p:sp>
        <p:nvSpPr>
          <p:cNvPr id="176132" name="Rectangle 3"/>
          <p:cNvSpPr>
            <a:spLocks noGrp="1" noChangeArrowheads="1"/>
          </p:cNvSpPr>
          <p:nvPr>
            <p:ph idx="1"/>
          </p:nvPr>
        </p:nvSpPr>
        <p:spPr>
          <a:xfrm>
            <a:off x="812880" y="3810000"/>
            <a:ext cx="14631830" cy="43576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smtClean="0">
                <a:solidFill>
                  <a:srgbClr val="FFFFFF"/>
                </a:solidFill>
                <a:latin typeface="Courier" charset="0"/>
                <a:ea typeface="Courier" charset="0"/>
                <a:cs typeface="Courier" charset="0"/>
              </a:rPr>
              <a:t>apache</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apache</a:t>
            </a:r>
          </a:p>
          <a:p>
            <a:pPr marL="274320" indent="0" defTabSz="1408061">
              <a:buNone/>
            </a:pPr>
            <a:r>
              <a:rPr lang="en-US" sz="3200" kern="1200" dirty="0">
                <a:solidFill>
                  <a:srgbClr val="FFFFFF"/>
                </a:solidFill>
                <a:latin typeface="Courier" charset="0"/>
                <a:ea typeface="Courier" charset="0"/>
                <a:cs typeface="Courier" charset="0"/>
              </a:rPr>
              <a:t>** Creating CHANGELOG for cookbook: apache</a:t>
            </a:r>
          </a:p>
          <a:p>
            <a:pPr marL="274320" indent="0" defTabSz="1408061">
              <a:buNone/>
            </a:pPr>
            <a:r>
              <a:rPr lang="en-US" sz="3200" kern="1200" dirty="0">
                <a:solidFill>
                  <a:srgbClr val="FFFFFF"/>
                </a:solidFill>
                <a:latin typeface="Courier" charset="0"/>
                <a:ea typeface="Courier" charset="0"/>
                <a:cs typeface="Courier" charset="0"/>
              </a:rPr>
              <a:t>** Creating metadata for cookbook: apache</a:t>
            </a:r>
          </a:p>
        </p:txBody>
      </p:sp>
    </p:spTree>
    <p:extLst>
      <p:ext uri="{BB962C8B-B14F-4D97-AF65-F5344CB8AC3E}">
        <p14:creationId xmlns:p14="http://schemas.microsoft.com/office/powerpoint/2010/main" val="3567980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508794" y="20574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8052594" y="2057400"/>
            <a:ext cx="76962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2261394"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411598"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94009"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002247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7531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190889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471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033105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01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2026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Application</a:t>
            </a:r>
            <a:endParaRPr lang="en-US" dirty="0">
              <a:solidFill>
                <a:schemeClr val="tx1"/>
              </a:solidFill>
              <a:ea typeface="ＭＳ Ｐゴシック" charset="0"/>
              <a:cs typeface="Gill Sans" charset="0"/>
            </a:endParaRP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2244378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76394" y="7239000"/>
            <a:ext cx="5638800" cy="1219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11405394" y="6400800"/>
            <a:ext cx="5334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6670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3"/>
          <p:cNvSpPr>
            <a:spLocks/>
          </p:cNvSpPr>
          <p:nvPr/>
        </p:nvSpPr>
        <p:spPr bwMode="auto">
          <a:xfrm>
            <a:off x="838282" y="3657600"/>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smtClean="0">
                <a:solidFill>
                  <a:srgbClr val="408080"/>
                </a:solidFill>
                <a:latin typeface="Courier"/>
                <a:ea typeface="Courier"/>
                <a:cs typeface="Courier"/>
              </a:rPr>
              <a:t>apache</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Linux exercise: Edit </a:t>
            </a:r>
            <a:r>
              <a:rPr lang="en-US" dirty="0">
                <a:sym typeface="Arial Bold" charset="0"/>
              </a:rPr>
              <a:t>the default recipe</a:t>
            </a:r>
          </a:p>
        </p:txBody>
      </p:sp>
      <p:sp>
        <p:nvSpPr>
          <p:cNvPr id="6" name="Rectangle 1"/>
          <p:cNvSpPr>
            <a:spLocks/>
          </p:cNvSpPr>
          <p:nvPr/>
        </p:nvSpPr>
        <p:spPr bwMode="auto">
          <a:xfrm>
            <a:off x="203994" y="1676400"/>
            <a:ext cx="679813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7" name="Rectangle 3"/>
          <p:cNvSpPr>
            <a:spLocks/>
          </p:cNvSpPr>
          <p:nvPr/>
        </p:nvSpPr>
        <p:spPr bwMode="auto">
          <a:xfrm>
            <a:off x="3480594" y="1879600"/>
            <a:ext cx="1277699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workstation:   cookbooks\apache\recipes\default.rb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 workstation: cookbooks/apache/recipes/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62913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smtClean="0"/>
              <a:t>Linux Exercise</a:t>
            </a:r>
            <a:r>
              <a:rPr lang="en-US" sz="4400" dirty="0"/>
              <a:t>:  Add a </a:t>
            </a:r>
            <a:r>
              <a:rPr lang="en-US" sz="4400" dirty="0" smtClean="0"/>
              <a:t>package resource </a:t>
            </a:r>
            <a:r>
              <a:rPr lang="en-US" sz="4400" dirty="0"/>
              <a:t>to install </a:t>
            </a:r>
            <a:r>
              <a:rPr lang="en-US" sz="4400" dirty="0" smtClean="0"/>
              <a:t>Apache</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a:t>
            </a:r>
            <a:r>
              <a:rPr lang="en-US" sz="3300" b="1" dirty="0" smtClean="0"/>
              <a:t> chef</a:t>
            </a:r>
            <a:r>
              <a:rPr lang="en-US" sz="3300" b="1" smtClean="0"/>
              <a:t>-repo/cookbooks</a:t>
            </a:r>
            <a:r>
              <a:rPr lang="en-US" sz="3300" b="1" dirty="0" smtClean="0"/>
              <a:t>/apache/recipes/default.rb</a:t>
            </a:r>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smtClean="0">
                <a:solidFill>
                  <a:srgbClr val="408080"/>
                </a:solidFill>
                <a:latin typeface="Courier"/>
                <a:ea typeface="Courier"/>
                <a:cs typeface="Courier"/>
                <a:sym typeface="Courier"/>
              </a:rPr>
              <a:t>apache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smtClean="0">
                <a:latin typeface="Courier"/>
                <a:cs typeface="Courier"/>
              </a:rPr>
              <a:t>package </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httpd</a:t>
            </a:r>
            <a:r>
              <a:rPr lang="en-US" sz="3200" dirty="0" smtClean="0">
                <a:solidFill>
                  <a:srgbClr val="BA2121"/>
                </a:solidFill>
                <a:latin typeface="Courier"/>
                <a:cs typeface="Courier"/>
              </a:rPr>
              <a:t>" </a:t>
            </a:r>
            <a:r>
              <a:rPr lang="en-US" sz="3200" b="1" dirty="0">
                <a:solidFill>
                  <a:srgbClr val="008000"/>
                </a:solidFill>
                <a:latin typeface="Courier"/>
                <a:cs typeface="Courier"/>
              </a:rPr>
              <a:t>do </a:t>
            </a:r>
          </a:p>
          <a:p>
            <a:pPr marL="0" indent="0">
              <a:buNone/>
            </a:pPr>
            <a:r>
              <a:rPr lang="en-US" sz="3200" dirty="0" smtClean="0">
                <a:latin typeface="Courier"/>
                <a:cs typeface="Courier"/>
              </a:rPr>
              <a:t>  action </a:t>
            </a:r>
            <a:r>
              <a:rPr lang="en-US" sz="3200" dirty="0" smtClean="0">
                <a:solidFill>
                  <a:srgbClr val="19177C"/>
                </a:solidFill>
                <a:latin typeface="Courier"/>
                <a:cs typeface="Courier"/>
              </a:rPr>
              <a:t>:install</a:t>
            </a:r>
            <a:endParaRPr lang="en-US" sz="3200" dirty="0">
              <a:solidFill>
                <a:srgbClr val="19177C"/>
              </a:solidFill>
              <a:latin typeface="Courier"/>
              <a:cs typeface="Courier"/>
            </a:endParaRP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6670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009965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ea typeface="Courier"/>
                <a:cs typeface="Courier"/>
                <a:sym typeface="Courier"/>
              </a:rPr>
              <a:t>package</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httpd</a:t>
            </a:r>
            <a:r>
              <a:rPr lang="en-US" sz="3200" dirty="0" smtClean="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:install</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31923782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package </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httpd</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:install</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smtClean="0">
                <a:latin typeface="Arial Bold" pitchFamily="34" charset="0"/>
                <a:cs typeface="Arial Bold" pitchFamily="34" charset="0"/>
                <a:sym typeface="Arial Bold" pitchFamily="34" charset="0"/>
              </a:rPr>
              <a:t>package </a:t>
            </a:r>
            <a:r>
              <a:rPr lang="en-US" kern="0" dirty="0" smtClean="0"/>
              <a:t>resource</a:t>
            </a:r>
          </a:p>
          <a:p>
            <a:pPr marL="0" indent="0" defTabSz="914400">
              <a:buNone/>
            </a:pPr>
            <a:endParaRPr lang="en-US" dirty="0"/>
          </a:p>
        </p:txBody>
      </p:sp>
      <p:sp>
        <p:nvSpPr>
          <p:cNvPr id="7" name="Rectangle 5"/>
          <p:cNvSpPr>
            <a:spLocks/>
          </p:cNvSpPr>
          <p:nvPr/>
        </p:nvSpPr>
        <p:spPr bwMode="auto">
          <a:xfrm>
            <a:off x="6376194" y="3352800"/>
            <a:ext cx="50292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58674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8357394" y="2895600"/>
            <a:ext cx="2514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78214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package </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httpd</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:install</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smtClean="0">
                <a:latin typeface="Arial Bold" pitchFamily="34" charset="0"/>
                <a:cs typeface="Arial Bold" pitchFamily="34" charset="0"/>
                <a:sym typeface="Arial Bold" pitchFamily="34" charset="0"/>
              </a:rPr>
              <a:t>package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t>‘</a:t>
            </a:r>
            <a:r>
              <a:rPr lang="en-US" dirty="0" err="1" smtClean="0">
                <a:solidFill>
                  <a:srgbClr val="BA2121"/>
                </a:solidFill>
                <a:latin typeface="Courier"/>
                <a:ea typeface="Courier"/>
                <a:cs typeface="Courier"/>
                <a:sym typeface="Courier"/>
              </a:rPr>
              <a:t>httpd</a:t>
            </a:r>
            <a:r>
              <a:rPr lang="en-US" dirty="0" smtClean="0">
                <a:solidFill>
                  <a:srgbClr val="BA2121"/>
                </a:solidFill>
                <a:latin typeface="Courier"/>
                <a:ea typeface="Courier"/>
                <a:cs typeface="Courier"/>
                <a:sym typeface="Courier"/>
              </a:rPr>
              <a:t>’</a:t>
            </a:r>
            <a:endParaRPr lang="en-US" dirty="0">
              <a:solidFill>
                <a:srgbClr val="BA2121"/>
              </a:solidFill>
              <a:latin typeface="Courier"/>
              <a:ea typeface="Courier"/>
              <a:cs typeface="Courier"/>
              <a:sym typeface="Courier"/>
            </a:endParaRPr>
          </a:p>
          <a:p>
            <a:pPr defTabSz="914400"/>
            <a:endParaRPr lang="en-US" kern="0" dirty="0" smtClean="0"/>
          </a:p>
          <a:p>
            <a:pPr marL="0" indent="0" defTabSz="914400">
              <a:buNone/>
            </a:pPr>
            <a:endParaRPr lang="en-US" dirty="0"/>
          </a:p>
        </p:txBody>
      </p:sp>
      <p:sp>
        <p:nvSpPr>
          <p:cNvPr id="7" name="Rectangle 5"/>
          <p:cNvSpPr>
            <a:spLocks/>
          </p:cNvSpPr>
          <p:nvPr/>
        </p:nvSpPr>
        <p:spPr bwMode="auto">
          <a:xfrm>
            <a:off x="6376194" y="3352800"/>
            <a:ext cx="50292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58674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6376194" y="2895600"/>
            <a:ext cx="1981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10186194" y="2895600"/>
            <a:ext cx="1981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762482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package </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httpd</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:install</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resource with a type of </a:t>
            </a:r>
            <a:r>
              <a:rPr lang="en-US" b="1" kern="0" dirty="0" smtClean="0">
                <a:latin typeface="Arial Bold" pitchFamily="34" charset="0"/>
                <a:cs typeface="Arial Bold" pitchFamily="34" charset="0"/>
                <a:sym typeface="Arial Bold" pitchFamily="34" charset="0"/>
              </a:rPr>
              <a:t>package</a:t>
            </a:r>
            <a:endParaRPr lang="en-US" kern="0" dirty="0" smtClean="0"/>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t>‘</a:t>
            </a:r>
            <a:r>
              <a:rPr lang="en-US" dirty="0" err="1" smtClean="0">
                <a:solidFill>
                  <a:srgbClr val="000000"/>
                </a:solidFill>
                <a:latin typeface="Courier"/>
                <a:ea typeface="Courier"/>
                <a:cs typeface="Courier"/>
                <a:sym typeface="Courier"/>
              </a:rPr>
              <a:t>httpd</a:t>
            </a:r>
            <a:r>
              <a:rPr lang="en-US" dirty="0" smtClean="0">
                <a:solidFill>
                  <a:srgbClr val="000000"/>
                </a:solidFill>
                <a:latin typeface="Courier"/>
                <a:ea typeface="Courier"/>
                <a:cs typeface="Courier"/>
                <a:sym typeface="Courier"/>
              </a:rPr>
              <a:t>’</a:t>
            </a:r>
          </a:p>
          <a:p>
            <a:pPr defTabSz="914400"/>
            <a:r>
              <a:rPr lang="en-US" dirty="0"/>
              <a:t>With the </a:t>
            </a:r>
            <a:r>
              <a:rPr lang="en-US" b="1" dirty="0">
                <a:sym typeface="Arial Bold" pitchFamily="34" charset="0"/>
              </a:rPr>
              <a:t>action </a:t>
            </a:r>
            <a:r>
              <a:rPr lang="en-US" dirty="0" smtClean="0">
                <a:sym typeface="Arial Bold" pitchFamily="34" charset="0"/>
              </a:rPr>
              <a:t>‘install’</a:t>
            </a:r>
            <a:endParaRPr lang="en-US" dirty="0"/>
          </a:p>
          <a:p>
            <a:pPr marL="0" indent="0" defTabSz="914400">
              <a:buNone/>
            </a:pPr>
            <a:endParaRPr lang="en-US" kern="0" dirty="0" smtClean="0"/>
          </a:p>
          <a:p>
            <a:pPr marL="0" indent="0" defTabSz="914400">
              <a:buNone/>
            </a:pPr>
            <a:endParaRPr lang="en-US" dirty="0"/>
          </a:p>
        </p:txBody>
      </p:sp>
      <p:sp>
        <p:nvSpPr>
          <p:cNvPr id="7" name="Rectangle 5"/>
          <p:cNvSpPr>
            <a:spLocks/>
          </p:cNvSpPr>
          <p:nvPr/>
        </p:nvSpPr>
        <p:spPr bwMode="auto">
          <a:xfrm>
            <a:off x="6376194" y="2286000"/>
            <a:ext cx="50292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58674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6376194" y="2209800"/>
            <a:ext cx="1981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6376194" y="38862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6919984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smtClean="0">
                <a:latin typeface="Courier"/>
                <a:ea typeface="Courier"/>
                <a:cs typeface="Courier"/>
                <a:sym typeface="Courier"/>
              </a:rPr>
              <a:t>package </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httpd</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:install</a:t>
            </a:r>
          </a:p>
          <a:p>
            <a:r>
              <a:rPr lang="en-US" b="1" dirty="0">
                <a:solidFill>
                  <a:srgbClr val="008000"/>
                </a:solidFill>
                <a:latin typeface="Courier"/>
                <a:ea typeface="Courier"/>
                <a:cs typeface="Courier"/>
                <a:sym typeface="Courier"/>
              </a:rPr>
              <a:t>end</a:t>
            </a:r>
          </a:p>
          <a:p>
            <a:pPr defTabSz="914400"/>
            <a:endParaRPr lang="en-US" dirty="0">
              <a:solidFill>
                <a:srgbClr val="BA2121"/>
              </a:solidFill>
              <a:latin typeface="Courier"/>
              <a:ea typeface="Courier"/>
              <a:cs typeface="Courier"/>
              <a:sym typeface="Courier"/>
            </a:endParaRP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httpd</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1042194" y="2590800"/>
            <a:ext cx="11088183" cy="32004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smtClean="0">
                <a:latin typeface="Courier"/>
                <a:cs typeface="Courier"/>
              </a:rPr>
              <a:t>cookbooks/apache/recipes/default.rb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83319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3657600"/>
            <a:ext cx="14631830" cy="45720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smtClean="0">
                <a:latin typeface="Courier"/>
                <a:ea typeface="Courier"/>
                <a:cs typeface="Courier"/>
                <a:sym typeface="Courier"/>
              </a:rPr>
              <a:t>service </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httpd</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a:latin typeface="Courier"/>
                <a:cs typeface="Courier"/>
              </a:rPr>
              <a:t>cookbook_file </a:t>
            </a:r>
            <a:r>
              <a:rPr lang="en-US" sz="3200" dirty="0" smtClean="0">
                <a:solidFill>
                  <a:srgbClr val="BA2121"/>
                </a:solidFill>
                <a:latin typeface="Courier"/>
                <a:cs typeface="Courier"/>
              </a:rPr>
              <a:t>”/var/www/html/</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a:t>
            </a:r>
            <a:r>
              <a:rPr lang="en-US" sz="3200" dirty="0" smtClean="0">
                <a:latin typeface="Courier"/>
                <a:cs typeface="Courier"/>
              </a:rPr>
              <a:t>mode “</a:t>
            </a:r>
            <a:r>
              <a:rPr lang="en-US" sz="3200" dirty="0">
                <a:solidFill>
                  <a:srgbClr val="BA2121"/>
                </a:solidFill>
                <a:latin typeface="Courier"/>
                <a:cs typeface="Courier"/>
              </a:rPr>
              <a:t>0644</a:t>
            </a:r>
            <a:r>
              <a:rPr lang="en-US" sz="3200" dirty="0" smtClean="0">
                <a:latin typeface="Courier"/>
                <a:cs typeface="Courier"/>
              </a:rPr>
              <a:t>”</a:t>
            </a:r>
            <a:endParaRPr lang="en-US" sz="3200" dirty="0">
              <a:solidFill>
                <a:srgbClr val="BA2121"/>
              </a:solidFill>
              <a:latin typeface="Courier"/>
              <a:cs typeface="Courier"/>
            </a:endParaRP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65994" y="3200400"/>
            <a:ext cx="11088183" cy="20193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2" name="Rectangle 1"/>
          <p:cNvSpPr/>
          <p:nvPr/>
        </p:nvSpPr>
        <p:spPr>
          <a:xfrm>
            <a:off x="889794" y="1828800"/>
            <a:ext cx="12725400" cy="646331"/>
          </a:xfrm>
          <a:prstGeom prst="rect">
            <a:avLst/>
          </a:prstGeom>
        </p:spPr>
        <p:txBody>
          <a:bodyPr wrap="square">
            <a:spAutoFit/>
          </a:bodyPr>
          <a:lstStyle/>
          <a:p>
            <a:r>
              <a:rPr lang="en-US" sz="3600" dirty="0"/>
              <a:t> Add the following </a:t>
            </a:r>
            <a:r>
              <a:rPr lang="en-US" sz="3600" dirty="0" smtClean="0"/>
              <a:t>to: </a:t>
            </a:r>
            <a:r>
              <a:rPr lang="en-US" sz="3600" b="1" dirty="0"/>
              <a:t>cookbooks/apache/recipes/default.rb</a:t>
            </a:r>
          </a:p>
        </p:txBody>
      </p:sp>
    </p:spTree>
    <p:extLst>
      <p:ext uri="{BB962C8B-B14F-4D97-AF65-F5344CB8AC3E}">
        <p14:creationId xmlns:p14="http://schemas.microsoft.com/office/powerpoint/2010/main" val="249106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smtClean="0">
                <a:sym typeface="Arial Bold" charset="0"/>
              </a:rPr>
              <a:t>Linux: Full </a:t>
            </a:r>
            <a:r>
              <a:rPr lang="en-US" sz="6000" dirty="0">
                <a:sym typeface="Arial Bold" charset="0"/>
              </a:rPr>
              <a:t>contents </a:t>
            </a:r>
            <a:r>
              <a:rPr lang="en-US" sz="6000" dirty="0" smtClean="0">
                <a:sym typeface="Arial Bold" charset="0"/>
              </a:rPr>
              <a:t>of the </a:t>
            </a:r>
            <a:r>
              <a:rPr lang="en-US" sz="6000" dirty="0" smtClean="0"/>
              <a:t>Apache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a:buNone/>
            </a:pPr>
            <a:r>
              <a:rPr lang="en-US" sz="3200" dirty="0" smtClean="0">
                <a:latin typeface="Courier"/>
                <a:ea typeface="Courier"/>
                <a:cs typeface="Courier"/>
                <a:sym typeface="Courier"/>
              </a:rPr>
              <a:t>package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httpd</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cs typeface="Courier"/>
              </a:rPr>
              <a:t>  action </a:t>
            </a:r>
            <a:r>
              <a:rPr lang="en-US" sz="3200" dirty="0" smtClean="0">
                <a:latin typeface="Courier"/>
                <a:cs typeface="Courier"/>
              </a:rPr>
              <a:t>:install</a:t>
            </a:r>
            <a:endParaRPr lang="en-US" sz="3200" dirty="0">
              <a:latin typeface="Courier"/>
              <a:cs typeface="Courier"/>
            </a:endParaRPr>
          </a:p>
          <a:p>
            <a:pPr marL="0" indent="0">
              <a:spcBef>
                <a:spcPts val="0"/>
              </a:spcBef>
              <a:buNone/>
            </a:pPr>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a:p>
            <a:pPr marL="0" indent="0">
              <a:spcBef>
                <a:spcPts val="0"/>
              </a:spcBef>
              <a:buNone/>
            </a:pPr>
            <a:endParaRPr lang="en-US" sz="3200" b="1" dirty="0">
              <a:solidFill>
                <a:srgbClr val="008000"/>
              </a:solidFill>
              <a:latin typeface="Courier"/>
              <a:ea typeface="Courier"/>
              <a:cs typeface="Courier"/>
              <a:sym typeface="Courier"/>
            </a:endParaRPr>
          </a:p>
          <a:p>
            <a:pPr marL="0" indent="0">
              <a:buNone/>
            </a:pPr>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httpd</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pPr marL="0" indent="0">
              <a:spcBef>
                <a:spcPts val="0"/>
              </a:spcBef>
              <a:buNone/>
            </a:pPr>
            <a:r>
              <a:rPr lang="en-US" sz="3200" b="1" dirty="0" smtClean="0">
                <a:solidFill>
                  <a:srgbClr val="008000"/>
                </a:solidFill>
                <a:latin typeface="Courier"/>
                <a:ea typeface="Courier"/>
                <a:cs typeface="Courier"/>
                <a:sym typeface="Courier"/>
              </a:rPr>
              <a:t>end</a:t>
            </a:r>
          </a:p>
          <a:p>
            <a:pPr marL="0" indent="0">
              <a:spcBef>
                <a:spcPts val="0"/>
              </a:spcBef>
              <a:buNone/>
            </a:pPr>
            <a:endParaRPr lang="en-US" sz="3200" b="1" dirty="0" smtClean="0">
              <a:solidFill>
                <a:srgbClr val="008000"/>
              </a:solidFill>
              <a:latin typeface="Courier"/>
              <a:ea typeface="Courier"/>
              <a:cs typeface="Courier"/>
              <a:sym typeface="Courier"/>
            </a:endParaRPr>
          </a:p>
          <a:p>
            <a:pPr marL="0" indent="0">
              <a:buNone/>
            </a:pPr>
            <a:r>
              <a:rPr lang="en-US" sz="3200" dirty="0">
                <a:latin typeface="Courier"/>
                <a:ea typeface="Courier"/>
                <a:cs typeface="Courier"/>
                <a:sym typeface="Courier"/>
              </a:rPr>
              <a:t>cookbook_file </a:t>
            </a:r>
            <a:r>
              <a:rPr lang="en-US" sz="3200" dirty="0" smtClean="0">
                <a:solidFill>
                  <a:srgbClr val="BA2121"/>
                </a:solidFill>
                <a:latin typeface="Courier"/>
                <a:ea typeface="Courier"/>
                <a:cs typeface="Courier"/>
                <a:sym typeface="Courier"/>
              </a:rPr>
              <a:t>“/var/www/html/</a:t>
            </a:r>
            <a:r>
              <a:rPr lang="en-US" sz="3200" dirty="0" err="1" smtClean="0">
                <a:solidFill>
                  <a:srgbClr val="BA2121"/>
                </a:solidFill>
                <a:latin typeface="Courier"/>
                <a:ea typeface="Courier"/>
                <a:cs typeface="Courier"/>
                <a:sym typeface="Courier"/>
              </a:rPr>
              <a:t>index.html</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source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index.html</a:t>
            </a:r>
            <a:r>
              <a:rPr lang="en-US" sz="3200" dirty="0" smtClean="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t>
            </a:r>
            <a:r>
              <a:rPr lang="en-US" sz="3200" dirty="0" smtClean="0">
                <a:latin typeface="Courier"/>
                <a:ea typeface="Courier"/>
                <a:cs typeface="Courier"/>
                <a:sym typeface="Courier"/>
              </a:rPr>
              <a:t> mode </a:t>
            </a:r>
            <a:r>
              <a:rPr lang="en-US" sz="3200" dirty="0" smtClean="0">
                <a:solidFill>
                  <a:schemeClr val="accent6">
                    <a:lumMod val="60000"/>
                    <a:lumOff val="40000"/>
                  </a:schemeClr>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”0644”</a:t>
            </a:r>
            <a:endParaRPr lang="en-US" sz="3200" dirty="0">
              <a:latin typeface="Courier"/>
              <a:ea typeface="Courier"/>
              <a:cs typeface="Courier"/>
              <a:sym typeface="Courier"/>
            </a:endParaRPr>
          </a:p>
          <a:p>
            <a:pPr marL="0" indent="0">
              <a:spcBef>
                <a:spcPts val="0"/>
              </a:spcBef>
              <a:buNone/>
            </a:pPr>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252135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96656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dirty="0" smtClean="0"/>
              <a:t>Order </a:t>
            </a:r>
            <a:r>
              <a:rPr lang="en-US" dirty="0"/>
              <a:t>Matters</a:t>
            </a:r>
          </a:p>
        </p:txBody>
      </p:sp>
      <p:sp>
        <p:nvSpPr>
          <p:cNvPr id="434179" name="Rectangle 3"/>
          <p:cNvSpPr>
            <a:spLocks/>
          </p:cNvSpPr>
          <p:nvPr/>
        </p:nvSpPr>
        <p:spPr bwMode="auto">
          <a:xfrm>
            <a:off x="7214394" y="1974850"/>
            <a:ext cx="866215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smtClean="0">
                <a:latin typeface="Courier"/>
                <a:ea typeface="Courier"/>
                <a:cs typeface="Courier"/>
                <a:sym typeface="Courier"/>
              </a:rPr>
              <a:t>package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a:t>
            </a:r>
            <a:r>
              <a:rPr lang="en-US" sz="2400" dirty="0" smtClean="0">
                <a:latin typeface="Courier"/>
                <a:cs typeface="Courier"/>
              </a:rPr>
              <a:t>:install</a:t>
            </a:r>
            <a:endParaRPr lang="en-US" sz="2400" dirty="0">
              <a:latin typeface="Courier"/>
              <a:cs typeface="Courier"/>
            </a:endParaRPr>
          </a:p>
          <a:p>
            <a:r>
              <a:rPr lang="en-US" sz="2400" b="1" dirty="0" smtClean="0">
                <a:solidFill>
                  <a:srgbClr val="008000"/>
                </a:solidFill>
                <a:latin typeface="Courier"/>
                <a:ea typeface="Courier"/>
                <a:cs typeface="Courier"/>
                <a:sym typeface="Courier"/>
              </a:rPr>
              <a:t>end</a:t>
            </a:r>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cookbook_file </a:t>
            </a:r>
            <a:r>
              <a:rPr lang="en-US" sz="2400" dirty="0" smtClean="0">
                <a:solidFill>
                  <a:srgbClr val="BA2121"/>
                </a:solidFill>
                <a:latin typeface="Courier"/>
                <a:ea typeface="Courier"/>
                <a:cs typeface="Courier"/>
                <a:sym typeface="Courier"/>
              </a:rPr>
              <a:t>“/var/www/html/</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a:t>
            </a:r>
            <a:r>
              <a:rPr lang="en-US" sz="2400" dirty="0" smtClean="0">
                <a:latin typeface="Courier"/>
                <a:ea typeface="Courier"/>
                <a:cs typeface="Courier"/>
                <a:sym typeface="Courier"/>
              </a:rPr>
              <a:t>mode   </a:t>
            </a:r>
            <a:r>
              <a:rPr lang="en-US" sz="2400" dirty="0" smtClean="0">
                <a:solidFill>
                  <a:srgbClr val="BA2121"/>
                </a:solidFill>
                <a:latin typeface="Courier"/>
                <a:ea typeface="Courier"/>
                <a:cs typeface="Courier"/>
                <a:sym typeface="Courier"/>
              </a:rPr>
              <a:t>”0644”</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65080"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012866"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47594"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214275"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74606"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47594"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47594"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352036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809736"/>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752600"/>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smtClean="0">
                <a:latin typeface="Courier"/>
                <a:ea typeface="Courier"/>
                <a:cs typeface="Courier"/>
                <a:sym typeface="Courier"/>
              </a:rPr>
              <a:t>cookbooks/apache/files/default/</a:t>
            </a:r>
            <a:r>
              <a:rPr lang="en-US" sz="3100" dirty="0" err="1" smtClean="0">
                <a:latin typeface="Courier"/>
                <a:ea typeface="Courier"/>
                <a:cs typeface="Courier"/>
                <a:sym typeface="Courier"/>
              </a:rPr>
              <a:t>index.html</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76860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a:t>
            </a:r>
            <a:r>
              <a:rPr lang="en-US" sz="4800" dirty="0" smtClean="0">
                <a:solidFill>
                  <a:schemeClr val="tx1"/>
                </a:solidFill>
                <a:latin typeface="Courier"/>
                <a:ea typeface="Courier"/>
                <a:cs typeface="Courier"/>
                <a:sym typeface="Courier"/>
              </a:rPr>
              <a:t>Linux World!</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smtClean="0">
                <a:sym typeface="Arial Bold" charset="0"/>
              </a:rPr>
              <a:t>Linux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err="1" smtClean="0"/>
              <a:t>index.html</a:t>
            </a:r>
            <a:r>
              <a:rPr lang="en-US" sz="4000" dirty="0" smtClean="0"/>
              <a:t> </a:t>
            </a:r>
            <a:r>
              <a:rPr lang="en-US" sz="4000" dirty="0" smtClean="0">
                <a:sym typeface="Arial Bold" charset="0"/>
              </a:rPr>
              <a:t>to </a:t>
            </a:r>
            <a:r>
              <a:rPr lang="en-US" sz="4000" dirty="0">
                <a:sym typeface="Arial Bold" charset="0"/>
              </a:rPr>
              <a:t>your 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2319155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smtClean="0">
                <a:sym typeface="Arial Bold" charset="0"/>
              </a:rPr>
              <a:t>Linux: Full </a:t>
            </a:r>
            <a:r>
              <a:rPr lang="en-US" sz="6000" dirty="0">
                <a:sym typeface="Arial Bold" charset="0"/>
              </a:rPr>
              <a:t>contents </a:t>
            </a:r>
            <a:r>
              <a:rPr lang="en-US" sz="6000" dirty="0" smtClean="0">
                <a:sym typeface="Arial Bold" charset="0"/>
              </a:rPr>
              <a:t>of the </a:t>
            </a:r>
            <a:r>
              <a:rPr lang="en-US" sz="6000" dirty="0" smtClean="0"/>
              <a:t>Apache </a:t>
            </a:r>
            <a:r>
              <a:rPr lang="en-US" sz="6000" dirty="0" smtClean="0">
                <a:sym typeface="Arial Bold" charset="0"/>
              </a:rPr>
              <a:t>recipe</a:t>
            </a:r>
            <a:endParaRPr lang="en-US" sz="6000" dirty="0">
              <a:sym typeface="Arial Bold" charset="0"/>
            </a:endParaRPr>
          </a:p>
        </p:txBody>
      </p:sp>
      <p:sp>
        <p:nvSpPr>
          <p:cNvPr id="2" name="Rectangle 1"/>
          <p:cNvSpPr/>
          <p:nvPr/>
        </p:nvSpPr>
        <p:spPr>
          <a:xfrm>
            <a:off x="271162" y="1600200"/>
            <a:ext cx="5571632" cy="523220"/>
          </a:xfrm>
          <a:prstGeom prst="rect">
            <a:avLst/>
          </a:prstGeom>
        </p:spPr>
        <p:txBody>
          <a:bodyPr wrap="none">
            <a:spAutoFit/>
          </a:bodyPr>
          <a:lstStyle/>
          <a:p>
            <a:r>
              <a:rPr lang="en-US" dirty="0" smtClean="0">
                <a:latin typeface="Courier"/>
                <a:cs typeface="Courier"/>
              </a:rPr>
              <a:t>apache</a:t>
            </a:r>
            <a:r>
              <a:rPr lang="en-US" dirty="0">
                <a:latin typeface="Courier"/>
                <a:cs typeface="Courier"/>
              </a:rPr>
              <a:t>/recipes/default.rb</a:t>
            </a:r>
            <a:endParaRPr lang="en-US" dirty="0">
              <a:latin typeface="Courier"/>
              <a:ea typeface="Courier"/>
              <a:cs typeface="Courier"/>
              <a:sym typeface="Courier"/>
            </a:endParaRPr>
          </a:p>
        </p:txBody>
      </p:sp>
      <p:sp>
        <p:nvSpPr>
          <p:cNvPr id="5" name="Rectangle 3"/>
          <p:cNvSpPr>
            <a:spLocks/>
          </p:cNvSpPr>
          <p:nvPr/>
        </p:nvSpPr>
        <p:spPr bwMode="auto">
          <a:xfrm>
            <a:off x="37" y="2260600"/>
            <a:ext cx="866215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smtClean="0">
                <a:latin typeface="Courier"/>
                <a:ea typeface="Courier"/>
                <a:cs typeface="Courier"/>
                <a:sym typeface="Courier"/>
              </a:rPr>
              <a:t>package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a:t>
            </a:r>
            <a:r>
              <a:rPr lang="en-US" sz="2400" dirty="0" smtClean="0">
                <a:latin typeface="Courier"/>
                <a:cs typeface="Courier"/>
              </a:rPr>
              <a:t>:install</a:t>
            </a:r>
            <a:endParaRPr lang="en-US" sz="2400" dirty="0">
              <a:latin typeface="Courier"/>
              <a:cs typeface="Courier"/>
            </a:endParaRPr>
          </a:p>
          <a:p>
            <a:r>
              <a:rPr lang="en-US" sz="2400" b="1" dirty="0" smtClean="0">
                <a:solidFill>
                  <a:srgbClr val="008000"/>
                </a:solidFill>
                <a:latin typeface="Courier"/>
                <a:ea typeface="Courier"/>
                <a:cs typeface="Courier"/>
                <a:sym typeface="Courier"/>
              </a:rPr>
              <a:t>end</a:t>
            </a:r>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cookbook_file </a:t>
            </a:r>
            <a:r>
              <a:rPr lang="en-US" sz="2400" dirty="0" smtClean="0">
                <a:solidFill>
                  <a:srgbClr val="BA2121"/>
                </a:solidFill>
                <a:latin typeface="Courier"/>
                <a:ea typeface="Courier"/>
                <a:cs typeface="Courier"/>
                <a:sym typeface="Courier"/>
              </a:rPr>
              <a:t>“/var/www/html/</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a:t>
            </a:r>
            <a:r>
              <a:rPr lang="en-US" sz="2400" dirty="0" smtClean="0">
                <a:latin typeface="Courier"/>
                <a:ea typeface="Courier"/>
                <a:cs typeface="Courier"/>
                <a:sym typeface="Courier"/>
              </a:rPr>
              <a:t>mode   </a:t>
            </a:r>
            <a:r>
              <a:rPr lang="en-US" sz="2400" dirty="0" smtClean="0">
                <a:solidFill>
                  <a:srgbClr val="BA2121"/>
                </a:solidFill>
                <a:latin typeface="Courier"/>
                <a:ea typeface="Courier"/>
                <a:cs typeface="Courier"/>
                <a:sym typeface="Courier"/>
              </a:rPr>
              <a:t>”0644”</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7" name="Rectangle 3"/>
          <p:cNvSpPr>
            <a:spLocks/>
          </p:cNvSpPr>
          <p:nvPr/>
        </p:nvSpPr>
        <p:spPr bwMode="auto">
          <a:xfrm>
            <a:off x="9119394" y="1511299"/>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apache/files/default/</a:t>
            </a:r>
            <a:r>
              <a:rPr lang="en-US" dirty="0" err="1" smtClean="0">
                <a:latin typeface="Courier"/>
                <a:ea typeface="Courier"/>
                <a:cs typeface="Courier"/>
                <a:sym typeface="Courier"/>
              </a:rPr>
              <a:t>index.html</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8814594" y="2895600"/>
            <a:ext cx="7214312"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b="1" dirty="0">
                <a:solidFill>
                  <a:srgbClr val="008000"/>
                </a:solidFill>
                <a:latin typeface="Courier"/>
                <a:ea typeface="Courier"/>
                <a:cs typeface="Courier"/>
                <a:sym typeface="Courier"/>
              </a:rPr>
              <a:t>&lt;html&gt;</a:t>
            </a:r>
            <a:endParaRPr lang="en-US" dirty="0">
              <a:solidFill>
                <a:schemeClr val="tx1"/>
              </a:solidFill>
              <a:latin typeface="Courier"/>
              <a:ea typeface="Courier"/>
              <a:cs typeface="Courier"/>
              <a:sym typeface="Courier"/>
            </a:endParaRPr>
          </a:p>
          <a:p>
            <a:r>
              <a:rPr lang="en-US" b="1" dirty="0" smtClean="0">
                <a:solidFill>
                  <a:srgbClr val="008000"/>
                </a:solidFill>
                <a:latin typeface="Courier"/>
                <a:ea typeface="Courier"/>
                <a:cs typeface="Courier"/>
                <a:sym typeface="Courier"/>
              </a:rPr>
              <a:t>  &lt;</a:t>
            </a:r>
            <a:r>
              <a:rPr lang="en-US" b="1" dirty="0">
                <a:solidFill>
                  <a:srgbClr val="008000"/>
                </a:solidFill>
                <a:latin typeface="Courier"/>
                <a:ea typeface="Courier"/>
                <a:cs typeface="Courier"/>
                <a:sym typeface="Courier"/>
              </a:rPr>
              <a:t>body&gt;</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t>
            </a:r>
            <a:r>
              <a:rPr lang="en-US" dirty="0" smtClean="0">
                <a:solidFill>
                  <a:schemeClr val="tx1"/>
                </a:solidFill>
                <a:latin typeface="Courier"/>
                <a:ea typeface="Courier"/>
                <a:cs typeface="Courier"/>
                <a:sym typeface="Courier"/>
              </a:rPr>
              <a:t>  </a:t>
            </a:r>
            <a:r>
              <a:rPr lang="en-US" b="1" dirty="0" smtClean="0">
                <a:solidFill>
                  <a:srgbClr val="008000"/>
                </a:solidFill>
                <a:latin typeface="Courier"/>
                <a:ea typeface="Courier"/>
                <a:cs typeface="Courier"/>
                <a:sym typeface="Courier"/>
              </a:rPr>
              <a:t>&lt;</a:t>
            </a:r>
            <a:r>
              <a:rPr lang="en-US" b="1" dirty="0">
                <a:solidFill>
                  <a:srgbClr val="008000"/>
                </a:solidFill>
                <a:latin typeface="Courier"/>
                <a:ea typeface="Courier"/>
                <a:cs typeface="Courier"/>
                <a:sym typeface="Courier"/>
              </a:rPr>
              <a:t>h1&gt;</a:t>
            </a:r>
            <a:r>
              <a:rPr lang="en-US" dirty="0">
                <a:solidFill>
                  <a:schemeClr val="tx1"/>
                </a:solidFill>
                <a:latin typeface="Courier"/>
                <a:ea typeface="Courier"/>
                <a:cs typeface="Courier"/>
                <a:sym typeface="Courier"/>
              </a:rPr>
              <a:t>Hello, </a:t>
            </a:r>
            <a:r>
              <a:rPr lang="en-US" dirty="0" smtClean="0">
                <a:solidFill>
                  <a:schemeClr val="tx1"/>
                </a:solidFill>
                <a:latin typeface="Courier"/>
                <a:ea typeface="Courier"/>
                <a:cs typeface="Courier"/>
                <a:sym typeface="Courier"/>
              </a:rPr>
              <a:t>Linux World!</a:t>
            </a:r>
            <a:r>
              <a:rPr lang="en-US" b="1" dirty="0" smtClean="0">
                <a:solidFill>
                  <a:srgbClr val="008000"/>
                </a:solidFill>
                <a:latin typeface="Courier"/>
                <a:ea typeface="Courier"/>
                <a:cs typeface="Courier"/>
                <a:sym typeface="Courier"/>
              </a:rPr>
              <a:t>&lt;/h1</a:t>
            </a:r>
            <a:r>
              <a:rPr lang="en-US" b="1" dirty="0">
                <a:solidFill>
                  <a:srgbClr val="008000"/>
                </a:solidFill>
                <a:latin typeface="Courier"/>
                <a:ea typeface="Courier"/>
                <a:cs typeface="Courier"/>
                <a:sym typeface="Courier"/>
              </a:rPr>
              <a:t>&gt;</a:t>
            </a:r>
            <a:endParaRPr lang="en-US" dirty="0">
              <a:solidFill>
                <a:schemeClr val="tx1"/>
              </a:solidFill>
              <a:latin typeface="Courier"/>
              <a:ea typeface="Courier"/>
              <a:cs typeface="Courier"/>
              <a:sym typeface="Courier"/>
            </a:endParaRPr>
          </a:p>
          <a:p>
            <a:r>
              <a:rPr lang="en-US" b="1" dirty="0" smtClean="0">
                <a:solidFill>
                  <a:srgbClr val="008000"/>
                </a:solidFill>
                <a:latin typeface="Courier"/>
                <a:ea typeface="Courier"/>
                <a:cs typeface="Courier"/>
                <a:sym typeface="Courier"/>
              </a:rPr>
              <a:t>  &lt;/body</a:t>
            </a:r>
            <a:r>
              <a:rPr lang="en-US" b="1" dirty="0">
                <a:solidFill>
                  <a:srgbClr val="008000"/>
                </a:solidFill>
                <a:latin typeface="Courier"/>
                <a:ea typeface="Courier"/>
                <a:cs typeface="Courier"/>
                <a:sym typeface="Courier"/>
              </a:rPr>
              <a:t>&gt;</a:t>
            </a:r>
            <a:endParaRPr lang="en-US" dirty="0">
              <a:solidFill>
                <a:schemeClr val="tx1"/>
              </a:solidFill>
              <a:latin typeface="Courier"/>
              <a:ea typeface="Courier"/>
              <a:cs typeface="Courier"/>
              <a:sym typeface="Courier"/>
            </a:endParaRPr>
          </a:p>
          <a:p>
            <a:r>
              <a:rPr lang="en-US" b="1" dirty="0" smtClean="0">
                <a:solidFill>
                  <a:srgbClr val="008000"/>
                </a:solidFill>
                <a:latin typeface="Courier"/>
                <a:ea typeface="Courier"/>
                <a:cs typeface="Courier"/>
                <a:sym typeface="Courier"/>
              </a:rPr>
              <a:t>&lt;/html</a:t>
            </a:r>
            <a:r>
              <a:rPr lang="en-US" b="1" dirty="0">
                <a:solidFill>
                  <a:srgbClr val="008000"/>
                </a:solidFill>
                <a:latin typeface="Courier"/>
                <a:ea typeface="Courier"/>
                <a:cs typeface="Courier"/>
                <a:sym typeface="Courier"/>
              </a:rPr>
              <a:t>&gt;</a:t>
            </a:r>
          </a:p>
        </p:txBody>
      </p:sp>
    </p:spTree>
    <p:extLst>
      <p:ext uri="{BB962C8B-B14F-4D97-AF65-F5344CB8AC3E}">
        <p14:creationId xmlns:p14="http://schemas.microsoft.com/office/powerpoint/2010/main" val="594012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knife </a:t>
            </a:r>
            <a:r>
              <a:rPr lang="en-US" sz="4800" dirty="0">
                <a:solidFill>
                  <a:srgbClr val="FFFFFF"/>
                </a:solidFill>
                <a:latin typeface="Courier" charset="0"/>
                <a:ea typeface="ＭＳ Ｐゴシック" charset="0"/>
                <a:cs typeface="Courier" charset="0"/>
                <a:sym typeface="Courier"/>
              </a:rPr>
              <a:t>cookbook upload </a:t>
            </a:r>
            <a:r>
              <a:rPr lang="en-US" sz="4800" dirty="0" smtClean="0">
                <a:solidFill>
                  <a:srgbClr val="FFFFFF"/>
                </a:solidFill>
                <a:latin typeface="Courier" charset="0"/>
                <a:ea typeface="ＭＳ Ｐゴシック" charset="0"/>
                <a:cs typeface="Courier" charset="0"/>
                <a:sym typeface="Courier"/>
              </a:rPr>
              <a:t>apache</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sz="5400" dirty="0" smtClean="0">
                <a:sym typeface="Arial Bold" charset="0"/>
              </a:rPr>
              <a:t>Linux Exercise</a:t>
            </a:r>
            <a:r>
              <a:rPr lang="en-US" sz="54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smtClean="0">
                <a:solidFill>
                  <a:srgbClr val="FFFFFF"/>
                </a:solidFill>
                <a:latin typeface="Courier" charset="0"/>
                <a:ea typeface="ＭＳ Ｐゴシック" charset="0"/>
                <a:cs typeface="Courier" charset="0"/>
                <a:sym typeface="Courier" charset="0"/>
              </a:rPr>
              <a:t>apache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2289503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If you leave off the recipe name, the default recipe is assumed (default.rb)</a:t>
            </a:r>
          </a:p>
        </p:txBody>
      </p:sp>
    </p:spTree>
    <p:extLst>
      <p:ext uri="{BB962C8B-B14F-4D97-AF65-F5344CB8AC3E}">
        <p14:creationId xmlns:p14="http://schemas.microsoft.com/office/powerpoint/2010/main" val="2054512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56394" y="1936750"/>
            <a:ext cx="15622511"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t>
            </a:r>
            <a:r>
              <a:rPr lang="en-US" sz="3600" dirty="0" smtClean="0">
                <a:solidFill>
                  <a:srgbClr val="FFFFFF"/>
                </a:solidFill>
                <a:latin typeface="Courier" charset="0"/>
                <a:ea typeface="ＭＳ Ｐゴシック" charset="0"/>
                <a:cs typeface="Courier" charset="0"/>
                <a:sym typeface="Courier" charset="0"/>
              </a:rPr>
              <a:t>add &lt;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“recipe[apache]”</a:t>
            </a:r>
            <a:endParaRPr lang="en-US" sz="36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254000"/>
            <a:ext cx="14657233" cy="1117600"/>
          </a:xfrm>
          <a:ln/>
        </p:spPr>
        <p:txBody>
          <a:bodyPr/>
          <a:lstStyle/>
          <a:p>
            <a:r>
              <a:rPr lang="en-US" sz="4700" dirty="0" smtClean="0"/>
              <a:t>Linux Exercise</a:t>
            </a:r>
            <a:r>
              <a:rPr lang="en-US" sz="4700" dirty="0"/>
              <a:t>: </a:t>
            </a:r>
            <a:r>
              <a:rPr lang="en-US" sz="4700" dirty="0" smtClean="0"/>
              <a:t/>
            </a:r>
            <a:br>
              <a:rPr lang="en-US" sz="4700" dirty="0" smtClean="0"/>
            </a:br>
            <a:r>
              <a:rPr lang="en-US" sz="4700" dirty="0" smtClean="0"/>
              <a:t>Add the Apache recipe to the Linux test </a:t>
            </a:r>
            <a:r>
              <a:rPr lang="en-US" sz="4700" dirty="0"/>
              <a:t>node</a:t>
            </a:r>
            <a:r>
              <a:rPr lang="ja-JP" altLang="en-US" sz="4700" dirty="0">
                <a:latin typeface="Arial"/>
              </a:rPr>
              <a:t>’</a:t>
            </a:r>
            <a:r>
              <a:rPr lang="en-US" sz="4700" dirty="0"/>
              <a:t>s run list</a:t>
            </a:r>
          </a:p>
        </p:txBody>
      </p:sp>
      <p:sp>
        <p:nvSpPr>
          <p:cNvPr id="461827" name="Rectangle 3"/>
          <p:cNvSpPr>
            <a:spLocks/>
          </p:cNvSpPr>
          <p:nvPr/>
        </p:nvSpPr>
        <p:spPr bwMode="auto">
          <a:xfrm>
            <a:off x="800178" y="3657600"/>
            <a:ext cx="14657232"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run_list: recipe</a:t>
            </a:r>
            <a:r>
              <a:rPr lang="en-US" sz="4800" dirty="0" smtClean="0">
                <a:solidFill>
                  <a:srgbClr val="FFFFFF"/>
                </a:solidFill>
                <a:latin typeface="Courier" charset="0"/>
                <a:ea typeface="ＭＳ Ｐゴシック" charset="0"/>
                <a:cs typeface="Courier" charset="0"/>
                <a:sym typeface="Courier" charset="0"/>
              </a:rPr>
              <a:t>[apache]</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608700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Linux Exercise: </a:t>
            </a:r>
            <a:br>
              <a:rPr lang="en-US" sz="4800" dirty="0" smtClean="0">
                <a:sym typeface="Rockwell" charset="0"/>
              </a:rPr>
            </a:br>
            <a:r>
              <a:rPr lang="en-US" sz="4800" dirty="0" smtClean="0">
                <a:sym typeface="Rockwell" charset="0"/>
              </a:rPr>
              <a:t>Run chef-client on your </a:t>
            </a:r>
            <a:r>
              <a:rPr lang="en-US" sz="4800" dirty="0">
                <a:sym typeface="Rockwell" charset="0"/>
              </a:rPr>
              <a:t>Linux test node</a:t>
            </a:r>
            <a:endParaRPr lang="en-US" sz="4800" dirty="0" smtClean="0">
              <a:sym typeface="Rockwell" charset="0"/>
            </a:endParaRPr>
          </a:p>
        </p:txBody>
      </p:sp>
      <p:sp>
        <p:nvSpPr>
          <p:cNvPr id="207876" name="Rectangle 3"/>
          <p:cNvSpPr>
            <a:spLocks/>
          </p:cNvSpPr>
          <p:nvPr/>
        </p:nvSpPr>
        <p:spPr bwMode="auto">
          <a:xfrm>
            <a:off x="813594" y="5461000"/>
            <a:ext cx="15011400" cy="33020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smtClean="0">
                <a:solidFill>
                  <a:schemeClr val="bg1"/>
                </a:solidFill>
                <a:latin typeface="Menlo Regular"/>
                <a:ea typeface="Menlo Regular"/>
                <a:cs typeface="Menlo Regular"/>
                <a:sym typeface="Menlo Regular"/>
              </a:rPr>
              <a:t>Starting Chef Client, version 11.10.4</a:t>
            </a:r>
          </a:p>
          <a:p>
            <a:r>
              <a:rPr lang="en-US" sz="2400" dirty="0" smtClean="0">
                <a:solidFill>
                  <a:schemeClr val="bg1"/>
                </a:solidFill>
                <a:latin typeface="Menlo Regular"/>
                <a:ea typeface="Menlo Regular"/>
                <a:cs typeface="Menlo Regular"/>
                <a:sym typeface="Menlo Regular"/>
              </a:rPr>
              <a:t>[</a:t>
            </a:r>
            <a:r>
              <a:rPr lang="en-US" sz="2400" dirty="0">
                <a:solidFill>
                  <a:schemeClr val="bg1"/>
                </a:solidFill>
                <a:latin typeface="Menlo Regular"/>
                <a:ea typeface="Menlo Regular"/>
                <a:cs typeface="Menlo Regular"/>
                <a:sym typeface="Menlo Regular"/>
              </a:rPr>
              <a:t>2014-02-24T05:37:54-08:00] INFO: *** Chef </a:t>
            </a:r>
            <a:r>
              <a:rPr lang="en-US" sz="2400" dirty="0" smtClean="0">
                <a:solidFill>
                  <a:schemeClr val="bg1"/>
                </a:solidFill>
                <a:latin typeface="Menlo Regular"/>
                <a:ea typeface="Menlo Regular"/>
                <a:cs typeface="Menlo Regular"/>
                <a:sym typeface="Menlo Regular"/>
              </a:rPr>
              <a:t>11.10.4 *</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[2014-02-24T05:37:54-08:00]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260</a:t>
            </a:r>
          </a:p>
          <a:p>
            <a:r>
              <a:rPr lang="en-US" sz="2400" dirty="0">
                <a:solidFill>
                  <a:schemeClr val="bg1"/>
                </a:solidFill>
                <a:latin typeface="Menlo Regular"/>
                <a:ea typeface="Menlo Regular"/>
                <a:cs typeface="Menlo Regular"/>
                <a:sym typeface="Menlo Regular"/>
              </a:rPr>
              <a:t>[2014-02-24T05:38:09-08:00] INFO: Run List is [recipe</a:t>
            </a:r>
            <a:r>
              <a:rPr lang="en-US" sz="2400" dirty="0" smtClean="0">
                <a:solidFill>
                  <a:schemeClr val="bg1"/>
                </a:solidFill>
                <a:latin typeface="Menlo Regular"/>
                <a:ea typeface="Menlo Regular"/>
                <a:cs typeface="Menlo Regular"/>
                <a:sym typeface="Menlo Regular"/>
              </a:rPr>
              <a:t>[apache]</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Run List expands to </a:t>
            </a:r>
            <a:r>
              <a:rPr lang="en-US" sz="2400" dirty="0" smtClean="0">
                <a:solidFill>
                  <a:schemeClr val="bg1"/>
                </a:solidFill>
                <a:latin typeface="Menlo Regular"/>
                <a:ea typeface="Menlo Regular"/>
                <a:cs typeface="Menlo Regular"/>
                <a:sym typeface="Menlo Regular"/>
              </a:rPr>
              <a:t>[apache]</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[2014-02-24T05:38:09-08:00] INFO: Starting Chef Run for </a:t>
            </a:r>
            <a:r>
              <a:rPr lang="en-US" sz="2400" dirty="0" err="1" smtClean="0">
                <a:solidFill>
                  <a:schemeClr val="bg1"/>
                </a:solidFill>
                <a:latin typeface="Menlo Regular"/>
                <a:ea typeface="Menlo Regular"/>
                <a:cs typeface="Menlo Regular"/>
                <a:sym typeface="Menlo Regular"/>
              </a:rPr>
              <a:t>linuxnode</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[2014-02-24T05:38:09-08:00] INFO: Running start handlers</a:t>
            </a:r>
          </a:p>
          <a:p>
            <a:r>
              <a:rPr lang="en-US" sz="2400" dirty="0">
                <a:solidFill>
                  <a:schemeClr val="bg1"/>
                </a:solidFill>
                <a:latin typeface="Menlo Regular"/>
                <a:ea typeface="Menlo Regular"/>
                <a:cs typeface="Menlo Regular"/>
                <a:sym typeface="Menlo Regular"/>
              </a:rPr>
              <a:t>[2014-02-24T05:38:09-08:00] INFO: Start handlers complete</a:t>
            </a:r>
            <a:r>
              <a:rPr lang="en-US" sz="2400" dirty="0" smtClean="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13594" y="40386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5" name="Rectangle 1"/>
          <p:cNvSpPr>
            <a:spLocks/>
          </p:cNvSpPr>
          <p:nvPr/>
        </p:nvSpPr>
        <p:spPr bwMode="auto">
          <a:xfrm>
            <a:off x="356394" y="2019300"/>
            <a:ext cx="15622511"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t>
            </a:r>
            <a:r>
              <a:rPr lang="en-US" sz="3600" dirty="0" smtClean="0">
                <a:solidFill>
                  <a:srgbClr val="FFFFFF"/>
                </a:solidFill>
                <a:latin typeface="Courier" charset="0"/>
                <a:ea typeface="ＭＳ Ｐゴシック" charset="0"/>
                <a:cs typeface="Courier" charset="0"/>
                <a:sym typeface="Courier" charset="0"/>
              </a:rPr>
              <a:t>add &lt;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“recipe[apache]”</a:t>
            </a:r>
            <a:endParaRPr lang="en-US" sz="36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2185109" y="3124200"/>
            <a:ext cx="10180316" cy="523220"/>
          </a:xfrm>
          <a:prstGeom prst="rect">
            <a:avLst/>
          </a:prstGeom>
          <a:noFill/>
        </p:spPr>
        <p:txBody>
          <a:bodyPr wrap="none" rtlCol="0">
            <a:spAutoFit/>
          </a:bodyPr>
          <a:lstStyle/>
          <a:p>
            <a:r>
              <a:rPr lang="en-US" b="1" dirty="0" smtClean="0">
                <a:solidFill>
                  <a:srgbClr val="FF0000"/>
                </a:solidFill>
              </a:rPr>
              <a:t>Use the </a:t>
            </a:r>
            <a:r>
              <a:rPr lang="en-US" b="1" dirty="0" err="1" smtClean="0">
                <a:solidFill>
                  <a:srgbClr val="FF0000"/>
                </a:solidFill>
              </a:rPr>
              <a:t>nodename</a:t>
            </a:r>
            <a:r>
              <a:rPr lang="en-US" b="1" dirty="0" smtClean="0">
                <a:solidFill>
                  <a:srgbClr val="FF0000"/>
                </a:solidFill>
              </a:rPr>
              <a:t> you defined, Do NOT use the hostname</a:t>
            </a:r>
            <a:endParaRPr lang="en-US" b="1" dirty="0">
              <a:solidFill>
                <a:srgbClr val="FF0000"/>
              </a:solidFill>
            </a:endParaRPr>
          </a:p>
        </p:txBody>
      </p:sp>
    </p:spTree>
    <p:extLst>
      <p:ext uri="{BB962C8B-B14F-4D97-AF65-F5344CB8AC3E}">
        <p14:creationId xmlns:p14="http://schemas.microsoft.com/office/powerpoint/2010/main" val="527921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615424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2393302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Starting Chef Client, version 11.8.2[2014-01-06T07:06:00-05:00] INFO: *** Chef 11.8.2 ***[2014-01-06T07:06:00-05:00] INFO: Chef-client </a:t>
            </a:r>
            <a:r>
              <a:rPr lang="en-US" sz="2400" dirty="0" err="1">
                <a:solidFill>
                  <a:srgbClr val="FFFFFF"/>
                </a:solidFill>
                <a:latin typeface="Courier" charset="0"/>
                <a:ea typeface="ＭＳ Ｐゴシック" charset="0"/>
                <a:cs typeface="Courier" charset="0"/>
                <a:sym typeface="Courier" charset="0"/>
              </a:rPr>
              <a:t>pid</a:t>
            </a:r>
            <a:r>
              <a:rPr lang="en-US" sz="2400" dirty="0">
                <a:solidFill>
                  <a:srgbClr val="FFFFFF"/>
                </a:solidFill>
                <a:latin typeface="Courier" charset="0"/>
                <a:ea typeface="ＭＳ Ｐゴシック" charset="0"/>
                <a:cs typeface="Courier" charset="0"/>
                <a:sym typeface="Courier" charset="0"/>
              </a:rPr>
              <a:t>: 10781[2014-01-06T07:06:01-05:00] INFO: Run List is [recipe[apache]][2014-01-06T07:06:01-05:00] INFO: Run List expands to [apache][2014-01-06T07:06:01-05:00] INFO: Starting Chef Run for </a:t>
            </a:r>
            <a:r>
              <a:rPr lang="en-US" sz="2400" dirty="0" err="1" smtClean="0">
                <a:solidFill>
                  <a:srgbClr val="FFFFFF"/>
                </a:solidFill>
                <a:latin typeface="Courier" charset="0"/>
                <a:ea typeface="ＭＳ Ｐゴシック" charset="0"/>
                <a:cs typeface="Courier" charset="0"/>
                <a:sym typeface="Courier" charset="0"/>
              </a:rPr>
              <a:t>linuxnode</a:t>
            </a: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2014-01-06T07:06:01-05:00] INFO: Running start handlers[2014-01-06T07:06:01-05:00] INFO: Start handlers complete.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r>
              <a:rPr lang="en-US" dirty="0"/>
              <a:t>The run list is shown</a:t>
            </a:r>
          </a:p>
          <a:p>
            <a:r>
              <a:rPr lang="en-US" dirty="0"/>
              <a:t>The expanded Run List is the complete list, after nested roles are expanded</a:t>
            </a:r>
          </a:p>
        </p:txBody>
      </p:sp>
      <p:sp>
        <p:nvSpPr>
          <p:cNvPr id="5" name="Rectangle 3"/>
          <p:cNvSpPr>
            <a:spLocks/>
          </p:cNvSpPr>
          <p:nvPr/>
        </p:nvSpPr>
        <p:spPr bwMode="auto">
          <a:xfrm>
            <a:off x="6833394" y="3200400"/>
            <a:ext cx="6781800" cy="5334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48543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928042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524000"/>
            <a:ext cx="14631830" cy="510540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 *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create[2014-01-06T07:52:07-05:00] INFO: Processing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 (apache::default line 17)[2014-01-06T07:52:07-05:00]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created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create new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updated file contents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update content in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from none to 03fb1d        ---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2014-01-06 07:52:07.285214202 -0500        +++ /</a:t>
            </a:r>
            <a:r>
              <a:rPr lang="en-US" sz="2400" dirty="0" err="1">
                <a:solidFill>
                  <a:srgbClr val="FFFFFF"/>
                </a:solidFill>
                <a:latin typeface="Courier" charset="0"/>
                <a:ea typeface="ＭＳ Ｐゴシック" charset="0"/>
                <a:cs typeface="Courier" charset="0"/>
                <a:sym typeface="Courier" charset="0"/>
              </a:rPr>
              <a:t>tmp</a:t>
            </a:r>
            <a:r>
              <a:rPr lang="en-US" sz="2400" dirty="0">
                <a:solidFill>
                  <a:srgbClr val="FFFFFF"/>
                </a:solidFill>
                <a:latin typeface="Courier" charset="0"/>
                <a:ea typeface="ＭＳ Ｐゴシック" charset="0"/>
                <a:cs typeface="Courier" charset="0"/>
                <a:sym typeface="Courier" charset="0"/>
              </a:rPr>
              <a:t>/.index.html20140106-10796-1kxknbg	2014-01-06 07:52:07.868365963 -0500        @@ -1 +1,6 @@        +&lt;html&gt;        +&lt;body&gt;        +  &lt;h1&gt;Hello, world!&lt;/h1&gt;        +&lt;/body&gt;        +&lt;/html&gt;[2014-01-06T07:52:07-05:00]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mode changed to 644    - change mode from '' to '0644'    - restore </a:t>
            </a:r>
            <a:r>
              <a:rPr lang="en-US" sz="2400" dirty="0" err="1">
                <a:solidFill>
                  <a:srgbClr val="FFFFFF"/>
                </a:solidFill>
                <a:latin typeface="Courier" charset="0"/>
                <a:ea typeface="ＭＳ Ｐゴシック" charset="0"/>
                <a:cs typeface="Courier" charset="0"/>
                <a:sym typeface="Courier" charset="0"/>
              </a:rPr>
              <a:t>selinux</a:t>
            </a:r>
            <a:r>
              <a:rPr lang="en-US" sz="2400" dirty="0">
                <a:solidFill>
                  <a:srgbClr val="FFFFFF"/>
                </a:solidFill>
                <a:latin typeface="Courier" charset="0"/>
                <a:ea typeface="ＭＳ Ｐゴシック" charset="0"/>
                <a:cs typeface="Courier" charset="0"/>
                <a:sym typeface="Courier" charset="0"/>
              </a:rPr>
              <a:t> security context</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6705600"/>
            <a:ext cx="14657232" cy="2728609"/>
          </a:xfrm>
        </p:spPr>
        <p:txBody>
          <a:bodyPr/>
          <a:lstStyle/>
          <a:p>
            <a:r>
              <a:rPr lang="en-US" sz="3200" dirty="0"/>
              <a:t>Checks for an </a:t>
            </a:r>
            <a:r>
              <a:rPr lang="en-US" sz="3200" dirty="0" err="1"/>
              <a:t>index.html</a:t>
            </a:r>
            <a:r>
              <a:rPr lang="en-US" sz="3200" dirty="0"/>
              <a:t> file</a:t>
            </a:r>
          </a:p>
          <a:p>
            <a:pPr>
              <a:spcBef>
                <a:spcPts val="800"/>
              </a:spcBef>
            </a:pPr>
            <a:r>
              <a:rPr lang="en-US" sz="3200" dirty="0"/>
              <a:t>There is already one in place, backup the file</a:t>
            </a:r>
          </a:p>
          <a:p>
            <a:pPr>
              <a:spcBef>
                <a:spcPts val="800"/>
              </a:spcBef>
            </a:pPr>
            <a:r>
              <a:rPr lang="en-US" sz="3200" dirty="0"/>
              <a:t>Set permissions on the file</a:t>
            </a:r>
          </a:p>
          <a:p>
            <a:pPr>
              <a:spcBef>
                <a:spcPts val="800"/>
              </a:spcBef>
            </a:pPr>
            <a:r>
              <a:rPr lang="en-US" sz="3200" dirty="0"/>
              <a:t>A diff of the written file is shown with the modified lines called out</a:t>
            </a:r>
          </a:p>
        </p:txBody>
      </p:sp>
    </p:spTree>
    <p:extLst>
      <p:ext uri="{BB962C8B-B14F-4D97-AF65-F5344CB8AC3E}">
        <p14:creationId xmlns:p14="http://schemas.microsoft.com/office/powerpoint/2010/main" val="3688027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a:t>
            </a:r>
            <a:r>
              <a:rPr lang="en-US" sz="2400" dirty="0" smtClean="0">
                <a:solidFill>
                  <a:srgbClr val="FFFFFF"/>
                </a:solidFill>
                <a:latin typeface="Courier"/>
                <a:ea typeface="Courier"/>
                <a:cs typeface="Courier"/>
                <a:sym typeface="Courier"/>
              </a:rPr>
              <a:t>4/4 </a:t>
            </a:r>
            <a:r>
              <a:rPr lang="en-US" sz="2400" dirty="0">
                <a:solidFill>
                  <a:srgbClr val="FFFFFF"/>
                </a:solidFill>
                <a:latin typeface="Courier"/>
                <a:ea typeface="Courier"/>
                <a:cs typeface="Courier"/>
                <a:sym typeface="Courier"/>
              </a:rPr>
              <a:t>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
        <p:nvSpPr>
          <p:cNvPr id="5" name="Rectangle 2"/>
          <p:cNvSpPr>
            <a:spLocks/>
          </p:cNvSpPr>
          <p:nvPr/>
        </p:nvSpPr>
        <p:spPr bwMode="auto">
          <a:xfrm>
            <a:off x="7138194" y="2057400"/>
            <a:ext cx="76962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6" name="Rectangle 2"/>
          <p:cNvSpPr>
            <a:spLocks/>
          </p:cNvSpPr>
          <p:nvPr/>
        </p:nvSpPr>
        <p:spPr bwMode="auto">
          <a:xfrm>
            <a:off x="889794" y="3200400"/>
            <a:ext cx="82296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704831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3808275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297180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a:t>
            </a:r>
          </a:p>
          <a:p>
            <a:r>
              <a:rPr lang="en-US" sz="2000" dirty="0">
                <a:solidFill>
                  <a:srgbClr val="FFFFFF"/>
                </a:solidFill>
                <a:latin typeface="Courier"/>
                <a:ea typeface="Courier"/>
                <a:cs typeface="Courier"/>
                <a:sym typeface="Courier"/>
              </a:rPr>
              <a:t>[2014-02-24T06:25:33-08:00]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a:t>
            </a:r>
          </a:p>
          <a:p>
            <a:r>
              <a:rPr lang="en-US" sz="2000" dirty="0">
                <a:solidFill>
                  <a:srgbClr val="FFFFFF"/>
                </a:solidFill>
                <a:latin typeface="Courier"/>
                <a:ea typeface="Courier"/>
                <a:cs typeface="Courier"/>
                <a:sym typeface="Courier"/>
              </a:rPr>
              <a:t>[2014-02-24T06:25:33-08:00]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a:xfrm>
            <a:off x="432594" y="177800"/>
            <a:ext cx="15392399" cy="1117600"/>
          </a:xfrm>
        </p:spPr>
        <p:txBody>
          <a:bodyPr/>
          <a:lstStyle/>
          <a:p>
            <a:pPr eaLnBrk="1" hangingPunct="1">
              <a:defRPr/>
            </a:pPr>
            <a:r>
              <a:rPr lang="en-US" sz="6200" dirty="0" smtClean="0"/>
              <a:t>Linux </a:t>
            </a:r>
            <a:r>
              <a:rPr lang="en-US" sz="6200" dirty="0" smtClean="0">
                <a:sym typeface="Arial Bold" charset="0"/>
              </a:rPr>
              <a:t>Exercise: Re-run the Chef Client Run</a:t>
            </a:r>
            <a:endParaRPr lang="en-US" sz="6200" dirty="0">
              <a:sym typeface="Arial Bold" charset="0"/>
            </a:endParaRPr>
          </a:p>
        </p:txBody>
      </p:sp>
      <p:sp>
        <p:nvSpPr>
          <p:cNvPr id="219140" name="Rectangle 3"/>
          <p:cNvSpPr>
            <a:spLocks noGrp="1" noChangeArrowheads="1"/>
          </p:cNvSpPr>
          <p:nvPr>
            <p:ph type="body" idx="1"/>
          </p:nvPr>
        </p:nvSpPr>
        <p:spPr>
          <a:xfrm>
            <a:off x="800178" y="7099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
        <p:nvSpPr>
          <p:cNvPr id="5" name="Rectangle 3"/>
          <p:cNvSpPr>
            <a:spLocks/>
          </p:cNvSpPr>
          <p:nvPr/>
        </p:nvSpPr>
        <p:spPr bwMode="auto">
          <a:xfrm>
            <a:off x="912833" y="57848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889794" y="45656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7" name="Rectangle 1"/>
          <p:cNvSpPr>
            <a:spLocks/>
          </p:cNvSpPr>
          <p:nvPr/>
        </p:nvSpPr>
        <p:spPr bwMode="auto">
          <a:xfrm>
            <a:off x="812880" y="1524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charset="0"/>
              </a:rPr>
              <a:t>rn</a:t>
            </a:r>
            <a:r>
              <a:rPr lang="en-US" sz="4800" dirty="0" smtClean="0">
                <a:solidFill>
                  <a:srgbClr val="FFFFFF"/>
                </a:solidFill>
                <a:latin typeface="Courier" charset="0"/>
                <a:ea typeface="ＭＳ Ｐゴシック" charset="0"/>
                <a:cs typeface="Courier" charset="0"/>
                <a:sym typeface="Courier" charset="0"/>
              </a:rPr>
              <a:t>&gt; chef-client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8803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388809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file (or template) 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(centos-6.3)</a:t>
            </a:r>
          </a:p>
          <a:p>
            <a:pPr lvl="1" eaLnBrk="1" hangingPunct="1">
              <a:spcBef>
                <a:spcPts val="1138"/>
              </a:spcBef>
            </a:pPr>
            <a:r>
              <a:rPr lang="en-US" sz="4000" dirty="0" smtClean="0"/>
              <a:t>platform-major (centos-6)</a:t>
            </a:r>
          </a:p>
          <a:p>
            <a:pPr lvl="1" eaLnBrk="1" hangingPunct="1">
              <a:spcBef>
                <a:spcPts val="1138"/>
              </a:spcBef>
            </a:pPr>
            <a:r>
              <a:rPr lang="en-US" sz="4000" dirty="0" smtClean="0"/>
              <a:t>Platform (centos)</a:t>
            </a:r>
          </a:p>
          <a:p>
            <a:pPr lvl="1" eaLnBrk="1" hangingPunct="1">
              <a:spcBef>
                <a:spcPts val="1138"/>
              </a:spcBef>
            </a:pPr>
            <a:r>
              <a:rPr lang="en-US" sz="4000" dirty="0" smtClean="0"/>
              <a:t>default</a:t>
            </a:r>
          </a:p>
          <a:p>
            <a:pPr eaLnBrk="1" hangingPunct="1">
              <a:spcBef>
                <a:spcPts val="1138"/>
              </a:spcBef>
            </a:pPr>
            <a:r>
              <a:rPr lang="en-US" sz="4000" b="1" dirty="0" smtClean="0"/>
              <a:t>99% of the time, you will just use </a:t>
            </a:r>
            <a:r>
              <a:rPr lang="en-US" sz="4000" b="1" dirty="0" smtClean="0">
                <a:latin typeface="Arial Bold" pitchFamily="34" charset="0"/>
                <a:cs typeface="Arial Bold" pitchFamily="34" charset="0"/>
                <a:sym typeface="Arial Bold" pitchFamily="34" charset="0"/>
              </a:rPr>
              <a:t>default</a:t>
            </a:r>
            <a:endParaRPr lang="en-US" sz="4000" b="1"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752901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add a recipe to the </a:t>
            </a:r>
            <a:r>
              <a:rPr lang="en-US" smtClean="0"/>
              <a:t>node’s run_list?</a:t>
            </a:r>
            <a:endParaRPr lang="en-US" dirty="0" smtClean="0"/>
          </a:p>
        </p:txBody>
      </p:sp>
    </p:spTree>
    <p:extLst>
      <p:ext uri="{BB962C8B-B14F-4D97-AF65-F5344CB8AC3E}">
        <p14:creationId xmlns:p14="http://schemas.microsoft.com/office/powerpoint/2010/main" val="1114897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IIS cookbook for Windows nodes</a:t>
            </a:r>
            <a:endParaRPr lang="en-US" dirty="0">
              <a:sym typeface="Arial" charset="0"/>
            </a:endParaRPr>
          </a:p>
        </p:txBody>
      </p:sp>
    </p:spTree>
    <p:extLst>
      <p:ext uri="{BB962C8B-B14F-4D97-AF65-F5344CB8AC3E}">
        <p14:creationId xmlns:p14="http://schemas.microsoft.com/office/powerpoint/2010/main" val="8549959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IIS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IIS on the node, and </a:t>
            </a:r>
            <a:r>
              <a:rPr lang="en-US" b="1" dirty="0" smtClean="0"/>
              <a:t>configure</a:t>
            </a:r>
            <a:r>
              <a:rPr lang="en-US" dirty="0" smtClean="0"/>
              <a:t> IIS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IIS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2306510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2184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p>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621000" cy="1117600"/>
          </a:xfrm>
        </p:spPr>
        <p:txBody>
          <a:bodyPr/>
          <a:lstStyle/>
          <a:p>
            <a:r>
              <a:rPr lang="en-US" sz="6200" dirty="0" smtClean="0">
                <a:sym typeface="Arial Bold" charset="0"/>
              </a:rPr>
              <a:t>Windows Exercise:  Create a new Cookbook</a:t>
            </a:r>
            <a:endParaRPr lang="en-US" sz="6200" dirty="0">
              <a:sym typeface="Arial Bold" charset="0"/>
            </a:endParaRPr>
          </a:p>
        </p:txBody>
      </p:sp>
      <p:sp>
        <p:nvSpPr>
          <p:cNvPr id="176132" name="Rectangle 3"/>
          <p:cNvSpPr>
            <a:spLocks noGrp="1" noChangeArrowheads="1"/>
          </p:cNvSpPr>
          <p:nvPr>
            <p:ph idx="1"/>
          </p:nvPr>
        </p:nvSpPr>
        <p:spPr>
          <a:xfrm>
            <a:off x="812880" y="4343400"/>
            <a:ext cx="14631830" cy="3824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41010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a:t>
            </a:r>
            <a:br>
              <a:rPr lang="en-US" dirty="0" smtClean="0"/>
            </a:br>
            <a:r>
              <a:rPr lang="en-US" dirty="0" smtClean="0"/>
              <a:t>For Windows</a:t>
            </a:r>
            <a:br>
              <a:rPr lang="en-US" dirty="0" smtClean="0"/>
            </a:br>
            <a:endParaRPr lang="en-US" sz="3600"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a:t>
            </a:r>
            <a:r>
              <a:rPr lang="en-US" sz="2800" dirty="0" err="1" smtClean="0">
                <a:latin typeface="Arial" charset="0"/>
                <a:cs typeface="Arial" charset="0"/>
              </a:rPr>
              <a:t>@chef.io</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4293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259001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0" y="2057400"/>
            <a:ext cx="7747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7976394" y="2057400"/>
            <a:ext cx="82811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1981200"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131404"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61194"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2596082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374807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0689968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8777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37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53331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90084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500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7315200"/>
            <a:ext cx="56388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10" name="Straight Arrow Connector 9"/>
          <p:cNvCxnSpPr/>
          <p:nvPr/>
        </p:nvCxnSpPr>
        <p:spPr bwMode="auto">
          <a:xfrm flipH="1">
            <a:off x="12091194" y="6172200"/>
            <a:ext cx="1371600" cy="838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1903007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Windows: Edit </a:t>
            </a:r>
            <a:r>
              <a:rPr lang="en-US" dirty="0">
                <a:sym typeface="Arial Bold" charset="0"/>
              </a:rPr>
              <a:t>the default recipe</a:t>
            </a:r>
          </a:p>
        </p:txBody>
      </p:sp>
    </p:spTree>
    <p:extLst>
      <p:ext uri="{BB962C8B-B14F-4D97-AF65-F5344CB8AC3E}">
        <p14:creationId xmlns:p14="http://schemas.microsoft.com/office/powerpoint/2010/main" val="2655609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1487069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xfrm>
            <a:off x="800273" y="177800"/>
            <a:ext cx="15024721" cy="1117600"/>
          </a:xfrm>
        </p:spPr>
        <p:txBody>
          <a:bodyPr/>
          <a:lstStyle/>
          <a:p>
            <a:pPr>
              <a:defRPr/>
            </a:pPr>
            <a:r>
              <a:rPr lang="en-US" sz="4400" dirty="0" smtClean="0"/>
              <a:t>Windows Exercise</a:t>
            </a:r>
            <a:r>
              <a:rPr lang="en-US" sz="4400" dirty="0"/>
              <a:t>: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2514599"/>
            <a:ext cx="14631830" cy="5653089"/>
          </a:xfrm>
        </p:spPr>
        <p:txBody>
          <a:bodyPr/>
          <a:lstStyle/>
          <a:p>
            <a:pPr marL="0" indent="0" eaLnBrk="1" hangingPunct="1">
              <a:buNone/>
            </a:pPr>
            <a:r>
              <a:rPr lang="en-US" sz="3300" dirty="0" smtClean="0"/>
              <a:t>      </a:t>
            </a:r>
          </a:p>
          <a:p>
            <a:pPr marL="0" indent="0">
              <a:spcBef>
                <a:spcPts val="0"/>
              </a:spcBef>
              <a:buNone/>
            </a:pPr>
            <a:r>
              <a:rPr lang="en-US" sz="2400" i="1" dirty="0" smtClean="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6096000"/>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5090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51594" y="28194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0" name="Rectangle 2"/>
          <p:cNvSpPr>
            <a:spLocks/>
          </p:cNvSpPr>
          <p:nvPr/>
        </p:nvSpPr>
        <p:spPr bwMode="auto">
          <a:xfrm>
            <a:off x="5048743" y="1663699"/>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1504870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4032876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175179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t>“</a:t>
            </a:r>
            <a:r>
              <a:rPr lang="en-US" sz="4800" dirty="0" smtClean="0">
                <a:solidFill>
                  <a:srgbClr val="BA2121"/>
                </a:solidFill>
                <a:latin typeface="Courier"/>
                <a:ea typeface="Courier"/>
                <a:cs typeface="Courier"/>
                <a:sym typeface="Courier"/>
              </a:rPr>
              <a:t>Install 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5211335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the </a:t>
            </a:r>
            <a:r>
              <a:rPr lang="en-US" b="1" dirty="0" smtClean="0"/>
              <a:t>parameter “</a:t>
            </a:r>
            <a:r>
              <a:rPr lang="en-US" dirty="0" smtClean="0">
                <a:solidFill>
                  <a:srgbClr val="FF0000"/>
                </a:solidFill>
              </a:rPr>
              <a:t>code</a:t>
            </a:r>
            <a:r>
              <a:rPr lang="en-US" b="1" dirty="0" smtClean="0"/>
              <a:t>”</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313353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1905000"/>
            <a:ext cx="6289211" cy="65674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the parameter “code”</a:t>
            </a:r>
            <a:endParaRPr lang="en-US" dirty="0" smtClean="0">
              <a:latin typeface="Arial Italic" pitchFamily="34" charset="0"/>
              <a:sym typeface="Arial Italic" pitchFamily="34" charset="0"/>
            </a:endParaRPr>
          </a:p>
          <a:p>
            <a:pPr defTabSz="914400"/>
            <a:r>
              <a:rPr lang="en-US" dirty="0"/>
              <a:t>With </a:t>
            </a:r>
            <a:r>
              <a:rPr lang="en-US" dirty="0" smtClean="0"/>
              <a:t>an </a:t>
            </a:r>
            <a:r>
              <a:rPr lang="en-US" b="1" dirty="0" smtClean="0">
                <a:sym typeface="Arial Bold" pitchFamily="34" charset="0"/>
              </a:rPr>
              <a:t>action “</a:t>
            </a:r>
            <a:r>
              <a:rPr lang="en-US" dirty="0" smtClean="0">
                <a:solidFill>
                  <a:srgbClr val="FF0000"/>
                </a:solidFill>
                <a:sym typeface="Arial Bold" pitchFamily="34" charset="0"/>
              </a:rPr>
              <a:t>run</a:t>
            </a:r>
            <a:r>
              <a:rPr lang="en-US" b="1" dirty="0" smtClean="0">
                <a:sym typeface="Arial Bold" pitchFamily="34" charset="0"/>
              </a:rPr>
              <a:t>”</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120918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14600"/>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676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4775994" y="1600200"/>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20895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a:latin typeface="Courier"/>
                <a:cs typeface="Courier"/>
              </a:rPr>
              <a:t>cookbook_file </a:t>
            </a:r>
            <a:r>
              <a:rPr lang="en-US" sz="3200" dirty="0" smtClean="0">
                <a:solidFill>
                  <a:srgbClr val="BA2121"/>
                </a:solidFill>
                <a:latin typeface="Courier"/>
                <a:cs typeface="Courier"/>
              </a:rPr>
              <a:t>‘c:\</a:t>
            </a:r>
            <a:r>
              <a:rPr lang="en-US" sz="3200" dirty="0" err="1" smtClean="0">
                <a:solidFill>
                  <a:srgbClr val="BA2121"/>
                </a:solidFill>
                <a:latin typeface="Courier"/>
                <a:cs typeface="Courier"/>
              </a:rPr>
              <a:t>inetpub</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wwwroot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904267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a:xfrm>
            <a:off x="280195" y="177800"/>
            <a:ext cx="15621000" cy="1117600"/>
          </a:xfrm>
        </p:spPr>
        <p:txBody>
          <a:bodyPr/>
          <a:lstStyle/>
          <a:p>
            <a:pPr eaLnBrk="1" hangingPunct="1">
              <a:defRPr/>
            </a:pPr>
            <a:r>
              <a:rPr lang="en-US" sz="5800" dirty="0" smtClean="0">
                <a:sym typeface="Arial Bold" charset="0"/>
              </a:rPr>
              <a:t>Windows: Full </a:t>
            </a:r>
            <a:r>
              <a:rPr lang="en-US" sz="5800" dirty="0">
                <a:sym typeface="Arial Bold" charset="0"/>
              </a:rPr>
              <a:t>contents of  the </a:t>
            </a:r>
            <a:r>
              <a:rPr lang="en-US" sz="5800" dirty="0" err="1" smtClean="0"/>
              <a:t>IIS_demo</a:t>
            </a:r>
            <a:r>
              <a:rPr lang="en-US" sz="5800" dirty="0" smtClean="0"/>
              <a:t> </a:t>
            </a:r>
            <a:r>
              <a:rPr lang="en-US" sz="5800" dirty="0" smtClean="0">
                <a:sym typeface="Arial Bold" charset="0"/>
              </a:rPr>
              <a:t>recipe</a:t>
            </a:r>
            <a:endParaRPr lang="en-US" sz="58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a:buNone/>
            </a:pPr>
            <a:r>
              <a:rPr lang="en-US" sz="3200" dirty="0" err="1" smtClean="0">
                <a:latin typeface="Courier"/>
                <a:ea typeface="Courier"/>
                <a:cs typeface="Courier"/>
                <a:sym typeface="Courier"/>
              </a:rPr>
              <a:t>powershell_script</a:t>
            </a:r>
            <a:r>
              <a:rPr lang="en-US" sz="3200" dirty="0" smtClean="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cs typeface="Courier"/>
              </a:rPr>
              <a:t>  action :run</a:t>
            </a:r>
          </a:p>
          <a:p>
            <a:pPr marL="0" indent="0">
              <a:buNone/>
            </a:pPr>
            <a:r>
              <a:rPr lang="en-US" sz="3200" dirty="0">
                <a:latin typeface="Courier"/>
                <a:cs typeface="Courier"/>
              </a:rPr>
              <a:t>  code "add-</a:t>
            </a:r>
            <a:r>
              <a:rPr lang="en-US" sz="3200" dirty="0" err="1">
                <a:latin typeface="Courier"/>
                <a:cs typeface="Courier"/>
              </a:rPr>
              <a:t>windowsfeature</a:t>
            </a:r>
            <a:r>
              <a:rPr lang="en-US" sz="3200" dirty="0">
                <a:latin typeface="Courier"/>
                <a:cs typeface="Courier"/>
              </a:rPr>
              <a:t> </a:t>
            </a:r>
            <a:r>
              <a:rPr lang="en-US" sz="3200" dirty="0" smtClean="0">
                <a:latin typeface="Courier"/>
                <a:cs typeface="Courier"/>
              </a:rPr>
              <a:t>Web-Server"</a:t>
            </a:r>
            <a:endParaRPr lang="en-US" sz="3200" dirty="0">
              <a:latin typeface="Courier"/>
              <a:cs typeface="Courier"/>
            </a:endParaRPr>
          </a:p>
          <a:p>
            <a:pPr marL="0" indent="0">
              <a:spcBef>
                <a:spcPts val="0"/>
              </a:spcBef>
              <a:buNone/>
            </a:pPr>
            <a:r>
              <a:rPr lang="en-US" sz="3200" b="1" dirty="0">
                <a:solidFill>
                  <a:srgbClr val="008000"/>
                </a:solidFill>
                <a:latin typeface="Courier"/>
                <a:ea typeface="Courier"/>
                <a:cs typeface="Courier"/>
                <a:sym typeface="Courier"/>
              </a:rPr>
              <a:t>end</a:t>
            </a:r>
          </a:p>
          <a:p>
            <a:pPr marL="0" indent="0">
              <a:spcBef>
                <a:spcPts val="0"/>
              </a:spcBef>
              <a:buNone/>
            </a:pPr>
            <a:endParaRPr lang="en-US" sz="3200" b="1" dirty="0">
              <a:solidFill>
                <a:srgbClr val="008000"/>
              </a:solidFill>
              <a:latin typeface="Courier"/>
              <a:ea typeface="Courier"/>
              <a:cs typeface="Courier"/>
              <a:sym typeface="Courier"/>
            </a:endParaRPr>
          </a:p>
          <a:p>
            <a:pPr marL="0" indent="0">
              <a:buNone/>
            </a:pPr>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pPr marL="0" indent="0">
              <a:spcBef>
                <a:spcPts val="0"/>
              </a:spcBef>
              <a:buNone/>
            </a:pPr>
            <a:r>
              <a:rPr lang="en-US" sz="3200" b="1" dirty="0" smtClean="0">
                <a:solidFill>
                  <a:srgbClr val="008000"/>
                </a:solidFill>
                <a:latin typeface="Courier"/>
                <a:ea typeface="Courier"/>
                <a:cs typeface="Courier"/>
                <a:sym typeface="Courier"/>
              </a:rPr>
              <a:t>end</a:t>
            </a:r>
          </a:p>
          <a:p>
            <a:pPr marL="0" indent="0">
              <a:spcBef>
                <a:spcPts val="0"/>
              </a:spcBef>
              <a:buNone/>
            </a:pPr>
            <a:endParaRPr lang="en-US" sz="3200" b="1" dirty="0" smtClean="0">
              <a:solidFill>
                <a:srgbClr val="008000"/>
              </a:solidFill>
              <a:latin typeface="Courier"/>
              <a:ea typeface="Courier"/>
              <a:cs typeface="Courier"/>
              <a:sym typeface="Courier"/>
            </a:endParaRPr>
          </a:p>
          <a:p>
            <a:pPr marL="0" indent="0">
              <a:buNone/>
            </a:pPr>
            <a:r>
              <a:rPr lang="en-US" sz="3200" dirty="0" err="1">
                <a:latin typeface="Courier"/>
                <a:ea typeface="Courier"/>
                <a:cs typeface="Courier"/>
                <a:sym typeface="Courier"/>
              </a:rPr>
              <a:t>cookbook_file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a:t>
            </a:r>
            <a:r>
              <a:rPr lang="en-US" sz="3200" dirty="0" err="1">
                <a:solidFill>
                  <a:srgbClr val="BA2121"/>
                </a:solidFill>
                <a:latin typeface="Courier"/>
                <a:ea typeface="Courier"/>
                <a:cs typeface="Courier"/>
                <a:sym typeface="Courier"/>
              </a:rPr>
              <a:t>inetpub</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wwwroot</a:t>
            </a:r>
            <a:r>
              <a:rPr lang="en-US" sz="3200" dirty="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source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t>
            </a:r>
            <a:r>
              <a:rPr lang="en-US" sz="3200" dirty="0" smtClean="0">
                <a:latin typeface="Courier"/>
                <a:ea typeface="Courier"/>
                <a:cs typeface="Courier"/>
                <a:sym typeface="Courier"/>
              </a:rPr>
              <a:t> rights </a:t>
            </a:r>
            <a:r>
              <a:rPr lang="en-US" sz="3200" dirty="0" smtClean="0">
                <a:solidFill>
                  <a:schemeClr val="accent6">
                    <a:lumMod val="60000"/>
                    <a:lumOff val="40000"/>
                  </a:schemeClr>
                </a:solidFill>
                <a:latin typeface="Courier"/>
                <a:ea typeface="Courier"/>
                <a:cs typeface="Courier"/>
                <a:sym typeface="Courier"/>
              </a:rPr>
              <a:t>:read</a:t>
            </a:r>
            <a:r>
              <a:rPr lang="en-US" sz="3200" dirty="0" smtClean="0">
                <a:latin typeface="Courier"/>
                <a:ea typeface="Courier"/>
                <a:cs typeface="Courier"/>
                <a:sym typeface="Courier"/>
              </a:rPr>
              <a:t>, </a:t>
            </a:r>
            <a:r>
              <a:rPr lang="en-US" sz="3200" dirty="0" smtClean="0">
                <a:solidFill>
                  <a:srgbClr val="BA2121"/>
                </a:solidFill>
                <a:latin typeface="Courier"/>
                <a:ea typeface="Courier"/>
                <a:cs typeface="Courier"/>
                <a:sym typeface="Courier"/>
              </a:rPr>
              <a:t>"Everyone</a:t>
            </a:r>
            <a:r>
              <a:rPr lang="en-US" sz="3200" dirty="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842026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3893895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23622492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dirty="0" smtClean="0"/>
              <a:t>Order </a:t>
            </a:r>
            <a:r>
              <a:rPr lang="en-US" dirty="0"/>
              <a:t>Matters</a:t>
            </a:r>
          </a:p>
        </p:txBody>
      </p:sp>
      <p:sp>
        <p:nvSpPr>
          <p:cNvPr id="434179" name="Rectangle 3"/>
          <p:cNvSpPr>
            <a:spLocks/>
          </p:cNvSpPr>
          <p:nvPr/>
        </p:nvSpPr>
        <p:spPr bwMode="auto">
          <a:xfrm>
            <a:off x="7214394" y="1974850"/>
            <a:ext cx="866215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smtClean="0">
                <a:latin typeface="Courier"/>
                <a:ea typeface="Courier"/>
                <a:cs typeface="Courier"/>
                <a:sym typeface="Courier"/>
              </a:rPr>
              <a:t>package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a:t>
            </a:r>
            <a:r>
              <a:rPr lang="en-US" sz="2400" dirty="0" smtClean="0">
                <a:latin typeface="Courier"/>
                <a:cs typeface="Courier"/>
              </a:rPr>
              <a:t>:install</a:t>
            </a:r>
            <a:endParaRPr lang="en-US" sz="2400" dirty="0">
              <a:latin typeface="Courier"/>
              <a:cs typeface="Courier"/>
            </a:endParaRPr>
          </a:p>
          <a:p>
            <a:r>
              <a:rPr lang="en-US" sz="2400" b="1" dirty="0" smtClean="0">
                <a:solidFill>
                  <a:srgbClr val="008000"/>
                </a:solidFill>
                <a:latin typeface="Courier"/>
                <a:ea typeface="Courier"/>
                <a:cs typeface="Courier"/>
                <a:sym typeface="Courier"/>
              </a:rPr>
              <a:t>end</a:t>
            </a:r>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cookbook_file </a:t>
            </a:r>
            <a:r>
              <a:rPr lang="en-US" sz="2400" dirty="0" smtClean="0">
                <a:solidFill>
                  <a:srgbClr val="BA2121"/>
                </a:solidFill>
                <a:latin typeface="Courier"/>
                <a:ea typeface="Courier"/>
                <a:cs typeface="Courier"/>
                <a:sym typeface="Courier"/>
              </a:rPr>
              <a:t>“/var/www/html/</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index.html</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a:t>
            </a:r>
            <a:r>
              <a:rPr lang="en-US" sz="2400" dirty="0" smtClean="0">
                <a:latin typeface="Courier"/>
                <a:ea typeface="Courier"/>
                <a:cs typeface="Courier"/>
                <a:sym typeface="Courier"/>
              </a:rPr>
              <a:t>mode   </a:t>
            </a:r>
            <a:r>
              <a:rPr lang="en-US" sz="2400" dirty="0" smtClean="0">
                <a:solidFill>
                  <a:srgbClr val="BA2121"/>
                </a:solidFill>
                <a:latin typeface="Courier"/>
                <a:ea typeface="Courier"/>
                <a:cs typeface="Courier"/>
                <a:sym typeface="Courier"/>
              </a:rPr>
              <a:t>”0644”</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65080"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012866"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47594"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214275"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74606"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47594"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47594"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778947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644664"/>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\files\default\Default.htm</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38125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a:t>
            </a:r>
            <a:r>
              <a:rPr lang="en-US" sz="4800" dirty="0" smtClean="0">
                <a:solidFill>
                  <a:schemeClr val="tx1"/>
                </a:solidFill>
                <a:latin typeface="Courier"/>
                <a:ea typeface="Courier"/>
                <a:cs typeface="Courier"/>
                <a:sym typeface="Courier"/>
              </a:rPr>
              <a:t>Windows </a:t>
            </a:r>
            <a:r>
              <a:rPr lang="en-US" sz="4800" dirty="0">
                <a:latin typeface="Courier"/>
                <a:ea typeface="Courier"/>
                <a:cs typeface="Courier"/>
                <a:sym typeface="Courier"/>
              </a:rPr>
              <a:t>W</a:t>
            </a:r>
            <a:r>
              <a:rPr lang="en-US" sz="4800" dirty="0" smtClean="0">
                <a:solidFill>
                  <a:schemeClr val="tx1"/>
                </a:solidFill>
                <a:latin typeface="Courier"/>
                <a:ea typeface="Courier"/>
                <a:cs typeface="Courier"/>
                <a:sym typeface="Courier"/>
              </a:rPr>
              <a:t>orld!</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a:t>Default.htm </a:t>
            </a:r>
            <a:r>
              <a:rPr lang="en-US" sz="4000" dirty="0">
                <a:sym typeface="Arial Bold" charset="0"/>
              </a:rPr>
              <a:t>to your 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2115192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a:t>
            </a:r>
            <a:r>
              <a:rPr lang="en-US" sz="4800" dirty="0">
                <a:solidFill>
                  <a:srgbClr val="FFFFFF"/>
                </a:solidFill>
                <a:latin typeface="Courier" charset="0"/>
                <a:ea typeface="ＭＳ Ｐゴシック" charset="0"/>
                <a:cs typeface="Courier" charset="0"/>
                <a:sym typeface="Courier"/>
              </a:rPr>
              <a:t>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a:xfrm>
            <a:off x="356395" y="177800"/>
            <a:ext cx="15621000" cy="1117600"/>
          </a:xfrm>
        </p:spPr>
        <p:txBody>
          <a:bodyPr/>
          <a:lstStyle/>
          <a:p>
            <a:pPr eaLnBrk="1" hangingPunct="1">
              <a:defRPr/>
            </a:pPr>
            <a:r>
              <a:rPr lang="en-US" sz="6200" dirty="0" smtClean="0">
                <a:sym typeface="Arial Bold" charset="0"/>
              </a:rPr>
              <a:t>Windows Exercise</a:t>
            </a:r>
            <a:r>
              <a:rPr lang="en-US" sz="62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3995396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If you leave off the recipe name, the default recipe is assumed (default.rb)</a:t>
            </a:r>
          </a:p>
        </p:txBody>
      </p:sp>
    </p:spTree>
    <p:extLst>
      <p:ext uri="{BB962C8B-B14F-4D97-AF65-F5344CB8AC3E}">
        <p14:creationId xmlns:p14="http://schemas.microsoft.com/office/powerpoint/2010/main" val="2627276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76200" y="1936750"/>
            <a:ext cx="16053594"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500" dirty="0" err="1" smtClean="0">
                <a:solidFill>
                  <a:srgbClr val="FFFFFF"/>
                </a:solidFill>
                <a:latin typeface="Courier" charset="0"/>
                <a:ea typeface="ＭＳ Ｐゴシック" charset="0"/>
                <a:cs typeface="Courier" charset="0"/>
                <a:sym typeface="Courier" charset="0"/>
              </a:rPr>
              <a:t>ws</a:t>
            </a:r>
            <a:r>
              <a:rPr lang="en-US" sz="3500" dirty="0" smtClean="0">
                <a:solidFill>
                  <a:srgbClr val="FFFFFF"/>
                </a:solidFill>
                <a:latin typeface="Courier" charset="0"/>
                <a:ea typeface="ＭＳ Ｐゴシック" charset="0"/>
                <a:cs typeface="Courier" charset="0"/>
                <a:sym typeface="Courier" charset="0"/>
              </a:rPr>
              <a:t>&gt; </a:t>
            </a:r>
            <a:r>
              <a:rPr lang="en-US" sz="3500" dirty="0">
                <a:solidFill>
                  <a:srgbClr val="FFFFFF"/>
                </a:solidFill>
                <a:latin typeface="Courier" charset="0"/>
                <a:ea typeface="ＭＳ Ｐゴシック" charset="0"/>
                <a:cs typeface="Courier" charset="0"/>
                <a:sym typeface="Courier" charset="0"/>
              </a:rPr>
              <a:t>knife node run_list add </a:t>
            </a:r>
            <a:r>
              <a:rPr lang="en-US" sz="3500" dirty="0" smtClean="0">
                <a:solidFill>
                  <a:srgbClr val="FFFFFF"/>
                </a:solidFill>
                <a:latin typeface="Courier" charset="0"/>
                <a:ea typeface="ＭＳ Ｐゴシック" charset="0"/>
                <a:cs typeface="Courier" charset="0"/>
                <a:sym typeface="Courier" charset="0"/>
              </a:rPr>
              <a:t>&lt;</a:t>
            </a:r>
            <a:r>
              <a:rPr lang="en-US" sz="3500" i="1" dirty="0" err="1" smtClean="0">
                <a:solidFill>
                  <a:srgbClr val="FFFFFF"/>
                </a:solidFill>
                <a:latin typeface="Courier" charset="0"/>
                <a:ea typeface="ＭＳ Ｐゴシック" charset="0"/>
                <a:cs typeface="Courier" charset="0"/>
                <a:sym typeface="Courier" charset="0"/>
              </a:rPr>
              <a:t>nodename</a:t>
            </a:r>
            <a:r>
              <a:rPr lang="en-US" sz="3500" dirty="0" smtClean="0">
                <a:solidFill>
                  <a:srgbClr val="FFFFFF"/>
                </a:solidFill>
                <a:latin typeface="Courier" charset="0"/>
                <a:ea typeface="ＭＳ Ｐゴシック" charset="0"/>
                <a:cs typeface="Courier" charset="0"/>
                <a:sym typeface="Courier" charset="0"/>
              </a:rPr>
              <a:t>&gt; “recipe[</a:t>
            </a:r>
            <a:r>
              <a:rPr lang="en-US" sz="3500" dirty="0" err="1" smtClean="0">
                <a:solidFill>
                  <a:srgbClr val="FFFFFF"/>
                </a:solidFill>
                <a:latin typeface="Courier" charset="0"/>
                <a:ea typeface="ＭＳ Ｐゴシック" charset="0"/>
                <a:cs typeface="Courier" charset="0"/>
                <a:sym typeface="Courier" charset="0"/>
              </a:rPr>
              <a:t>iis_demo</a:t>
            </a:r>
            <a:r>
              <a:rPr lang="en-US" sz="3500" dirty="0" smtClean="0">
                <a:solidFill>
                  <a:srgbClr val="FFFFFF"/>
                </a:solidFill>
                <a:latin typeface="Courier" charset="0"/>
                <a:ea typeface="ＭＳ Ｐゴシック" charset="0"/>
                <a:cs typeface="Courier" charset="0"/>
                <a:sym typeface="Courier" charset="0"/>
              </a:rPr>
              <a:t>]”</a:t>
            </a:r>
            <a:endParaRPr lang="en-US" sz="35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ln/>
        </p:spPr>
        <p:txBody>
          <a:bodyPr/>
          <a:lstStyle/>
          <a:p>
            <a:r>
              <a:rPr lang="en-US" sz="4700" dirty="0" smtClean="0"/>
              <a:t>Windows Exercise</a:t>
            </a:r>
            <a:r>
              <a:rPr lang="en-US" sz="4700" dirty="0"/>
              <a:t>: </a:t>
            </a:r>
            <a:r>
              <a:rPr lang="en-US" sz="4700" dirty="0" smtClean="0"/>
              <a:t/>
            </a:r>
            <a:br>
              <a:rPr lang="en-US" sz="4700" dirty="0" smtClean="0"/>
            </a:br>
            <a:r>
              <a:rPr lang="en-US" sz="4700" dirty="0" smtClean="0"/>
              <a:t>Add the IIS recipe to your </a:t>
            </a:r>
            <a:r>
              <a:rPr lang="en-US" sz="4700" dirty="0"/>
              <a:t>test node</a:t>
            </a:r>
            <a:r>
              <a:rPr lang="ja-JP" altLang="en-US" sz="4700" dirty="0">
                <a:latin typeface="Arial"/>
              </a:rPr>
              <a:t>’</a:t>
            </a:r>
            <a:r>
              <a:rPr lang="en-US" sz="4700" dirty="0"/>
              <a:t>s run list</a:t>
            </a:r>
          </a:p>
        </p:txBody>
      </p:sp>
      <p:sp>
        <p:nvSpPr>
          <p:cNvPr id="461827" name="Rectangle 3"/>
          <p:cNvSpPr>
            <a:spLocks/>
          </p:cNvSpPr>
          <p:nvPr/>
        </p:nvSpPr>
        <p:spPr bwMode="auto">
          <a:xfrm>
            <a:off x="800178" y="3657600"/>
            <a:ext cx="14657232"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windowsnode</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 recipe</a:t>
            </a:r>
            <a:r>
              <a:rPr lang="en-US" sz="4800" dirty="0" smtClean="0">
                <a:solidFill>
                  <a:srgbClr val="FFFFFF"/>
                </a:solidFill>
                <a:latin typeface="Courier" charset="0"/>
                <a:ea typeface="ＭＳ Ｐゴシック" charset="0"/>
                <a:cs typeface="Courier" charset="0"/>
                <a:sym typeface="Courier" charset="0"/>
              </a:rPr>
              <a:t>[</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9470587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Windows Exercise: </a:t>
            </a:r>
            <a:br>
              <a:rPr lang="en-US" sz="4800" dirty="0" smtClean="0">
                <a:sym typeface="Rockwell" charset="0"/>
              </a:rPr>
            </a:br>
            <a:r>
              <a:rPr lang="en-US" sz="4800" dirty="0" smtClean="0">
                <a:sym typeface="Rockwell" charset="0"/>
              </a:rPr>
              <a:t>Run the chef-client on your test Windows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smtClean="0">
                <a:solidFill>
                  <a:schemeClr val="bg1"/>
                </a:solidFill>
                <a:latin typeface="Menlo Regular"/>
                <a:ea typeface="Menlo Regular"/>
                <a:cs typeface="Menlo Regular"/>
                <a:sym typeface="Menlo Regular"/>
              </a:rPr>
              <a:t>Starting Chef Client, version 11.10.4</a:t>
            </a:r>
          </a:p>
          <a:p>
            <a:r>
              <a:rPr lang="en-US" sz="2400" dirty="0" smtClean="0">
                <a:solidFill>
                  <a:schemeClr val="bg1"/>
                </a:solidFill>
                <a:latin typeface="Menlo Regular"/>
                <a:ea typeface="Menlo Regular"/>
                <a:cs typeface="Menlo Regular"/>
                <a:sym typeface="Menlo Regular"/>
              </a:rPr>
              <a:t>[</a:t>
            </a:r>
            <a:r>
              <a:rPr lang="en-US" sz="2400" dirty="0">
                <a:solidFill>
                  <a:schemeClr val="bg1"/>
                </a:solidFill>
                <a:latin typeface="Menlo Regular"/>
                <a:ea typeface="Menlo Regular"/>
                <a:cs typeface="Menlo Regular"/>
                <a:sym typeface="Menlo Regular"/>
              </a:rPr>
              <a:t>2014-02-24T05:37:54-08:00] INFO: *** Chef </a:t>
            </a:r>
            <a:r>
              <a:rPr lang="en-US" sz="2400" dirty="0" smtClean="0">
                <a:solidFill>
                  <a:schemeClr val="bg1"/>
                </a:solidFill>
                <a:latin typeface="Menlo Regular"/>
                <a:ea typeface="Menlo Regular"/>
                <a:cs typeface="Menlo Regular"/>
                <a:sym typeface="Menlo Regular"/>
              </a:rPr>
              <a:t>11.10.4 *</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[2014-02-24T05:37:54-08:00]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260</a:t>
            </a:r>
          </a:p>
          <a:p>
            <a:r>
              <a:rPr lang="en-US" sz="2400" dirty="0">
                <a:solidFill>
                  <a:schemeClr val="bg1"/>
                </a:solidFill>
                <a:latin typeface="Menlo Regular"/>
                <a:ea typeface="Menlo Regular"/>
                <a:cs typeface="Menlo Regular"/>
                <a:sym typeface="Menlo Regular"/>
              </a:rPr>
              <a:t>[2014-02-24T05:38:09-08:00] INFO: Run List is [recipe[</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Run List expands to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Starting Chef Run for </a:t>
            </a:r>
            <a:r>
              <a:rPr lang="en-US" sz="2400" dirty="0" err="1" smtClean="0">
                <a:solidFill>
                  <a:schemeClr val="bg1"/>
                </a:solidFill>
                <a:latin typeface="Menlo Regular"/>
                <a:ea typeface="Menlo Regular"/>
                <a:cs typeface="Menlo Regular"/>
                <a:sym typeface="Menlo Regular"/>
              </a:rPr>
              <a:t>windowsnode</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[2014-02-24T05:38:09-08:00] INFO: Running start handlers</a:t>
            </a:r>
          </a:p>
          <a:p>
            <a:r>
              <a:rPr lang="en-US" sz="2400" dirty="0">
                <a:solidFill>
                  <a:schemeClr val="bg1"/>
                </a:solidFill>
                <a:latin typeface="Menlo Regular"/>
                <a:ea typeface="Menlo Regular"/>
                <a:cs typeface="Menlo Regular"/>
                <a:sym typeface="Menlo Regular"/>
              </a:rPr>
              <a:t>[2014-02-24T05:38:09-08:00]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[2014-02-24T05:38:10-08:00] INFO: Loading cookbooks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Synchronizing Cookbooks:</a:t>
            </a:r>
          </a:p>
          <a:p>
            <a:r>
              <a:rPr lang="en-US" sz="2400" dirty="0">
                <a:solidFill>
                  <a:schemeClr val="bg1"/>
                </a:solidFill>
                <a:latin typeface="Menlo Regular"/>
                <a:ea typeface="Menlo Regular"/>
                <a:cs typeface="Menlo Regular"/>
                <a:sym typeface="Menlo Regular"/>
              </a:rPr>
              <a:t>[2014-02-24T05:38:10-08:00] INFO: Storing updated cookbooks/</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/recipes/</a:t>
            </a:r>
            <a:r>
              <a:rPr lang="en-US" sz="2400" dirty="0" err="1">
                <a:solidFill>
                  <a:schemeClr val="bg1"/>
                </a:solidFill>
                <a:latin typeface="Menlo Regular"/>
                <a:ea typeface="Menlo Regular"/>
                <a:cs typeface="Menlo Regular"/>
                <a:sym typeface="Menlo Regular"/>
              </a:rPr>
              <a:t>default.rb</a:t>
            </a:r>
            <a:r>
              <a:rPr lang="en-US" sz="2400" dirty="0">
                <a:solidFill>
                  <a:schemeClr val="bg1"/>
                </a:solidFill>
                <a:latin typeface="Menlo Regular"/>
                <a:ea typeface="Menlo Regular"/>
                <a:cs typeface="Menlo Regular"/>
                <a:sym typeface="Menlo Regular"/>
              </a:rPr>
              <a:t> in the cache</a:t>
            </a:r>
            <a:r>
              <a:rPr lang="en-US" sz="2400" dirty="0" smtClean="0">
                <a:solidFill>
                  <a:schemeClr val="bg1"/>
                </a:solidFill>
                <a:latin typeface="Menlo Regular"/>
                <a:ea typeface="Menlo Regular"/>
                <a:cs typeface="Menlo Regular"/>
                <a:sym typeface="Menlo Regular"/>
              </a:rPr>
              <a:t>.</a:t>
            </a:r>
          </a:p>
          <a:p>
            <a:r>
              <a:rPr lang="en-US" sz="2400" dirty="0" smtClean="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20587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1311559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2341266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a:t>
            </a:r>
          </a:p>
          <a:p>
            <a:r>
              <a:rPr lang="en-US" sz="1800" dirty="0">
                <a:solidFill>
                  <a:srgbClr val="FFFFFF"/>
                </a:solidFill>
                <a:latin typeface="Courier"/>
                <a:ea typeface="Courier"/>
                <a:cs typeface="Courier"/>
                <a:sym typeface="Courier"/>
              </a:rPr>
              <a:t>[2014-02-24T06:25:33-08:00] INFO: Processing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231d53</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2014-02-24 06:25:33.000000000 -0800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/Local/Temp/4/Default.htm20140224-1896-13q72ev 2014-02-24 06:25:33.000000000 -0800</a:t>
            </a:r>
          </a:p>
          <a:p>
            <a:r>
              <a:rPr lang="en-US" sz="1800" dirty="0">
                <a:solidFill>
                  <a:srgbClr val="FFFFFF"/>
                </a:solidFill>
                <a:latin typeface="Courier"/>
                <a:ea typeface="Courier"/>
                <a:cs typeface="Courier"/>
                <a:sym typeface="Courier"/>
              </a:rPr>
              <a:t>        @@ -1 +1,7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a:xfrm>
            <a:off x="800273" y="304800"/>
            <a:ext cx="14657233" cy="1117600"/>
          </a:xfrm>
        </p:spPr>
        <p:txBody>
          <a:bodyPr/>
          <a:lstStyle/>
          <a:p>
            <a:pPr>
              <a:defRPr/>
            </a:pPr>
            <a:r>
              <a:rPr lang="en-US" sz="4800" dirty="0" smtClean="0">
                <a:sym typeface="Arial Bold" charset="0"/>
              </a:rPr>
              <a:t>Windows: </a:t>
            </a:r>
            <a:br>
              <a:rPr lang="en-US" sz="4800" dirty="0" smtClean="0">
                <a:sym typeface="Arial Bold" charset="0"/>
              </a:rPr>
            </a:br>
            <a:r>
              <a:rPr lang="en-US" sz="4800" dirty="0" smtClean="0">
                <a:sym typeface="Arial Bold" charset="0"/>
              </a:rPr>
              <a:t>Reading the output of a chef-client run</a:t>
            </a:r>
            <a:endParaRPr lang="en-US" sz="48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356629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run[2014-02-24T06:08:29-08:00]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Success Restart Needed Exit Code      Feature Result</a:t>
            </a:r>
          </a:p>
          <a:p>
            <a:r>
              <a:rPr lang="en-US" sz="2000" dirty="0">
                <a:solidFill>
                  <a:srgbClr val="FFFFFF"/>
                </a:solidFill>
                <a:latin typeface="Courier"/>
                <a:ea typeface="Courier"/>
                <a:cs typeface="Courier"/>
                <a:sym typeface="Courier"/>
              </a:rPr>
              <a:t>------- -------------- ---------      --------------</a:t>
            </a:r>
          </a:p>
          <a:p>
            <a:r>
              <a:rPr lang="en-US" sz="2000" dirty="0">
                <a:solidFill>
                  <a:srgbClr val="FFFFFF"/>
                </a:solidFill>
                <a:latin typeface="Courier"/>
                <a:ea typeface="Courier"/>
                <a:cs typeface="Courier"/>
                <a:sym typeface="Courier"/>
              </a:rPr>
              <a:t>True    No             Success        {Common HTTP Features, Default Document, D...</a:t>
            </a:r>
          </a:p>
          <a:p>
            <a:r>
              <a:rPr lang="en-US" sz="2000" dirty="0">
                <a:solidFill>
                  <a:srgbClr val="FFFFFF"/>
                </a:solidFill>
                <a:latin typeface="Courier"/>
                <a:ea typeface="Courier"/>
                <a:cs typeface="Courier"/>
                <a:sym typeface="Courier"/>
              </a:rPr>
              <a:t>WARNING: Windows automatic updating is not enabled. To ensure that your newly-installed role or feature </a:t>
            </a:r>
            <a:r>
              <a:rPr lang="en-US" sz="2000" dirty="0" smtClean="0">
                <a:solidFill>
                  <a:srgbClr val="FFFFFF"/>
                </a:solidFill>
                <a:latin typeface="Courier"/>
                <a:ea typeface="Courier"/>
                <a:cs typeface="Courier"/>
                <a:sym typeface="Courier"/>
              </a:rPr>
              <a:t>is automatically </a:t>
            </a:r>
            <a:r>
              <a:rPr lang="en-US" sz="2000" dirty="0">
                <a:solidFill>
                  <a:srgbClr val="FFFFFF"/>
                </a:solidFill>
                <a:latin typeface="Courier"/>
                <a:ea typeface="Courier"/>
                <a:cs typeface="Courier"/>
                <a:sym typeface="Courier"/>
              </a:rPr>
              <a:t>updated, turn on Windows Update.</a:t>
            </a:r>
          </a:p>
          <a:p>
            <a:r>
              <a:rPr lang="en-US" sz="2000" dirty="0">
                <a:solidFill>
                  <a:srgbClr val="FFFFFF"/>
                </a:solidFill>
                <a:latin typeface="Courier"/>
                <a:ea typeface="Courier"/>
                <a:cs typeface="Courier"/>
                <a:sym typeface="Courier"/>
              </a:rPr>
              <a:t>[2014-02-24T06:09:16-08:00]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Windows: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sz="4600" dirty="0" smtClean="0"/>
              <a:t>Add-</a:t>
            </a:r>
            <a:r>
              <a:rPr lang="en-US" sz="4600" dirty="0" err="1" smtClean="0"/>
              <a:t>WindowsFeature</a:t>
            </a:r>
            <a:r>
              <a:rPr lang="en-US" sz="4600" dirty="0" smtClean="0"/>
              <a:t> is!</a:t>
            </a:r>
          </a:p>
        </p:txBody>
      </p:sp>
    </p:spTree>
    <p:extLst>
      <p:ext uri="{BB962C8B-B14F-4D97-AF65-F5344CB8AC3E}">
        <p14:creationId xmlns:p14="http://schemas.microsoft.com/office/powerpoint/2010/main" val="559573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3931507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2 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
        <p:nvSpPr>
          <p:cNvPr id="5" name="Rectangle 2"/>
          <p:cNvSpPr>
            <a:spLocks/>
          </p:cNvSpPr>
          <p:nvPr/>
        </p:nvSpPr>
        <p:spPr bwMode="auto">
          <a:xfrm>
            <a:off x="7138194" y="2057400"/>
            <a:ext cx="76962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6" name="Rectangle 2"/>
          <p:cNvSpPr>
            <a:spLocks/>
          </p:cNvSpPr>
          <p:nvPr/>
        </p:nvSpPr>
        <p:spPr bwMode="auto">
          <a:xfrm>
            <a:off x="889794" y="3200400"/>
            <a:ext cx="77724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673536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4174089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a:xfrm>
            <a:off x="280195" y="177800"/>
            <a:ext cx="15177312" cy="1117600"/>
          </a:xfrm>
        </p:spPr>
        <p:txBody>
          <a:bodyPr/>
          <a:lstStyle/>
          <a:p>
            <a:pPr eaLnBrk="1" hangingPunct="1">
              <a:defRPr/>
            </a:pPr>
            <a:r>
              <a:rPr lang="en-US" sz="6200" dirty="0" smtClean="0">
                <a:sym typeface="Arial Bold" charset="0"/>
              </a:rPr>
              <a:t>Windows Exercise</a:t>
            </a:r>
            <a:r>
              <a:rPr lang="en-US" sz="6200" dirty="0">
                <a:sym typeface="Arial Bold" charset="0"/>
              </a:rPr>
              <a:t>: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106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6246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file (or template) 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(centos-6.3)</a:t>
            </a:r>
          </a:p>
          <a:p>
            <a:pPr lvl="1" eaLnBrk="1" hangingPunct="1">
              <a:spcBef>
                <a:spcPts val="1138"/>
              </a:spcBef>
            </a:pPr>
            <a:r>
              <a:rPr lang="en-US" sz="4000" dirty="0" smtClean="0"/>
              <a:t>platform-major (centos-6)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b="1" dirty="0" smtClean="0"/>
              <a:t>99% of the time, you will just use </a:t>
            </a:r>
            <a:r>
              <a:rPr lang="en-US" sz="4000" b="1" dirty="0" smtClean="0">
                <a:latin typeface="Arial Bold" pitchFamily="34" charset="0"/>
                <a:cs typeface="Arial Bold" pitchFamily="34" charset="0"/>
                <a:sym typeface="Arial Bold" pitchFamily="34" charset="0"/>
              </a:rPr>
              <a:t>default</a:t>
            </a:r>
            <a:endParaRPr lang="en-US" sz="4000" b="1"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15161715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xfrm>
            <a:off x="800273" y="254000"/>
            <a:ext cx="14657233" cy="1117600"/>
          </a:xfrm>
          <a:ln/>
        </p:spPr>
        <p:txBody>
          <a:bodyPr/>
          <a:lstStyle/>
          <a:p>
            <a:r>
              <a:rPr lang="en-US" sz="4900" dirty="0" smtClean="0"/>
              <a:t>Review: </a:t>
            </a:r>
            <a:br>
              <a:rPr lang="en-US" sz="4900" dirty="0" smtClean="0"/>
            </a:br>
            <a:r>
              <a:rPr lang="en-US" sz="4900" dirty="0" smtClean="0"/>
              <a:t>Cookbooks </a:t>
            </a:r>
            <a:r>
              <a:rPr lang="en-US" sz="4900" dirty="0"/>
              <a:t>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files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index.html</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7224994" y="6167260"/>
            <a:ext cx="4866200" cy="3827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1981394"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63505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dirty="0" smtClean="0"/>
              <a:t>Review:</a:t>
            </a:r>
            <a:br>
              <a:rPr lang="en-US" sz="4600" dirty="0" smtClean="0"/>
            </a:br>
            <a:r>
              <a:rPr lang="en-US" sz="4600" dirty="0" smtClean="0"/>
              <a:t>Cookbooks </a:t>
            </a:r>
            <a:r>
              <a:rPr lang="en-US" sz="4600" dirty="0"/>
              <a:t>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340554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xfrm>
            <a:off x="800273" y="330200"/>
            <a:ext cx="14657233" cy="1117600"/>
          </a:xfrm>
          <a:ln/>
        </p:spPr>
        <p:txBody>
          <a:bodyPr/>
          <a:lstStyle/>
          <a:p>
            <a:r>
              <a:rPr lang="en-US" sz="5400" dirty="0" smtClean="0"/>
              <a:t>Review:</a:t>
            </a:r>
            <a:br>
              <a:rPr lang="en-US" sz="5400" dirty="0" smtClean="0"/>
            </a:br>
            <a:r>
              <a:rPr lang="en-US" sz="5400" dirty="0" smtClean="0"/>
              <a:t>Nodes </a:t>
            </a:r>
            <a:r>
              <a:rPr lang="en-US" sz="5400" dirty="0"/>
              <a:t>have </a:t>
            </a:r>
            <a:r>
              <a:rPr lang="en-US" sz="5400" dirty="0" err="1"/>
              <a:t>run_lists</a:t>
            </a:r>
            <a:r>
              <a:rPr lang="en-US" sz="5400" dirty="0"/>
              <a:t>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17225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you add a recipe to the run list using knife?</a:t>
            </a:r>
          </a:p>
          <a:p>
            <a:pPr lvl="2"/>
            <a:r>
              <a:rPr lang="en-US" dirty="0" smtClean="0"/>
              <a:t>How do you remove a recipe from the run list using knife?</a:t>
            </a:r>
          </a:p>
        </p:txBody>
      </p:sp>
    </p:spTree>
    <p:extLst>
      <p:ext uri="{BB962C8B-B14F-4D97-AF65-F5344CB8AC3E}">
        <p14:creationId xmlns:p14="http://schemas.microsoft.com/office/powerpoint/2010/main" val="15298562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The Anatomy </a:t>
            </a:r>
            <a:r>
              <a:rPr lang="en-US" dirty="0">
                <a:sym typeface="Arial" charset="0"/>
              </a:rPr>
              <a:t>of a Chef run</a:t>
            </a:r>
            <a:br>
              <a:rPr lang="en-US" dirty="0">
                <a:sym typeface="Arial" charset="0"/>
              </a:rPr>
            </a:br>
            <a:endParaRPr lang="en-US" dirty="0"/>
          </a:p>
        </p:txBody>
      </p:sp>
    </p:spTree>
    <p:extLst>
      <p:ext uri="{BB962C8B-B14F-4D97-AF65-F5344CB8AC3E}">
        <p14:creationId xmlns:p14="http://schemas.microsoft.com/office/powerpoint/2010/main" val="2877373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3905488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to</a:t>
            </a:r>
          </a:p>
          <a:p>
            <a:pPr lvl="1"/>
            <a:r>
              <a:rPr lang="en-US" dirty="0"/>
              <a:t>List all the steps taken by </a:t>
            </a:r>
            <a:r>
              <a:rPr lang="en-US" b="1" dirty="0" smtClean="0"/>
              <a:t>chef</a:t>
            </a:r>
            <a:r>
              <a:rPr lang="en-US" b="1" dirty="0"/>
              <a:t>-client </a:t>
            </a:r>
            <a:r>
              <a:rPr lang="en-US" dirty="0"/>
              <a:t>during a </a:t>
            </a:r>
            <a:r>
              <a:rPr lang="en-US" dirty="0" smtClean="0"/>
              <a:t>run</a:t>
            </a:r>
            <a:endParaRPr lang="en-US" dirty="0"/>
          </a:p>
        </p:txBody>
      </p:sp>
    </p:spTree>
    <p:extLst>
      <p:ext uri="{BB962C8B-B14F-4D97-AF65-F5344CB8AC3E}">
        <p14:creationId xmlns:p14="http://schemas.microsoft.com/office/powerpoint/2010/main" val="1397227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880394" y="2209800"/>
            <a:ext cx="9168847" cy="523220"/>
          </a:xfrm>
          <a:prstGeom prst="rect">
            <a:avLst/>
          </a:prstGeom>
          <a:noFill/>
        </p:spPr>
        <p:txBody>
          <a:bodyPr wrap="none" rtlCol="0">
            <a:spAutoFit/>
          </a:bodyPr>
          <a:lstStyle/>
          <a:p>
            <a:r>
              <a:rPr lang="en-US" b="1" dirty="0" smtClean="0"/>
              <a:t>Note: this happens AFTER the bootstrap is complete</a:t>
            </a:r>
            <a:endParaRPr lang="en-US" b="1" dirty="0"/>
          </a:p>
        </p:txBody>
      </p:sp>
    </p:spTree>
    <p:extLst>
      <p:ext uri="{BB962C8B-B14F-4D97-AF65-F5344CB8AC3E}">
        <p14:creationId xmlns:p14="http://schemas.microsoft.com/office/powerpoint/2010/main" val="13893618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13348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624038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16910727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2401661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727144" y="460586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Secure Communications between</a:t>
            </a:r>
            <a:br>
              <a:rPr lang="en-US" dirty="0" smtClean="0">
                <a:sym typeface="Arial" charset="0"/>
              </a:rPr>
            </a:br>
            <a:r>
              <a:rPr lang="en-US" dirty="0" smtClean="0">
                <a:sym typeface="Arial" charset="0"/>
              </a:rPr>
              <a:t>the Node and Chef Server</a:t>
            </a:r>
            <a:endParaRPr lang="en-US" dirty="0"/>
          </a:p>
        </p:txBody>
      </p:sp>
    </p:spTree>
    <p:extLst>
      <p:ext uri="{BB962C8B-B14F-4D97-AF65-F5344CB8AC3E}">
        <p14:creationId xmlns:p14="http://schemas.microsoft.com/office/powerpoint/2010/main" val="474604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a:t>
            </a:r>
            <a:r>
              <a:rPr lang="en-US" dirty="0" smtClean="0"/>
              <a:t>to </a:t>
            </a:r>
            <a:r>
              <a:rPr lang="en-US" dirty="0"/>
              <a:t>a run</a:t>
            </a:r>
          </a:p>
          <a:p>
            <a:pPr lvl="1"/>
            <a:r>
              <a:rPr lang="en-US" dirty="0"/>
              <a:t>Explain the basic security model of </a:t>
            </a:r>
            <a:r>
              <a:rPr lang="en-US" dirty="0" smtClean="0"/>
              <a:t>Chef</a:t>
            </a:r>
          </a:p>
        </p:txBody>
      </p:sp>
    </p:spTree>
    <p:extLst>
      <p:ext uri="{BB962C8B-B14F-4D97-AF65-F5344CB8AC3E}">
        <p14:creationId xmlns:p14="http://schemas.microsoft.com/office/powerpoint/2010/main" val="347172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Private Keys</a:t>
            </a:r>
            <a:endParaRPr lang="en-US" dirty="0">
              <a:sym typeface="Arial Bold" charset="0"/>
            </a:endParaRP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02814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 name="Rectangle 1"/>
          <p:cNvSpPr/>
          <p:nvPr/>
        </p:nvSpPr>
        <p:spPr bwMode="auto">
          <a:xfrm>
            <a:off x="1499394" y="1371600"/>
            <a:ext cx="2743200" cy="1143000"/>
          </a:xfrm>
          <a:prstGeom prst="rect">
            <a:avLst/>
          </a:prstGeom>
          <a:solidFill>
            <a:srgbClr val="999966"/>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000000"/>
                </a:solidFill>
                <a:effectLst/>
                <a:ea typeface="ヒラギノ角ゴ ProN W3" charset="0"/>
                <a:cs typeface="ヒラギノ角ゴ ProN W3" charset="0"/>
                <a:sym typeface="Gill Sans" charset="0"/>
              </a:rPr>
              <a:t>C:\chef\ </a:t>
            </a:r>
            <a:r>
              <a:rPr kumimoji="0" lang="en-US" sz="3600" b="0" i="0" u="none" strike="noStrike" cap="none" normalizeH="0" baseline="0" dirty="0" err="1" smtClean="0">
                <a:ln>
                  <a:noFill/>
                </a:ln>
                <a:solidFill>
                  <a:srgbClr val="000000"/>
                </a:solidFill>
                <a:effectLst/>
                <a:ea typeface="ヒラギノ角ゴ ProN W3" charset="0"/>
                <a:cs typeface="ヒラギノ角ゴ ProN W3" charset="0"/>
                <a:sym typeface="Gill Sans" charset="0"/>
              </a:rPr>
              <a:t>client.pem</a:t>
            </a:r>
            <a:r>
              <a:rPr kumimoji="0" lang="en-US" sz="3600" b="0" i="0" u="none" strike="noStrike" cap="none" normalizeH="0" baseline="0" dirty="0" smtClean="0">
                <a:ln>
                  <a:noFill/>
                </a:ln>
                <a:solidFill>
                  <a:srgbClr val="000000"/>
                </a:solidFill>
                <a:effectLst/>
                <a:ea typeface="ヒラギノ角ゴ ProN W3" charset="0"/>
                <a:cs typeface="ヒラギノ角ゴ ProN W3" charset="0"/>
                <a:sym typeface="Gill Sans" charset="0"/>
              </a:rPr>
              <a:t>?</a:t>
            </a:r>
          </a:p>
        </p:txBody>
      </p:sp>
      <p:sp>
        <p:nvSpPr>
          <p:cNvPr id="43" name="Rectangle 42"/>
          <p:cNvSpPr/>
          <p:nvPr/>
        </p:nvSpPr>
        <p:spPr bwMode="auto">
          <a:xfrm>
            <a:off x="7442994" y="1371600"/>
            <a:ext cx="3124200" cy="990600"/>
          </a:xfrm>
          <a:prstGeom prst="rect">
            <a:avLst/>
          </a:prstGeom>
          <a:solidFill>
            <a:srgbClr val="999966"/>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r>
              <a:rPr lang="en-US" sz="3200" dirty="0">
                <a:solidFill>
                  <a:srgbClr val="000000"/>
                </a:solidFill>
                <a:ea typeface="ヒラギノ角ゴ ProN W3" charset="0"/>
                <a:cs typeface="ヒラギノ角ゴ ProN W3" charset="0"/>
                <a:sym typeface="Gill Sans" charset="0"/>
              </a:rPr>
              <a:t>C:\chef</a:t>
            </a:r>
            <a:r>
              <a:rPr lang="en-US" sz="3200" dirty="0" smtClean="0">
                <a:solidFill>
                  <a:srgbClr val="000000"/>
                </a:solidFill>
                <a:ea typeface="ヒラギノ角ゴ ProN W3" charset="0"/>
                <a:cs typeface="ヒラギノ角ゴ ProN W3" charset="0"/>
                <a:sym typeface="Gill Sans" charset="0"/>
              </a:rPr>
              <a:t>\</a:t>
            </a:r>
          </a:p>
          <a:p>
            <a:pPr algn="ctr" defTabSz="914400" fontAlgn="base">
              <a:spcBef>
                <a:spcPct val="0"/>
              </a:spcBef>
              <a:spcAft>
                <a:spcPct val="0"/>
              </a:spcAft>
            </a:pPr>
            <a:r>
              <a:rPr lang="en-US" sz="3200" dirty="0" err="1" smtClean="0">
                <a:solidFill>
                  <a:srgbClr val="000000"/>
                </a:solidFill>
                <a:ea typeface="ヒラギノ角ゴ ProN W3" charset="0"/>
                <a:cs typeface="ヒラギノ角ゴ ProN W3" charset="0"/>
                <a:sym typeface="Gill Sans" charset="0"/>
              </a:rPr>
              <a:t>validation.pem</a:t>
            </a:r>
            <a:r>
              <a:rPr lang="en-US" sz="3200" dirty="0" smtClean="0">
                <a:solidFill>
                  <a:srgbClr val="000000"/>
                </a:solidFill>
                <a:ea typeface="ヒラギノ角ゴ ProN W3" charset="0"/>
                <a:cs typeface="ヒラギノ角ゴ ProN W3" charset="0"/>
                <a:sym typeface="Gill Sans" charset="0"/>
              </a:rPr>
              <a:t>?</a:t>
            </a:r>
            <a:endParaRPr lang="en-US" sz="3200" dirty="0">
              <a:solidFill>
                <a:srgbClr val="000000"/>
              </a:solidFill>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53797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36998899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a:sym typeface="Arial Bold" charset="0"/>
              </a:rPr>
              <a:t>Private </a:t>
            </a:r>
            <a:r>
              <a:rPr lang="en-US" dirty="0" smtClean="0">
                <a:sym typeface="Arial Bold" charset="0"/>
              </a:rPr>
              <a:t>Key Notes</a:t>
            </a:r>
            <a:endParaRPr lang="en-US" dirty="0">
              <a:sym typeface="Arial Bold" charset="0"/>
            </a:endParaRPr>
          </a:p>
        </p:txBody>
      </p:sp>
      <p:sp>
        <p:nvSpPr>
          <p:cNvPr id="150531" name="Rectangle 2"/>
          <p:cNvSpPr>
            <a:spLocks noGrp="1" noChangeArrowheads="1"/>
          </p:cNvSpPr>
          <p:nvPr>
            <p:ph idx="1"/>
          </p:nvPr>
        </p:nvSpPr>
        <p:spPr>
          <a:xfrm>
            <a:off x="508795" y="1879603"/>
            <a:ext cx="15392400" cy="6731000"/>
          </a:xfrm>
        </p:spPr>
        <p:txBody>
          <a:bodyPr/>
          <a:lstStyle/>
          <a:p>
            <a:pPr eaLnBrk="1" hangingPunct="1"/>
            <a:r>
              <a:rPr lang="en-US" b="1" dirty="0" err="1" smtClean="0">
                <a:latin typeface="Courier"/>
                <a:ea typeface="Courier"/>
                <a:cs typeface="Courier"/>
                <a:sym typeface="Courier"/>
              </a:rPr>
              <a:t>validation.pem</a:t>
            </a:r>
            <a:r>
              <a:rPr lang="en-US" b="1" dirty="0" smtClean="0"/>
              <a:t> </a:t>
            </a:r>
            <a:r>
              <a:rPr lang="en-US" dirty="0" smtClean="0"/>
              <a:t>on the node is an exact match of </a:t>
            </a:r>
            <a:r>
              <a:rPr lang="en-US" b="1" dirty="0">
                <a:latin typeface="Courier"/>
                <a:ea typeface="Courier"/>
                <a:cs typeface="Courier"/>
              </a:rPr>
              <a:t>ORGNAME-</a:t>
            </a:r>
            <a:r>
              <a:rPr lang="en-US" b="1" dirty="0" err="1" smtClean="0">
                <a:latin typeface="Courier"/>
                <a:ea typeface="Courier"/>
                <a:cs typeface="Courier"/>
              </a:rPr>
              <a:t>validator.pem</a:t>
            </a:r>
            <a:r>
              <a:rPr lang="en-US" dirty="0" smtClean="0">
                <a:latin typeface="Courier"/>
                <a:ea typeface="Courier"/>
                <a:cs typeface="Courier"/>
              </a:rPr>
              <a:t> </a:t>
            </a:r>
            <a:r>
              <a:rPr lang="en-US" dirty="0" smtClean="0"/>
              <a:t>on your workstation</a:t>
            </a:r>
          </a:p>
          <a:p>
            <a:pPr lvl="2"/>
            <a:r>
              <a:rPr lang="en-US" dirty="0" smtClean="0"/>
              <a:t>It was placed on the node at bootstrap to allow for the creation of </a:t>
            </a:r>
            <a:r>
              <a:rPr lang="en-US" dirty="0" err="1" smtClean="0"/>
              <a:t>client.pem</a:t>
            </a:r>
            <a:endParaRPr lang="en-US" dirty="0" smtClean="0"/>
          </a:p>
          <a:p>
            <a:r>
              <a:rPr lang="en-US" dirty="0" err="1" smtClean="0">
                <a:latin typeface="Courier"/>
                <a:ea typeface="Courier"/>
                <a:cs typeface="Courier"/>
                <a:sym typeface="Courier"/>
              </a:rPr>
              <a:t>validation.pem</a:t>
            </a:r>
            <a:r>
              <a:rPr lang="en-US" dirty="0" smtClean="0">
                <a:latin typeface="Courier"/>
                <a:ea typeface="Courier"/>
                <a:cs typeface="Courier"/>
                <a:sym typeface="Courier"/>
              </a:rPr>
              <a:t> </a:t>
            </a:r>
            <a:r>
              <a:rPr lang="en-US" dirty="0">
                <a:sym typeface="Courier"/>
              </a:rPr>
              <a:t>on the node poses a </a:t>
            </a:r>
            <a:r>
              <a:rPr lang="en-US" b="1" dirty="0">
                <a:sym typeface="Courier"/>
              </a:rPr>
              <a:t>security risk</a:t>
            </a:r>
            <a:r>
              <a:rPr lang="en-US" dirty="0">
                <a:sym typeface="Courier"/>
              </a:rPr>
              <a:t>, so delete it (using Chef!</a:t>
            </a:r>
            <a:r>
              <a:rPr lang="en-US" dirty="0" smtClean="0">
                <a:sym typeface="Courier"/>
              </a:rPr>
              <a:t>)</a:t>
            </a:r>
          </a:p>
          <a:p>
            <a:r>
              <a:rPr lang="en-US" dirty="0" smtClean="0">
                <a:sym typeface="Courier"/>
              </a:rPr>
              <a:t>The </a:t>
            </a:r>
            <a:r>
              <a:rPr lang="en-US" b="1" dirty="0" smtClean="0">
                <a:sym typeface="Courier"/>
              </a:rPr>
              <a:t>chef-client </a:t>
            </a:r>
            <a:r>
              <a:rPr lang="en-US" dirty="0" smtClean="0">
                <a:sym typeface="Courier"/>
              </a:rPr>
              <a:t>cookbook (see </a:t>
            </a:r>
            <a:r>
              <a:rPr lang="en-US" dirty="0" err="1" smtClean="0">
                <a:sym typeface="Courier"/>
              </a:rPr>
              <a:t>supermarket.chef.io</a:t>
            </a:r>
            <a:r>
              <a:rPr lang="en-US" dirty="0" smtClean="0">
                <a:sym typeface="Courier"/>
              </a:rPr>
              <a:t>) has a recipe to do this for you</a:t>
            </a:r>
            <a:endParaRPr lang="en-US" dirty="0"/>
          </a:p>
        </p:txBody>
      </p:sp>
    </p:spTree>
    <p:extLst>
      <p:ext uri="{BB962C8B-B14F-4D97-AF65-F5344CB8AC3E}">
        <p14:creationId xmlns:p14="http://schemas.microsoft.com/office/powerpoint/2010/main" val="3382624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Exercise: Delete </a:t>
            </a:r>
            <a:r>
              <a:rPr lang="en-US" dirty="0" err="1" smtClean="0">
                <a:sym typeface="Arial Bold" charset="0"/>
              </a:rPr>
              <a:t>validation.pem</a:t>
            </a:r>
            <a:r>
              <a:rPr lang="en-US" dirty="0" smtClean="0">
                <a:sym typeface="Arial Bold" charset="0"/>
              </a:rPr>
              <a:t>	</a:t>
            </a:r>
            <a:endParaRPr lang="en-US" dirty="0">
              <a:sym typeface="Arial Bold" charset="0"/>
            </a:endParaRPr>
          </a:p>
        </p:txBody>
      </p:sp>
      <p:sp>
        <p:nvSpPr>
          <p:cNvPr id="150531" name="Rectangle 2"/>
          <p:cNvSpPr>
            <a:spLocks noGrp="1" noChangeArrowheads="1"/>
          </p:cNvSpPr>
          <p:nvPr>
            <p:ph idx="1"/>
          </p:nvPr>
        </p:nvSpPr>
        <p:spPr>
          <a:xfrm>
            <a:off x="508795" y="1879603"/>
            <a:ext cx="15392400" cy="6731000"/>
          </a:xfrm>
        </p:spPr>
        <p:txBody>
          <a:bodyPr/>
          <a:lstStyle/>
          <a:p>
            <a:pPr marL="914400" indent="-914400" eaLnBrk="1" hangingPunct="1">
              <a:buFont typeface="+mj-lt"/>
              <a:buAutoNum type="arabicPeriod"/>
            </a:pPr>
            <a:r>
              <a:rPr lang="en-US" b="1" dirty="0">
                <a:sym typeface="Courier"/>
              </a:rPr>
              <a:t>Create a cookbook, name it </a:t>
            </a:r>
            <a:r>
              <a:rPr lang="en-US" dirty="0" err="1" smtClean="0">
                <a:latin typeface="Courier"/>
                <a:ea typeface="Courier"/>
                <a:cs typeface="Courier"/>
                <a:sym typeface="Courier"/>
              </a:rPr>
              <a:t>del_val</a:t>
            </a:r>
            <a:endParaRPr lang="en-US" dirty="0" smtClean="0">
              <a:latin typeface="Courier"/>
              <a:ea typeface="Courier"/>
              <a:cs typeface="Courier"/>
              <a:sym typeface="Courier"/>
            </a:endParaRPr>
          </a:p>
          <a:p>
            <a:pPr marL="914400" indent="-914400" eaLnBrk="1" hangingPunct="1">
              <a:buFont typeface="+mj-lt"/>
              <a:buAutoNum type="arabicPeriod"/>
            </a:pPr>
            <a:r>
              <a:rPr lang="en-US" b="1" dirty="0" smtClean="0"/>
              <a:t>Write a recipe to delete the </a:t>
            </a:r>
            <a:r>
              <a:rPr lang="en-US" b="1" dirty="0" err="1" smtClean="0"/>
              <a:t>validation.pem</a:t>
            </a:r>
            <a:r>
              <a:rPr lang="en-US" b="1" dirty="0" smtClean="0"/>
              <a:t> file</a:t>
            </a:r>
          </a:p>
          <a:p>
            <a:pPr marL="914400" indent="-914400" eaLnBrk="1" hangingPunct="1">
              <a:buFont typeface="+mj-lt"/>
              <a:buAutoNum type="arabicPeriod"/>
            </a:pPr>
            <a:r>
              <a:rPr lang="en-US" b="1" dirty="0" smtClean="0"/>
              <a:t>Read the docs (</a:t>
            </a:r>
            <a:r>
              <a:rPr lang="en-US" b="1" dirty="0" err="1" smtClean="0"/>
              <a:t>docs.chef.io</a:t>
            </a:r>
            <a:r>
              <a:rPr lang="en-US" b="1" dirty="0" smtClean="0"/>
              <a:t>) to find a file resource and to see its available actions and options</a:t>
            </a:r>
          </a:p>
          <a:p>
            <a:pPr marL="914400" indent="-914400" eaLnBrk="1" hangingPunct="1">
              <a:buFont typeface="+mj-lt"/>
              <a:buAutoNum type="arabicPeriod"/>
            </a:pPr>
            <a:r>
              <a:rPr lang="en-US" b="1" dirty="0" smtClean="0"/>
              <a:t>Make sure you specify </a:t>
            </a:r>
            <a:r>
              <a:rPr lang="en-US" b="1" smtClean="0"/>
              <a:t>to not make </a:t>
            </a:r>
            <a:r>
              <a:rPr lang="en-US" b="1" dirty="0" smtClean="0"/>
              <a:t>backups!</a:t>
            </a:r>
          </a:p>
          <a:p>
            <a:pPr marL="914400" indent="-914400" eaLnBrk="1" hangingPunct="1">
              <a:buFont typeface="+mj-lt"/>
              <a:buAutoNum type="arabicPeriod"/>
            </a:pPr>
            <a:r>
              <a:rPr lang="en-US" b="1" dirty="0" smtClean="0"/>
              <a:t>Test it: </a:t>
            </a:r>
            <a:r>
              <a:rPr lang="en-US" b="1" dirty="0"/>
              <a:t>u</a:t>
            </a:r>
            <a:r>
              <a:rPr lang="en-US" b="1" dirty="0" smtClean="0"/>
              <a:t>pload the cookbook, add the recipe to the run_list, converge the node and verify that </a:t>
            </a:r>
            <a:r>
              <a:rPr lang="en-US" b="1" dirty="0" err="1" smtClean="0"/>
              <a:t>validation.pem</a:t>
            </a:r>
            <a:r>
              <a:rPr lang="en-US" b="1" dirty="0" smtClean="0"/>
              <a:t> has been deleted</a:t>
            </a:r>
          </a:p>
        </p:txBody>
      </p:sp>
    </p:spTree>
    <p:extLst>
      <p:ext uri="{BB962C8B-B14F-4D97-AF65-F5344CB8AC3E}">
        <p14:creationId xmlns:p14="http://schemas.microsoft.com/office/powerpoint/2010/main" val="2586755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1082074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Introducing the Node Object</a:t>
            </a:r>
            <a:endParaRPr lang="en-US" dirty="0">
              <a:sym typeface="Arial Bold" charset="0"/>
            </a:endParaRPr>
          </a:p>
        </p:txBody>
      </p:sp>
    </p:spTree>
    <p:extLst>
      <p:ext uri="{BB962C8B-B14F-4D97-AF65-F5344CB8AC3E}">
        <p14:creationId xmlns:p14="http://schemas.microsoft.com/office/powerpoint/2010/main" val="4009353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smtClean="0"/>
              <a:t>We are going to:</a:t>
            </a:r>
            <a:endParaRPr lang="en-US" dirty="0"/>
          </a:p>
          <a:p>
            <a:pPr lvl="1"/>
            <a:r>
              <a:rPr lang="en-US" dirty="0"/>
              <a:t>Explain what the Node </a:t>
            </a:r>
            <a:r>
              <a:rPr lang="en-US" dirty="0" smtClean="0"/>
              <a:t>Object </a:t>
            </a:r>
            <a:r>
              <a:rPr lang="en-US" dirty="0"/>
              <a:t>represents in Chef</a:t>
            </a:r>
          </a:p>
          <a:p>
            <a:pPr lvl="1"/>
            <a:r>
              <a:rPr lang="en-US" dirty="0" smtClean="0"/>
              <a:t>Show the content of the Node Object</a:t>
            </a:r>
            <a:endParaRPr lang="en-US" dirty="0"/>
          </a:p>
          <a:p>
            <a:pPr lvl="1"/>
            <a:r>
              <a:rPr lang="en-US" dirty="0"/>
              <a:t>Describe what Node Attributes are</a:t>
            </a:r>
          </a:p>
          <a:p>
            <a:pPr lvl="1"/>
            <a:r>
              <a:rPr lang="en-US" dirty="0" smtClean="0"/>
              <a:t>Show a Node’s Attributes</a:t>
            </a:r>
            <a:endParaRPr lang="en-US" dirty="0"/>
          </a:p>
        </p:txBody>
      </p:sp>
    </p:spTree>
    <p:extLst>
      <p:ext uri="{BB962C8B-B14F-4D97-AF65-F5344CB8AC3E}">
        <p14:creationId xmlns:p14="http://schemas.microsoft.com/office/powerpoint/2010/main" val="1730958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a:t>
            </a:r>
            <a:r>
              <a:rPr lang="en-US" sz="7200" dirty="0" smtClean="0">
                <a:sym typeface="Arial Bold" charset="0"/>
              </a:rPr>
              <a:t>Object</a:t>
            </a:r>
            <a:endParaRPr lang="en-US" sz="72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a:t>
            </a:r>
            <a:r>
              <a:rPr lang="en-US" sz="4800" b="1" dirty="0" smtClean="0"/>
              <a:t>Node</a:t>
            </a:r>
            <a:r>
              <a:rPr lang="en-US" sz="4800" dirty="0" smtClean="0"/>
              <a:t> </a:t>
            </a:r>
            <a:r>
              <a:rPr lang="en-US" sz="4800" dirty="0"/>
              <a:t>is any physical, virtual, or cloud </a:t>
            </a:r>
            <a:r>
              <a:rPr lang="en-US" sz="4800" dirty="0" smtClean="0"/>
              <a:t>machine </a:t>
            </a:r>
            <a:r>
              <a:rPr lang="en-US" sz="4800" dirty="0"/>
              <a:t>that is configured to be maintained by </a:t>
            </a:r>
            <a:r>
              <a:rPr lang="en-US" sz="4800" dirty="0" smtClean="0"/>
              <a:t>Chef </a:t>
            </a:r>
            <a:endParaRPr lang="en-US" sz="4800" dirty="0"/>
          </a:p>
          <a:p>
            <a:pPr marL="0" indent="0">
              <a:buNone/>
            </a:pPr>
            <a:r>
              <a:rPr lang="en-US" sz="4800" dirty="0" smtClean="0"/>
              <a:t/>
            </a:r>
            <a:br>
              <a:rPr lang="en-US" sz="4800" dirty="0" smtClean="0"/>
            </a:br>
            <a:r>
              <a:rPr lang="en-US" sz="4800" dirty="0" smtClean="0"/>
              <a:t>But, the ’Node</a:t>
            </a:r>
            <a:r>
              <a:rPr lang="en-US" sz="4800" b="1" dirty="0" smtClean="0"/>
              <a:t> Object</a:t>
            </a:r>
            <a:r>
              <a:rPr lang="en-US" sz="4800" dirty="0"/>
              <a:t>' is the representation of that </a:t>
            </a:r>
            <a:r>
              <a:rPr lang="en-US" sz="4800" dirty="0" smtClean="0"/>
              <a:t>node, stored as JSON, and cached on the Chef Server</a:t>
            </a:r>
            <a:endParaRPr lang="en-US" sz="4800" dirty="0"/>
          </a:p>
        </p:txBody>
      </p:sp>
    </p:spTree>
    <p:extLst>
      <p:ext uri="{BB962C8B-B14F-4D97-AF65-F5344CB8AC3E}">
        <p14:creationId xmlns:p14="http://schemas.microsoft.com/office/powerpoint/2010/main" val="4063645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Representation</a:t>
            </a:r>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2874262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Why is the Node Object so Awesome?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When </a:t>
            </a:r>
            <a:r>
              <a:rPr lang="en-US" sz="4800" dirty="0"/>
              <a:t>you are writing Recipes, the Node object is always available to </a:t>
            </a:r>
            <a:r>
              <a:rPr lang="en-US" sz="4800" dirty="0" smtClean="0"/>
              <a:t>you</a:t>
            </a:r>
          </a:p>
          <a:p>
            <a:pPr lvl="1"/>
            <a:r>
              <a:rPr lang="en-US" sz="4800" dirty="0" smtClean="0"/>
              <a:t>This means </a:t>
            </a:r>
            <a:r>
              <a:rPr lang="en-US" sz="4800" b="1" dirty="0" smtClean="0"/>
              <a:t>any node </a:t>
            </a:r>
            <a:r>
              <a:rPr lang="en-US" sz="4800" dirty="0" smtClean="0"/>
              <a:t>in your Organization can discover information about </a:t>
            </a:r>
            <a:r>
              <a:rPr lang="en-US" sz="4800" b="1" dirty="0" smtClean="0"/>
              <a:t>any other node </a:t>
            </a:r>
            <a:r>
              <a:rPr lang="en-US" sz="4800" dirty="0" smtClean="0"/>
              <a:t>in your Organization</a:t>
            </a:r>
            <a:endParaRPr lang="en-US" sz="4800" dirty="0"/>
          </a:p>
        </p:txBody>
      </p:sp>
    </p:spTree>
    <p:extLst>
      <p:ext uri="{BB962C8B-B14F-4D97-AF65-F5344CB8AC3E}">
        <p14:creationId xmlns:p14="http://schemas.microsoft.com/office/powerpoint/2010/main" val="25581168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Node Object Use Case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Load Balancer (LB) wants to get the IP Address of every available Webserver:</a:t>
            </a:r>
            <a:endParaRPr lang="en-US" sz="4800" dirty="0"/>
          </a:p>
          <a:p>
            <a:pPr marL="914400" indent="-914400">
              <a:buFont typeface="+mj-lt"/>
              <a:buAutoNum type="arabicPeriod"/>
            </a:pPr>
            <a:r>
              <a:rPr lang="en-US" sz="4800" dirty="0" smtClean="0"/>
              <a:t>LB searches all Node Objects within the Organization that have a </a:t>
            </a:r>
            <a:r>
              <a:rPr lang="en-US" sz="4800" b="1" dirty="0" smtClean="0"/>
              <a:t>Role</a:t>
            </a:r>
            <a:r>
              <a:rPr lang="en-US" sz="4800" dirty="0" smtClean="0"/>
              <a:t> of </a:t>
            </a:r>
            <a:r>
              <a:rPr lang="en-US" sz="4800" b="1" dirty="0" smtClean="0"/>
              <a:t>“Webserver”</a:t>
            </a:r>
          </a:p>
          <a:p>
            <a:pPr marL="914400" indent="-914400">
              <a:buFont typeface="+mj-lt"/>
              <a:buAutoNum type="arabicPeriod"/>
            </a:pPr>
            <a:r>
              <a:rPr lang="en-US" sz="4800" dirty="0" smtClean="0"/>
              <a:t>LB builds its configuration </a:t>
            </a:r>
            <a:r>
              <a:rPr lang="en-US" sz="4800" dirty="0"/>
              <a:t>file </a:t>
            </a:r>
            <a:r>
              <a:rPr lang="en-US" sz="4800" dirty="0" smtClean="0"/>
              <a:t>from the list of IP Addresses returned from the Node Object search</a:t>
            </a:r>
          </a:p>
          <a:p>
            <a:pPr marL="914400" indent="-914400">
              <a:buFont typeface="+mj-lt"/>
              <a:buAutoNum type="arabicPeriod"/>
            </a:pPr>
            <a:r>
              <a:rPr lang="en-US" sz="4800" dirty="0" smtClean="0"/>
              <a:t>Now, the LB knows the IP address of every node to which it can direct webserver traffic</a:t>
            </a:r>
            <a:endParaRPr lang="en-US" sz="4800" dirty="0"/>
          </a:p>
        </p:txBody>
      </p:sp>
    </p:spTree>
    <p:extLst>
      <p:ext uri="{BB962C8B-B14F-4D97-AF65-F5344CB8AC3E}">
        <p14:creationId xmlns:p14="http://schemas.microsoft.com/office/powerpoint/2010/main" val="4277421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a:xfrm>
            <a:off x="800273" y="177800"/>
            <a:ext cx="15100921" cy="1117600"/>
          </a:xfrm>
        </p:spPr>
        <p:txBody>
          <a:bodyPr/>
          <a:lstStyle/>
          <a:p>
            <a:pPr eaLnBrk="1" hangingPunct="1">
              <a:defRPr/>
            </a:pPr>
            <a:r>
              <a:rPr lang="en-US" sz="7200" dirty="0" smtClean="0">
                <a:sym typeface="Arial Bold" charset="0"/>
              </a:rPr>
              <a:t>How </a:t>
            </a:r>
            <a:r>
              <a:rPr lang="en-US" sz="7200" dirty="0" smtClean="0"/>
              <a:t>Is The Node Object Created?</a:t>
            </a:r>
            <a:endParaRPr lang="en-US" sz="7200" dirty="0">
              <a:sym typeface="Arial Bold" charset="0"/>
            </a:endParaRPr>
          </a:p>
        </p:txBody>
      </p:sp>
      <p:sp>
        <p:nvSpPr>
          <p:cNvPr id="155651" name="Rectangle 2"/>
          <p:cNvSpPr>
            <a:spLocks noGrp="1" noChangeArrowheads="1"/>
          </p:cNvSpPr>
          <p:nvPr>
            <p:ph type="body" idx="1"/>
          </p:nvPr>
        </p:nvSpPr>
        <p:spPr/>
        <p:txBody>
          <a:bodyPr/>
          <a:lstStyle/>
          <a:p>
            <a:pPr marL="914400" indent="-914400">
              <a:buFont typeface="+mj-lt"/>
              <a:buAutoNum type="arabicPeriod"/>
            </a:pPr>
            <a:r>
              <a:rPr lang="en-US" sz="4800" dirty="0" smtClean="0"/>
              <a:t>During each convergence, </a:t>
            </a:r>
            <a:r>
              <a:rPr lang="en-US" sz="4800" dirty="0" err="1" smtClean="0"/>
              <a:t>Ohai</a:t>
            </a:r>
            <a:r>
              <a:rPr lang="en-US" sz="4800" dirty="0" smtClean="0"/>
              <a:t> runs on the node and gathers all the system information</a:t>
            </a:r>
          </a:p>
          <a:p>
            <a:pPr marL="914400" indent="-914400">
              <a:buFont typeface="+mj-lt"/>
              <a:buAutoNum type="arabicPeriod"/>
            </a:pPr>
            <a:r>
              <a:rPr lang="en-US" sz="4800" dirty="0" smtClean="0"/>
              <a:t>When the node connects to the Chef Server, it uploads the information discovered by </a:t>
            </a:r>
            <a:r>
              <a:rPr lang="en-US" sz="4800" dirty="0" err="1" smtClean="0"/>
              <a:t>Ohai</a:t>
            </a:r>
            <a:endParaRPr lang="en-US" sz="4800" dirty="0" smtClean="0"/>
          </a:p>
          <a:p>
            <a:pPr marL="914400" indent="-914400">
              <a:buFont typeface="+mj-lt"/>
              <a:buAutoNum type="arabicPeriod"/>
            </a:pPr>
            <a:r>
              <a:rPr lang="en-US" sz="4800" dirty="0" smtClean="0"/>
              <a:t>Chef Server adds what it knows about the node </a:t>
            </a:r>
            <a:r>
              <a:rPr lang="en-US" sz="4800" dirty="0"/>
              <a:t>(the run </a:t>
            </a:r>
            <a:r>
              <a:rPr lang="en-US" sz="4800" dirty="0" smtClean="0"/>
              <a:t>list, roles and additional attributes) to this </a:t>
            </a:r>
            <a:r>
              <a:rPr lang="en-US" sz="4800" dirty="0" err="1" smtClean="0"/>
              <a:t>Ohai</a:t>
            </a:r>
            <a:r>
              <a:rPr lang="en-US" sz="4800" dirty="0" smtClean="0"/>
              <a:t> information</a:t>
            </a:r>
          </a:p>
          <a:p>
            <a:pPr marL="914400" indent="-914400">
              <a:buFont typeface="+mj-lt"/>
              <a:buAutoNum type="arabicPeriod"/>
            </a:pPr>
            <a:r>
              <a:rPr lang="en-US" sz="4800" dirty="0" smtClean="0"/>
              <a:t>All of this information is stored as the </a:t>
            </a:r>
            <a:r>
              <a:rPr lang="en-US" sz="4800" b="1" dirty="0" smtClean="0"/>
              <a:t>Node Object</a:t>
            </a:r>
            <a:endParaRPr lang="en-US" sz="4800" b="1" dirty="0"/>
          </a:p>
        </p:txBody>
      </p:sp>
    </p:spTree>
    <p:extLst>
      <p:ext uri="{BB962C8B-B14F-4D97-AF65-F5344CB8AC3E}">
        <p14:creationId xmlns:p14="http://schemas.microsoft.com/office/powerpoint/2010/main" val="3673844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988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smtClean="0">
                <a:sym typeface="Arial Bold" charset="0"/>
              </a:rPr>
              <a:t>Contents of the </a:t>
            </a:r>
            <a:r>
              <a:rPr lang="en-US" sz="7200" dirty="0">
                <a:sym typeface="Arial Bold" charset="0"/>
              </a:rPr>
              <a:t>Node object</a:t>
            </a:r>
          </a:p>
        </p:txBody>
      </p:sp>
      <p:sp>
        <p:nvSpPr>
          <p:cNvPr id="160771" name="Rectangle 2"/>
          <p:cNvSpPr>
            <a:spLocks noGrp="1" noChangeArrowheads="1"/>
          </p:cNvSpPr>
          <p:nvPr>
            <p:ph type="body" idx="1"/>
          </p:nvPr>
        </p:nvSpPr>
        <p:spPr/>
        <p:txBody>
          <a:bodyPr/>
          <a:lstStyle/>
          <a:p>
            <a:pPr marL="0" indent="0">
              <a:buNone/>
            </a:pPr>
            <a:r>
              <a:rPr lang="en-US" dirty="0" smtClean="0"/>
              <a:t>Node objects </a:t>
            </a:r>
            <a:r>
              <a:rPr lang="en-US" dirty="0"/>
              <a:t>are made up of </a:t>
            </a:r>
            <a:r>
              <a:rPr lang="en-US" b="1" dirty="0"/>
              <a:t>Attributes</a:t>
            </a:r>
          </a:p>
          <a:p>
            <a:pPr lvl="1"/>
            <a:r>
              <a:rPr lang="en-US" dirty="0" smtClean="0"/>
              <a:t>Most attributed are </a:t>
            </a:r>
            <a:r>
              <a:rPr lang="en-US" dirty="0"/>
              <a:t>discovered </a:t>
            </a:r>
            <a:r>
              <a:rPr lang="en-US" dirty="0">
                <a:latin typeface="Arial Bold" charset="0"/>
                <a:cs typeface="Arial Bold" charset="0"/>
                <a:sym typeface="Arial Bold" charset="0"/>
              </a:rPr>
              <a:t>automatically</a:t>
            </a:r>
            <a:r>
              <a:rPr lang="en-US" dirty="0"/>
              <a:t> </a:t>
            </a:r>
            <a:r>
              <a:rPr lang="en-US" dirty="0" smtClean="0"/>
              <a:t>by </a:t>
            </a:r>
            <a:r>
              <a:rPr lang="en-US" b="1" dirty="0" err="1" smtClean="0"/>
              <a:t>Ohai</a:t>
            </a:r>
            <a:r>
              <a:rPr lang="en-US" dirty="0" smtClean="0"/>
              <a:t> </a:t>
            </a:r>
            <a:br>
              <a:rPr lang="en-US" dirty="0" smtClean="0"/>
            </a:br>
            <a:r>
              <a:rPr lang="en-US" dirty="0" smtClean="0"/>
              <a:t>	(</a:t>
            </a:r>
            <a:r>
              <a:rPr lang="en-US" dirty="0" err="1" smtClean="0"/>
              <a:t>eg</a:t>
            </a:r>
            <a:r>
              <a:rPr lang="en-US" dirty="0" smtClean="0"/>
              <a:t>: platform</a:t>
            </a:r>
            <a:r>
              <a:rPr lang="en-US" dirty="0"/>
              <a:t>, </a:t>
            </a:r>
            <a:r>
              <a:rPr lang="en-US" dirty="0" err="1" smtClean="0"/>
              <a:t>ipaddress</a:t>
            </a:r>
            <a:r>
              <a:rPr lang="en-US" dirty="0"/>
              <a:t>, number of CPUs)</a:t>
            </a:r>
          </a:p>
          <a:p>
            <a:pPr lvl="1"/>
            <a:r>
              <a:rPr lang="en-US" dirty="0" smtClean="0"/>
              <a:t>You can add additional attributes to the Node Object from Roles, Environments, Attribute Files and directly from within Recipes</a:t>
            </a:r>
            <a:endParaRPr lang="en-US" dirty="0"/>
          </a:p>
        </p:txBody>
      </p:sp>
    </p:spTree>
    <p:extLst>
      <p:ext uri="{BB962C8B-B14F-4D97-AF65-F5344CB8AC3E}">
        <p14:creationId xmlns:p14="http://schemas.microsoft.com/office/powerpoint/2010/main" val="4106451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dirty="0" smtClean="0"/>
              <a:t>View Node Object on </a:t>
            </a:r>
            <a:r>
              <a:rPr lang="en-US" dirty="0"/>
              <a:t>Chef Server</a:t>
            </a:r>
          </a:p>
        </p:txBody>
      </p:sp>
      <p:sp>
        <p:nvSpPr>
          <p:cNvPr id="381955" name="Rectangle 3"/>
          <p:cNvSpPr>
            <a:spLocks noGrp="1" noChangeArrowheads="1"/>
          </p:cNvSpPr>
          <p:nvPr>
            <p:ph type="body" idx="1"/>
          </p:nvPr>
        </p:nvSpPr>
        <p:spPr>
          <a:xfrm>
            <a:off x="432594" y="1879600"/>
            <a:ext cx="7061890" cy="6731000"/>
          </a:xfrm>
          <a:ln/>
        </p:spPr>
        <p:txBody>
          <a:bodyPr/>
          <a:lstStyle/>
          <a:p>
            <a:r>
              <a:rPr lang="en-US" dirty="0"/>
              <a:t>Click the 'Attributes' </a:t>
            </a:r>
            <a:r>
              <a:rPr lang="en-US" dirty="0" smtClean="0"/>
              <a:t>tab</a:t>
            </a:r>
          </a:p>
          <a:p>
            <a:r>
              <a:rPr lang="en-US" dirty="0" smtClean="0"/>
              <a:t>This reads the Node Object</a:t>
            </a:r>
          </a:p>
          <a:p>
            <a:r>
              <a:rPr lang="en-US" dirty="0" smtClean="0"/>
              <a:t>Created by combining </a:t>
            </a:r>
            <a:r>
              <a:rPr lang="en-US" dirty="0" err="1" smtClean="0"/>
              <a:t>Ohai</a:t>
            </a:r>
            <a:r>
              <a:rPr lang="en-US" dirty="0" smtClean="0"/>
              <a:t> output (from the node) with Chef Server output (i.e. run_list, roles and attributes)</a:t>
            </a:r>
            <a:endParaRPr lang="en-US" dirty="0"/>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149759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Chef do here?</a:t>
            </a:r>
            <a:endParaRPr lang="en-US" dirty="0"/>
          </a:p>
        </p:txBody>
      </p:sp>
      <p:sp>
        <p:nvSpPr>
          <p:cNvPr id="3" name="Content Placeholder 2"/>
          <p:cNvSpPr>
            <a:spLocks noGrp="1"/>
          </p:cNvSpPr>
          <p:nvPr>
            <p:ph idx="1"/>
          </p:nvPr>
        </p:nvSpPr>
        <p:spPr/>
        <p:txBody>
          <a:bodyPr/>
          <a:lstStyle/>
          <a:p>
            <a:r>
              <a:rPr lang="en-US" sz="4400" b="1" dirty="0" smtClean="0"/>
              <a:t>First</a:t>
            </a:r>
            <a:r>
              <a:rPr lang="en-US" sz="4400" dirty="0" smtClean="0"/>
              <a:t>, we used </a:t>
            </a:r>
            <a:r>
              <a:rPr lang="en-US" sz="4400" b="1" dirty="0" smtClean="0"/>
              <a:t>Chef</a:t>
            </a:r>
            <a:r>
              <a:rPr lang="en-US" sz="4400" dirty="0" smtClean="0"/>
              <a:t> to create each of the individual servers, </a:t>
            </a:r>
            <a:r>
              <a:rPr lang="en-US" sz="4400" dirty="0"/>
              <a:t>including </a:t>
            </a:r>
            <a:r>
              <a:rPr lang="en-US" sz="4400" dirty="0" smtClean="0"/>
              <a:t>deploying </a:t>
            </a:r>
            <a:r>
              <a:rPr lang="en-US" sz="4400" dirty="0"/>
              <a:t>our database and our application code</a:t>
            </a:r>
            <a:endParaRPr lang="en-US" sz="4400" dirty="0" smtClean="0"/>
          </a:p>
          <a:p>
            <a:r>
              <a:rPr lang="en-US" sz="4400" b="1" dirty="0" smtClean="0"/>
              <a:t>Second</a:t>
            </a:r>
            <a:r>
              <a:rPr lang="en-US" sz="4400" dirty="0" smtClean="0"/>
              <a:t>, we used </a:t>
            </a:r>
            <a:r>
              <a:rPr lang="en-US" sz="4400" b="1" dirty="0" smtClean="0"/>
              <a:t>Chef</a:t>
            </a:r>
            <a:r>
              <a:rPr lang="en-US" sz="4400" dirty="0" smtClean="0"/>
              <a:t> to configure the servers to communicate with each other</a:t>
            </a:r>
          </a:p>
          <a:p>
            <a:r>
              <a:rPr lang="en-US" sz="4400" b="1" dirty="0" smtClean="0"/>
              <a:t>Third</a:t>
            </a:r>
            <a:r>
              <a:rPr lang="en-US" sz="4400" dirty="0" smtClean="0"/>
              <a:t>, we used </a:t>
            </a:r>
            <a:r>
              <a:rPr lang="en-US" sz="4400" b="1" dirty="0" smtClean="0"/>
              <a:t>Chef</a:t>
            </a:r>
            <a:r>
              <a:rPr lang="en-US" sz="4400" dirty="0" smtClean="0"/>
              <a:t> to automate any changes (such as modifying </a:t>
            </a:r>
            <a:r>
              <a:rPr lang="en-US" sz="4400" dirty="0" err="1" smtClean="0"/>
              <a:t>syslog.conf</a:t>
            </a:r>
            <a:r>
              <a:rPr lang="en-US" sz="4400" dirty="0" smtClean="0"/>
              <a:t>, or adding a webserver), making our lives easier</a:t>
            </a:r>
          </a:p>
        </p:txBody>
      </p:sp>
    </p:spTree>
    <p:extLst>
      <p:ext uri="{BB962C8B-B14F-4D97-AF65-F5344CB8AC3E}">
        <p14:creationId xmlns:p14="http://schemas.microsoft.com/office/powerpoint/2010/main" val="2849266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a:xfrm>
            <a:off x="800273" y="177800"/>
            <a:ext cx="15329521" cy="1117600"/>
          </a:xfrm>
        </p:spPr>
        <p:txBody>
          <a:bodyPr/>
          <a:lstStyle/>
          <a:p>
            <a:pPr eaLnBrk="1" hangingPunct="1">
              <a:defRPr/>
            </a:pPr>
            <a:r>
              <a:rPr lang="en-US" sz="5400" dirty="0" smtClean="0">
                <a:sym typeface="Arial Bold" charset="0"/>
              </a:rPr>
              <a:t>How </a:t>
            </a:r>
            <a:r>
              <a:rPr lang="en-US" sz="5400" dirty="0" smtClean="0"/>
              <a:t>Is The Node Objected Updated?</a:t>
            </a:r>
            <a:endParaRPr lang="en-US" sz="5400" dirty="0">
              <a:sym typeface="Arial Bold" charset="0"/>
            </a:endParaRPr>
          </a:p>
        </p:txBody>
      </p:sp>
      <p:sp>
        <p:nvSpPr>
          <p:cNvPr id="155651" name="Rectangle 2"/>
          <p:cNvSpPr>
            <a:spLocks noGrp="1" noChangeArrowheads="1"/>
          </p:cNvSpPr>
          <p:nvPr>
            <p:ph type="body" idx="1"/>
          </p:nvPr>
        </p:nvSpPr>
        <p:spPr/>
        <p:txBody>
          <a:bodyPr/>
          <a:lstStyle/>
          <a:p>
            <a:pPr marL="914400" indent="-914400">
              <a:buFont typeface="+mj-lt"/>
              <a:buAutoNum type="arabicPeriod"/>
            </a:pPr>
            <a:r>
              <a:rPr lang="en-US" sz="4800" dirty="0" smtClean="0"/>
              <a:t>The Node Object is updated at the beginning of each convergence with Chef Server</a:t>
            </a:r>
          </a:p>
          <a:p>
            <a:pPr marL="914400" indent="-914400">
              <a:buFont typeface="+mj-lt"/>
              <a:buAutoNum type="arabicPeriod"/>
            </a:pPr>
            <a:r>
              <a:rPr lang="en-US" sz="4800" dirty="0" smtClean="0"/>
              <a:t>The Node Object is again updated </a:t>
            </a:r>
            <a:r>
              <a:rPr lang="en-US" sz="4800" b="1" dirty="0" smtClean="0"/>
              <a:t>at the end of each convergence </a:t>
            </a:r>
            <a:r>
              <a:rPr lang="en-US" sz="4800" dirty="0" smtClean="0"/>
              <a:t>to record any differences to the node caused by the convergence</a:t>
            </a:r>
            <a:endParaRPr lang="en-US" sz="4800" dirty="0"/>
          </a:p>
        </p:txBody>
      </p:sp>
    </p:spTree>
    <p:extLst>
      <p:ext uri="{BB962C8B-B14F-4D97-AF65-F5344CB8AC3E}">
        <p14:creationId xmlns:p14="http://schemas.microsoft.com/office/powerpoint/2010/main" val="2805417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dirty="0" smtClean="0">
                <a:solidFill>
                  <a:srgbClr val="FFFFFF"/>
                </a:solidFill>
                <a:latin typeface="Courier"/>
                <a:ea typeface="Courier"/>
                <a:cs typeface="Courier"/>
                <a:sym typeface="Courier"/>
              </a:rPr>
              <a:t>&gt;</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Showing details 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a:t>
            </a:r>
            <a:r>
              <a:rPr lang="en-US" altLang="en-US" sz="3300" dirty="0" err="1" smtClean="0">
                <a:latin typeface="Courier"/>
                <a:cs typeface="Courier"/>
              </a:rPr>
              <a:t>windowsnode</a:t>
            </a:r>
            <a:endParaRPr lang="en-US" altLang="en-US" sz="3300" dirty="0">
              <a:latin typeface="Courier"/>
              <a:cs typeface="Courier"/>
            </a:endParaRP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3545645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err="1" smtClean="0">
                <a:solidFill>
                  <a:srgbClr val="FFFFFF"/>
                </a:solidFill>
                <a:latin typeface="Courier"/>
                <a:ea typeface="Courier"/>
                <a:cs typeface="Courier"/>
                <a:sym typeface="Courier"/>
              </a:rPr>
              <a:t>ws</a:t>
            </a:r>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a:xfrm>
            <a:off x="127794" y="177800"/>
            <a:ext cx="15773399" cy="1117600"/>
          </a:xfrm>
        </p:spPr>
        <p:txBody>
          <a:bodyPr/>
          <a:lstStyle/>
          <a:p>
            <a:pPr eaLnBrk="1" hangingPunct="1">
              <a:defRPr/>
            </a:pPr>
            <a:r>
              <a:rPr lang="en-US" sz="4800" dirty="0" smtClean="0">
                <a:sym typeface="Arial Bold" charset="0"/>
              </a:rPr>
              <a:t> Exercise</a:t>
            </a:r>
            <a:r>
              <a:rPr lang="en-US" sz="4800" dirty="0">
                <a:sym typeface="Arial Bold" charset="0"/>
              </a:rPr>
              <a:t>: Showing all 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a:t>
            </a:r>
            <a:r>
              <a:rPr lang="en-US" altLang="en-US" sz="2400" dirty="0" err="1" smtClean="0">
                <a:latin typeface="Courier"/>
                <a:cs typeface="Courier"/>
              </a:rPr>
              <a:t>windowsnode</a:t>
            </a:r>
            <a:endParaRPr lang="en-US" altLang="en-US" sz="2400" dirty="0">
              <a:latin typeface="Courier"/>
              <a:cs typeface="Courier"/>
            </a:endParaRP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516579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-l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a:xfrm>
            <a:off x="203994" y="177800"/>
            <a:ext cx="15849599" cy="1117600"/>
          </a:xfrm>
        </p:spPr>
        <p:txBody>
          <a:bodyPr/>
          <a:lstStyle/>
          <a:p>
            <a:pPr eaLnBrk="1" hangingPunct="1">
              <a:defRPr/>
            </a:pPr>
            <a:r>
              <a:rPr lang="en-US" sz="4800" dirty="0" smtClean="0">
                <a:sym typeface="Arial Bold" charset="0"/>
              </a:rPr>
              <a:t> Exercise</a:t>
            </a:r>
            <a:r>
              <a:rPr lang="en-US" sz="4800" dirty="0">
                <a:sym typeface="Arial Bold" charset="0"/>
              </a:rPr>
              <a:t>: </a:t>
            </a:r>
            <a:r>
              <a:rPr lang="en-US" sz="4800" dirty="0" smtClean="0">
                <a:sym typeface="Arial Bold" charset="0"/>
              </a:rPr>
              <a:t>Format Node Object output in JSON</a:t>
            </a:r>
            <a:endParaRPr lang="en-US" sz="48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a:t>
            </a:r>
            <a:r>
              <a:rPr lang="en-US" altLang="en-US" sz="4000" dirty="0" smtClean="0">
                <a:latin typeface="Courier"/>
                <a:cs typeface="Courier"/>
              </a:rPr>
              <a:t>”</a:t>
            </a:r>
            <a:r>
              <a:rPr lang="en-US" altLang="en-US" sz="4000" dirty="0" err="1" smtClean="0">
                <a:latin typeface="Courier"/>
                <a:cs typeface="Courier"/>
              </a:rPr>
              <a:t>windowsnode</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"run_list": </a:t>
            </a:r>
            <a:r>
              <a:rPr lang="en-US" altLang="en-US" sz="4000" dirty="0" smtClean="0">
                <a:latin typeface="Courier"/>
                <a:cs typeface="Courier"/>
              </a:rPr>
              <a:t>["</a:t>
            </a:r>
            <a:r>
              <a:rPr lang="en-US" altLang="en-US" sz="4000" dirty="0">
                <a:latin typeface="Courier"/>
                <a:cs typeface="Courier"/>
              </a:rPr>
              <a:t>recipe</a:t>
            </a:r>
            <a:r>
              <a:rPr lang="en-US" altLang="en-US" sz="4000" dirty="0" smtClean="0">
                <a:latin typeface="Courier"/>
                <a:cs typeface="Courier"/>
              </a:rPr>
              <a:t>[</a:t>
            </a:r>
            <a:r>
              <a:rPr lang="en-US" altLang="en-US" sz="4000" dirty="0" err="1" smtClean="0">
                <a:latin typeface="Courier"/>
                <a:cs typeface="Courier"/>
              </a:rPr>
              <a:t>iis_demo</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2684169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ipaddress</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ipaddress</a:t>
            </a:r>
            <a:r>
              <a:rPr lang="en-US" dirty="0" smtClean="0">
                <a:latin typeface="Courier"/>
                <a:cs typeface="Courier"/>
              </a:rPr>
              <a:t>: 10.35.46.77</a:t>
            </a:r>
            <a:endParaRPr lang="en-US" altLang="en-US" dirty="0" smtClean="0">
              <a:latin typeface="Courier"/>
              <a:cs typeface="Courier"/>
            </a:endParaRPr>
          </a:p>
        </p:txBody>
      </p:sp>
    </p:spTree>
    <p:extLst>
      <p:ext uri="{BB962C8B-B14F-4D97-AF65-F5344CB8AC3E}">
        <p14:creationId xmlns:p14="http://schemas.microsoft.com/office/powerpoint/2010/main" val="951423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virtualization.system</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virtualization.system</a:t>
            </a:r>
            <a:r>
              <a:rPr lang="en-US" dirty="0" smtClean="0">
                <a:latin typeface="Courier"/>
                <a:cs typeface="Courier"/>
              </a:rPr>
              <a:t>: </a:t>
            </a:r>
            <a:r>
              <a:rPr lang="en-US" dirty="0" err="1" smtClean="0">
                <a:latin typeface="Courier"/>
                <a:cs typeface="Courier"/>
              </a:rPr>
              <a:t>vmware</a:t>
            </a:r>
            <a:endParaRPr lang="en-US" altLang="en-US" dirty="0" smtClean="0">
              <a:latin typeface="Courier"/>
              <a:cs typeface="Courier"/>
            </a:endParaRPr>
          </a:p>
        </p:txBody>
      </p:sp>
    </p:spTree>
    <p:extLst>
      <p:ext uri="{BB962C8B-B14F-4D97-AF65-F5344CB8AC3E}">
        <p14:creationId xmlns:p14="http://schemas.microsoft.com/office/powerpoint/2010/main" val="672704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kernel.os_info.build_number</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51003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windowsnode</a:t>
            </a:r>
            <a:r>
              <a:rPr lang="en-US" dirty="0" smtClean="0">
                <a:latin typeface="Courier"/>
                <a:cs typeface="Courier"/>
              </a:rPr>
              <a:t>:</a:t>
            </a:r>
          </a:p>
          <a:p>
            <a:r>
              <a:rPr lang="en-US" dirty="0" smtClean="0">
                <a:latin typeface="Courier"/>
                <a:ea typeface="Courier"/>
                <a:cs typeface="Courier"/>
              </a:rPr>
              <a:t>  </a:t>
            </a:r>
            <a:r>
              <a:rPr lang="en-US" dirty="0" err="1" smtClean="0">
                <a:latin typeface="Courier"/>
                <a:ea typeface="Courier"/>
                <a:cs typeface="Courier"/>
              </a:rPr>
              <a:t>kernal.os_info.build_number</a:t>
            </a:r>
            <a:r>
              <a:rPr lang="en-US" dirty="0" smtClean="0">
                <a:latin typeface="Courier"/>
                <a:cs typeface="Courier"/>
              </a:rPr>
              <a:t>: 9200</a:t>
            </a:r>
            <a:endParaRPr lang="en-US" altLang="en-US" dirty="0" smtClean="0">
              <a:latin typeface="Courier"/>
              <a:cs typeface="Courier"/>
            </a:endParaRPr>
          </a:p>
        </p:txBody>
      </p:sp>
    </p:spTree>
    <p:extLst>
      <p:ext uri="{BB962C8B-B14F-4D97-AF65-F5344CB8AC3E}">
        <p14:creationId xmlns:p14="http://schemas.microsoft.com/office/powerpoint/2010/main" val="738523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How would you return just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a:t>
            </a:r>
          </a:p>
        </p:txBody>
      </p:sp>
    </p:spTree>
    <p:extLst>
      <p:ext uri="{BB962C8B-B14F-4D97-AF65-F5344CB8AC3E}">
        <p14:creationId xmlns:p14="http://schemas.microsoft.com/office/powerpoint/2010/main" val="571912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Setting and Retrieving </a:t>
            </a:r>
            <a:br>
              <a:rPr lang="en-US" dirty="0" smtClean="0"/>
            </a:br>
            <a:r>
              <a:rPr lang="en-US" dirty="0" smtClean="0"/>
              <a:t>Node Attributes</a:t>
            </a:r>
            <a:endParaRPr lang="en-US" dirty="0">
              <a:sym typeface="Arial Bold" charset="0"/>
            </a:endParaRPr>
          </a:p>
        </p:txBody>
      </p:sp>
    </p:spTree>
    <p:extLst>
      <p:ext uri="{BB962C8B-B14F-4D97-AF65-F5344CB8AC3E}">
        <p14:creationId xmlns:p14="http://schemas.microsoft.com/office/powerpoint/2010/main" val="3695412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Understand the value of attributes </a:t>
            </a:r>
          </a:p>
          <a:p>
            <a:pPr lvl="1"/>
            <a:r>
              <a:rPr lang="en-US" dirty="0" smtClean="0"/>
              <a:t>List </a:t>
            </a:r>
            <a:r>
              <a:rPr lang="en-US" dirty="0"/>
              <a:t>where </a:t>
            </a:r>
            <a:r>
              <a:rPr lang="en-US" dirty="0" smtClean="0"/>
              <a:t>you can set attributes</a:t>
            </a:r>
          </a:p>
          <a:p>
            <a:pPr lvl="1"/>
            <a:r>
              <a:rPr lang="en-US" dirty="0" smtClean="0"/>
              <a:t>Describe how attributes are set and retrieved</a:t>
            </a:r>
            <a:endParaRPr lang="en-US" dirty="0"/>
          </a:p>
          <a:p>
            <a:pPr lvl="1"/>
            <a:r>
              <a:rPr lang="en-US" dirty="0"/>
              <a:t>Explain the attribute merge order and precedence </a:t>
            </a:r>
            <a:r>
              <a:rPr lang="en-US" dirty="0" smtClean="0"/>
              <a:t>rules</a:t>
            </a:r>
            <a:endParaRPr lang="en-US" dirty="0"/>
          </a:p>
        </p:txBody>
      </p:sp>
    </p:spTree>
    <p:extLst>
      <p:ext uri="{BB962C8B-B14F-4D97-AF65-F5344CB8AC3E}">
        <p14:creationId xmlns:p14="http://schemas.microsoft.com/office/powerpoint/2010/main" val="4076190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225445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dirty="0" smtClean="0"/>
              <a:t>Why Are Attributes Useful?</a:t>
            </a:r>
            <a:endParaRPr lang="en-US" dirty="0"/>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smtClean="0"/>
              <a:t>Attributes </a:t>
            </a:r>
            <a:r>
              <a:rPr lang="en-US" sz="4400" dirty="0"/>
              <a:t>keep the program code separate from </a:t>
            </a:r>
            <a:r>
              <a:rPr lang="en-US" sz="4400" dirty="0" smtClean="0"/>
              <a:t>the data</a:t>
            </a:r>
          </a:p>
          <a:p>
            <a:r>
              <a:rPr lang="en-US" sz="4400" dirty="0" smtClean="0"/>
              <a:t>Example:</a:t>
            </a:r>
          </a:p>
          <a:p>
            <a:pPr lvl="2"/>
            <a:r>
              <a:rPr lang="en-US" sz="4400" dirty="0" smtClean="0"/>
              <a:t>You create a MySQL cookbook for your company</a:t>
            </a:r>
          </a:p>
          <a:p>
            <a:pPr lvl="2"/>
            <a:r>
              <a:rPr lang="en-US" sz="4400" dirty="0" smtClean="0"/>
              <a:t>Users of the cookbook set the </a:t>
            </a:r>
            <a:r>
              <a:rPr lang="en-US" sz="4400" b="1" dirty="0" smtClean="0"/>
              <a:t>username</a:t>
            </a:r>
            <a:r>
              <a:rPr lang="en-US" sz="4400" dirty="0" smtClean="0"/>
              <a:t>, </a:t>
            </a:r>
            <a:r>
              <a:rPr lang="en-US" sz="4400" b="1" dirty="0" smtClean="0"/>
              <a:t>password </a:t>
            </a:r>
            <a:r>
              <a:rPr lang="en-US" sz="4400" dirty="0" smtClean="0"/>
              <a:t>and </a:t>
            </a:r>
            <a:r>
              <a:rPr lang="en-US" sz="4400" b="1" dirty="0" smtClean="0"/>
              <a:t>port number</a:t>
            </a:r>
            <a:r>
              <a:rPr lang="en-US" sz="4400" dirty="0" smtClean="0"/>
              <a:t> in a separate “attributes” file</a:t>
            </a:r>
          </a:p>
          <a:p>
            <a:pPr lvl="4"/>
            <a:r>
              <a:rPr lang="en-US" sz="4400" dirty="0" smtClean="0"/>
              <a:t>Not much technical expertise required for this</a:t>
            </a:r>
          </a:p>
          <a:p>
            <a:pPr lvl="2"/>
            <a:r>
              <a:rPr lang="en-US" sz="4400" dirty="0" smtClean="0"/>
              <a:t>Users never have to touch (or even understand) the MySQL recipes or configuration files</a:t>
            </a:r>
            <a:endParaRPr lang="en-US" sz="4400" dirty="0"/>
          </a:p>
          <a:p>
            <a:pPr marL="0" indent="0">
              <a:buNone/>
            </a:pPr>
            <a:endParaRPr lang="en-US" sz="4400" dirty="0"/>
          </a:p>
        </p:txBody>
      </p:sp>
    </p:spTree>
    <p:extLst>
      <p:ext uri="{BB962C8B-B14F-4D97-AF65-F5344CB8AC3E}">
        <p14:creationId xmlns:p14="http://schemas.microsoft.com/office/powerpoint/2010/main" val="3196234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a:t>
            </a:r>
            <a:r>
              <a:rPr lang="en-US" dirty="0" smtClean="0"/>
              <a:t>levels</a:t>
            </a:r>
          </a:p>
          <a:p>
            <a:pPr lvl="2"/>
            <a:r>
              <a:rPr lang="en-US" dirty="0" smtClean="0"/>
              <a:t>From the node itself (by </a:t>
            </a:r>
            <a:r>
              <a:rPr lang="en-US" dirty="0" err="1" smtClean="0"/>
              <a:t>Ohai</a:t>
            </a:r>
            <a:r>
              <a:rPr lang="en-US" dirty="0" smtClean="0"/>
              <a:t>)</a:t>
            </a:r>
          </a:p>
          <a:p>
            <a:pPr lvl="2"/>
            <a:r>
              <a:rPr lang="en-US" dirty="0" smtClean="0"/>
              <a:t>In </a:t>
            </a:r>
            <a:r>
              <a:rPr lang="en-US" dirty="0"/>
              <a:t>roles </a:t>
            </a:r>
          </a:p>
          <a:p>
            <a:pPr lvl="2"/>
            <a:r>
              <a:rPr lang="en-US" dirty="0"/>
              <a:t>In environments </a:t>
            </a:r>
          </a:p>
          <a:p>
            <a:pPr lvl="2"/>
            <a:r>
              <a:rPr lang="en-US" dirty="0"/>
              <a:t>In cookbook </a:t>
            </a:r>
            <a:r>
              <a:rPr lang="en-US" dirty="0" smtClean="0"/>
              <a:t>recipes (recommended only for debugging)</a:t>
            </a:r>
            <a:endParaRPr lang="en-US" dirty="0"/>
          </a:p>
          <a:p>
            <a:pPr lvl="2"/>
            <a:r>
              <a:rPr lang="en-US" dirty="0"/>
              <a:t>In cookbook attribute </a:t>
            </a:r>
            <a:r>
              <a:rPr lang="en-US" dirty="0" smtClean="0"/>
              <a:t>files (the most common place)</a:t>
            </a:r>
            <a:endParaRPr lang="en-US" dirty="0"/>
          </a:p>
        </p:txBody>
      </p:sp>
    </p:spTree>
    <p:extLst>
      <p:ext uri="{BB962C8B-B14F-4D97-AF65-F5344CB8AC3E}">
        <p14:creationId xmlns:p14="http://schemas.microsoft.com/office/powerpoint/2010/main" val="2598502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05806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a:t>Setting </a:t>
            </a:r>
            <a:r>
              <a:rPr lang="en-US" sz="7100" dirty="0" smtClean="0"/>
              <a:t>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a:solidFill>
                  <a:srgbClr val="C4413D"/>
                </a:solidFill>
                <a:latin typeface="Courier"/>
                <a:ea typeface="Courier"/>
                <a:cs typeface="Courier"/>
              </a:rPr>
              <a:t>SET</a:t>
            </a:r>
            <a:r>
              <a:rPr lang="en-US" dirty="0" smtClean="0">
                <a:solidFill>
                  <a:srgbClr val="FF0000"/>
                </a:solidFill>
              </a:rPr>
              <a:t> </a:t>
            </a:r>
            <a:r>
              <a:rPr lang="en-US" dirty="0" smtClean="0"/>
              <a:t>an attribute:</a:t>
            </a:r>
          </a:p>
          <a:p>
            <a:pPr lvl="2"/>
            <a:r>
              <a:rPr lang="en-US" b="1" i="1" dirty="0"/>
              <a:t>p</a:t>
            </a:r>
            <a:r>
              <a:rPr lang="en-US" b="1" i="1" dirty="0" smtClean="0"/>
              <a:t>recedence</a:t>
            </a:r>
            <a:r>
              <a:rPr lang="en-US" b="1" dirty="0" smtClean="0"/>
              <a:t>[“</a:t>
            </a:r>
            <a:r>
              <a:rPr lang="en-US" b="1" dirty="0" err="1" smtClean="0"/>
              <a:t>attribute_name</a:t>
            </a:r>
            <a:r>
              <a:rPr lang="en-US" b="1" dirty="0" smtClean="0"/>
              <a:t>”]   =   “value”</a:t>
            </a:r>
          </a:p>
          <a:p>
            <a:pPr marL="0" indent="0">
              <a:buNone/>
            </a:pPr>
            <a:endParaRPr lang="en-US" dirty="0"/>
          </a:p>
          <a:p>
            <a:r>
              <a:rPr lang="en-US" dirty="0" smtClean="0"/>
              <a:t>Example:</a:t>
            </a:r>
            <a:endParaRPr lang="en-US" dirty="0"/>
          </a:p>
          <a:p>
            <a:endParaRPr lang="en-US" dirty="0"/>
          </a:p>
          <a:p>
            <a:endParaRPr lang="en-US" dirty="0"/>
          </a:p>
          <a:p>
            <a:endParaRPr lang="en-US" dirty="0"/>
          </a:p>
        </p:txBody>
      </p:sp>
      <p:sp>
        <p:nvSpPr>
          <p:cNvPr id="568323" name="Rectangle 3"/>
          <p:cNvSpPr>
            <a:spLocks/>
          </p:cNvSpPr>
          <p:nvPr/>
        </p:nvSpPr>
        <p:spPr bwMode="auto">
          <a:xfrm>
            <a:off x="889794" y="5867400"/>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3480594" y="58674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7671594" y="5867400"/>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1827271" y="6347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709194" y="63595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8966994" y="6324600"/>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813594" y="722630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663603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smtClean="0">
                <a:solidFill>
                  <a:srgbClr val="C4413D"/>
                </a:solidFill>
                <a:latin typeface="Courier"/>
                <a:ea typeface="Courier"/>
                <a:cs typeface="Courier"/>
              </a:rPr>
              <a:t>GET</a:t>
            </a:r>
            <a:r>
              <a:rPr lang="en-US" dirty="0"/>
              <a:t> </a:t>
            </a:r>
            <a:r>
              <a:rPr lang="en-US" dirty="0" smtClean="0"/>
              <a:t>an attribute:</a:t>
            </a:r>
          </a:p>
          <a:p>
            <a:pPr lvl="2"/>
            <a:r>
              <a:rPr lang="en-US" b="1" dirty="0" smtClean="0"/>
              <a:t>node[“</a:t>
            </a:r>
            <a:r>
              <a:rPr lang="en-US" b="1" dirty="0" err="1" smtClean="0"/>
              <a:t>attribute_name</a:t>
            </a:r>
            <a:r>
              <a:rPr lang="en-US" b="1" dirty="0" smtClean="0"/>
              <a:t>”]</a:t>
            </a:r>
          </a:p>
          <a:p>
            <a:pPr lvl="2"/>
            <a:endParaRPr lang="en-US" sz="1600" dirty="0"/>
          </a:p>
          <a:p>
            <a:r>
              <a:rPr lang="en-US" dirty="0" smtClean="0"/>
              <a:t>Example:</a:t>
            </a:r>
            <a:endParaRPr lang="en-US" dirty="0"/>
          </a:p>
          <a:p>
            <a:pPr marL="0" indent="0">
              <a:buNone/>
            </a:pPr>
            <a:endParaRPr lang="en-US" dirty="0"/>
          </a:p>
        </p:txBody>
      </p:sp>
      <p:sp>
        <p:nvSpPr>
          <p:cNvPr id="568323" name="Rectangle 3"/>
          <p:cNvSpPr>
            <a:spLocks/>
          </p:cNvSpPr>
          <p:nvPr/>
        </p:nvSpPr>
        <p:spPr bwMode="auto">
          <a:xfrm>
            <a:off x="889794" y="4990981"/>
            <a:ext cx="1776778" cy="861774"/>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dirty="0" smtClean="0">
                <a:solidFill>
                  <a:schemeClr val="tx1"/>
                </a:solidFill>
                <a:ea typeface="ＭＳ Ｐゴシック" charset="0"/>
                <a:cs typeface="Gill Sans" charset="0"/>
              </a:rPr>
              <a:t>Get a node </a:t>
            </a:r>
          </a:p>
          <a:p>
            <a:pPr algn="ctr"/>
            <a:r>
              <a:rPr lang="en-US" dirty="0" smtClean="0">
                <a:solidFill>
                  <a:schemeClr val="tx1"/>
                </a:solidFill>
                <a:ea typeface="ＭＳ Ｐゴシック" charset="0"/>
                <a:cs typeface="Gill Sans" charset="0"/>
              </a:rPr>
              <a:t>attribute</a:t>
            </a:r>
            <a:endParaRPr lang="en-US" dirty="0">
              <a:solidFill>
                <a:schemeClr val="tx1"/>
              </a:solidFill>
              <a:ea typeface="ＭＳ Ｐゴシック" charset="0"/>
              <a:cs typeface="Gill Sans" charset="0"/>
            </a:endParaRPr>
          </a:p>
        </p:txBody>
      </p:sp>
      <p:sp>
        <p:nvSpPr>
          <p:cNvPr id="568324" name="Rectangle 4"/>
          <p:cNvSpPr>
            <a:spLocks/>
          </p:cNvSpPr>
          <p:nvPr/>
        </p:nvSpPr>
        <p:spPr bwMode="auto">
          <a:xfrm>
            <a:off x="3023394" y="53340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6" name="Line 6"/>
          <p:cNvSpPr>
            <a:spLocks noChangeShapeType="1"/>
          </p:cNvSpPr>
          <p:nvPr/>
        </p:nvSpPr>
        <p:spPr bwMode="auto">
          <a:xfrm rot="10800000">
            <a:off x="1827271" y="5940306"/>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251994" y="58261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1190808" y="6578481"/>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node[</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endParaRPr lang="en-US" sz="3600" dirty="0">
              <a:solidFill>
                <a:srgbClr val="C4413D"/>
              </a:solidFill>
              <a:latin typeface="Courier"/>
              <a:ea typeface="Courier"/>
              <a:cs typeface="Courier"/>
              <a:sym typeface="Courier"/>
            </a:endParaRPr>
          </a:p>
        </p:txBody>
      </p:sp>
      <p:sp>
        <p:nvSpPr>
          <p:cNvPr id="2" name="TextBox 1"/>
          <p:cNvSpPr txBox="1"/>
          <p:nvPr/>
        </p:nvSpPr>
        <p:spPr>
          <a:xfrm>
            <a:off x="965994" y="7810381"/>
            <a:ext cx="12641802" cy="800219"/>
          </a:xfrm>
          <a:prstGeom prst="rect">
            <a:avLst/>
          </a:prstGeom>
          <a:noFill/>
        </p:spPr>
        <p:txBody>
          <a:bodyPr wrap="none" rtlCol="0">
            <a:spAutoFit/>
          </a:bodyPr>
          <a:lstStyle/>
          <a:p>
            <a:r>
              <a:rPr lang="en-US" sz="4600" dirty="0">
                <a:sym typeface="Arial" charset="0"/>
              </a:rPr>
              <a:t>This will return the </a:t>
            </a:r>
            <a:r>
              <a:rPr lang="en-US" sz="4600" dirty="0" smtClean="0">
                <a:sym typeface="Arial" charset="0"/>
              </a:rPr>
              <a:t>attribute value </a:t>
            </a:r>
            <a:r>
              <a:rPr lang="en-US" sz="4600" dirty="0">
                <a:sym typeface="Arial" charset="0"/>
              </a:rPr>
              <a:t>“</a:t>
            </a:r>
            <a:r>
              <a:rPr lang="en-US" sz="4600" b="1" dirty="0" err="1">
                <a:sym typeface="Arial" charset="0"/>
              </a:rPr>
              <a:t>Default.htm</a:t>
            </a:r>
            <a:r>
              <a:rPr lang="en-US" sz="4600" dirty="0">
                <a:sym typeface="Arial" charset="0"/>
              </a:rPr>
              <a:t>”</a:t>
            </a:r>
          </a:p>
        </p:txBody>
      </p:sp>
    </p:spTree>
    <p:extLst>
      <p:ext uri="{BB962C8B-B14F-4D97-AF65-F5344CB8AC3E}">
        <p14:creationId xmlns:p14="http://schemas.microsoft.com/office/powerpoint/2010/main" val="24349923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5200" dirty="0" smtClean="0"/>
              <a:t>Best Practice: Include cookbook in attribute name </a:t>
            </a:r>
            <a:endParaRPr lang="en-US" sz="5200" dirty="0"/>
          </a:p>
        </p:txBody>
      </p:sp>
      <p:sp>
        <p:nvSpPr>
          <p:cNvPr id="568322" name="Rectangle 2"/>
          <p:cNvSpPr>
            <a:spLocks noGrp="1" noChangeArrowheads="1"/>
          </p:cNvSpPr>
          <p:nvPr>
            <p:ph type="body" idx="1"/>
          </p:nvPr>
        </p:nvSpPr>
        <p:spPr>
          <a:xfrm>
            <a:off x="76200" y="1879600"/>
            <a:ext cx="16181388" cy="6731000"/>
          </a:xfrm>
          <a:ln/>
        </p:spPr>
        <p:txBody>
          <a:bodyPr/>
          <a:lstStyle/>
          <a:p>
            <a:r>
              <a:rPr lang="en-US" dirty="0" smtClean="0"/>
              <a:t>If the cookbook “</a:t>
            </a:r>
            <a:r>
              <a:rPr lang="en-US" dirty="0" err="1" smtClean="0"/>
              <a:t>iis_demo</a:t>
            </a:r>
            <a:r>
              <a:rPr lang="en-US" dirty="0" smtClean="0"/>
              <a:t>” contains an attribute named “</a:t>
            </a:r>
            <a:r>
              <a:rPr lang="en-US" dirty="0" err="1" smtClean="0"/>
              <a:t>indexfile</a:t>
            </a:r>
            <a:r>
              <a:rPr lang="en-US" dirty="0" smtClean="0"/>
              <a:t>”</a:t>
            </a:r>
          </a:p>
          <a:p>
            <a:pPr lvl="2"/>
            <a:r>
              <a:rPr lang="en-US" dirty="0" smtClean="0"/>
              <a:t>Include the cookbook name to make it easier to find the attribute later</a:t>
            </a:r>
          </a:p>
          <a:p>
            <a:pPr lvl="2"/>
            <a:r>
              <a:rPr lang="en-US" b="1" dirty="0" smtClean="0"/>
              <a:t>Set with:</a:t>
            </a:r>
            <a:r>
              <a:rPr lang="en-US" dirty="0" smtClean="0"/>
              <a:t> default[“</a:t>
            </a:r>
            <a:r>
              <a:rPr lang="en-US" b="1" dirty="0" err="1" smtClean="0"/>
              <a:t>iis_demo</a:t>
            </a:r>
            <a:r>
              <a:rPr lang="en-US" dirty="0" smtClean="0"/>
              <a:t>”][“</a:t>
            </a:r>
            <a:r>
              <a:rPr lang="en-US" dirty="0" err="1" smtClean="0"/>
              <a:t>indexfile</a:t>
            </a:r>
            <a:r>
              <a:rPr lang="en-US" dirty="0" smtClean="0"/>
              <a:t>”]  =  “</a:t>
            </a:r>
            <a:r>
              <a:rPr lang="en-US" dirty="0" err="1" smtClean="0"/>
              <a:t>Default.htm</a:t>
            </a:r>
            <a:r>
              <a:rPr lang="en-US" dirty="0" smtClean="0"/>
              <a:t>”</a:t>
            </a:r>
            <a:endParaRPr lang="en-US" dirty="0"/>
          </a:p>
          <a:p>
            <a:pPr lvl="2"/>
            <a:r>
              <a:rPr lang="en-US" b="1" dirty="0" smtClean="0"/>
              <a:t>Retrieve with:</a:t>
            </a:r>
            <a:r>
              <a:rPr lang="en-US" dirty="0" smtClean="0"/>
              <a:t> node[“</a:t>
            </a:r>
            <a:r>
              <a:rPr lang="en-US" b="1" dirty="0" err="1" smtClean="0"/>
              <a:t>iis_demo</a:t>
            </a:r>
            <a:r>
              <a:rPr lang="en-US" dirty="0" smtClean="0"/>
              <a:t>”][“</a:t>
            </a:r>
            <a:r>
              <a:rPr lang="en-US" dirty="0" err="1" smtClean="0"/>
              <a:t>indexfile</a:t>
            </a:r>
            <a:r>
              <a:rPr lang="en-US" dirty="0" smtClean="0"/>
              <a:t>”]</a:t>
            </a:r>
            <a:endParaRPr lang="en-US" dirty="0"/>
          </a:p>
        </p:txBody>
      </p:sp>
    </p:spTree>
    <p:extLst>
      <p:ext uri="{BB962C8B-B14F-4D97-AF65-F5344CB8AC3E}">
        <p14:creationId xmlns:p14="http://schemas.microsoft.com/office/powerpoint/2010/main" val="305110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Node attributes can be set in different locations, with different precedence levels, so which value should be returned?</a:t>
            </a:r>
            <a:br>
              <a:rPr lang="en-US" dirty="0" smtClean="0"/>
            </a:br>
            <a:r>
              <a:rPr lang="en-US" b="1" dirty="0" smtClean="0"/>
              <a:t>We want whichever one wins!</a:t>
            </a:r>
            <a:br>
              <a:rPr lang="en-US" b="1" dirty="0" smtClean="0"/>
            </a:br>
            <a:endParaRPr lang="en-US" sz="2000" b="1" dirty="0" smtClean="0"/>
          </a:p>
          <a:p>
            <a:r>
              <a:rPr lang="en-US" dirty="0" smtClean="0"/>
              <a:t>Which one wins here, set in the </a:t>
            </a:r>
            <a:r>
              <a:rPr lang="en-US" smtClean="0"/>
              <a:t>attribute file:</a:t>
            </a:r>
            <a:endParaRPr lang="en-US" dirty="0" smtClean="0"/>
          </a:p>
          <a:p>
            <a:pPr marL="800838" lvl="2" indent="0">
              <a:buNone/>
            </a:pPr>
            <a:r>
              <a:rPr lang="en-US" b="1" dirty="0"/>
              <a:t>default</a:t>
            </a:r>
            <a:r>
              <a:rPr lang="en-US" dirty="0"/>
              <a:t>[“</a:t>
            </a:r>
            <a:r>
              <a:rPr lang="en-US" sz="4800" dirty="0" err="1">
                <a:solidFill>
                  <a:srgbClr val="C4413D"/>
                </a:solidFill>
                <a:latin typeface="Courier"/>
                <a:ea typeface="Courier"/>
                <a:cs typeface="Courier"/>
                <a:sym typeface="Courier"/>
              </a:rPr>
              <a:t>iis_demo</a:t>
            </a:r>
            <a:r>
              <a:rPr lang="en-US" dirty="0"/>
              <a:t>”][“</a:t>
            </a:r>
            <a:r>
              <a:rPr lang="en-US" sz="4800" dirty="0" err="1">
                <a:solidFill>
                  <a:srgbClr val="C4413D"/>
                </a:solidFill>
                <a:latin typeface="Courier"/>
                <a:ea typeface="Courier"/>
                <a:cs typeface="Courier"/>
                <a:sym typeface="Courier"/>
              </a:rPr>
              <a:t>indexfile</a:t>
            </a:r>
            <a:r>
              <a:rPr lang="en-US" dirty="0"/>
              <a:t>”</a:t>
            </a:r>
            <a:r>
              <a:rPr lang="en-US" dirty="0" smtClean="0"/>
              <a:t>] = “file</a:t>
            </a:r>
            <a:r>
              <a:rPr lang="en-US" b="1" dirty="0" smtClean="0"/>
              <a:t>1</a:t>
            </a:r>
            <a:r>
              <a:rPr lang="en-US" dirty="0" smtClean="0"/>
              <a:t>.htm”</a:t>
            </a:r>
            <a:endParaRPr lang="en-US" dirty="0"/>
          </a:p>
          <a:p>
            <a:pPr marL="800838" lvl="2" indent="0">
              <a:buNone/>
            </a:pPr>
            <a:r>
              <a:rPr lang="en-US" b="1" dirty="0" smtClean="0"/>
              <a:t>override</a:t>
            </a:r>
            <a:r>
              <a:rPr lang="en-US" dirty="0" smtClean="0"/>
              <a:t>[</a:t>
            </a:r>
            <a:r>
              <a:rPr lang="en-US" dirty="0"/>
              <a:t>“</a:t>
            </a:r>
            <a:r>
              <a:rPr lang="en-US" sz="4800" dirty="0" err="1">
                <a:solidFill>
                  <a:srgbClr val="C4413D"/>
                </a:solidFill>
                <a:latin typeface="Courier"/>
                <a:ea typeface="Courier"/>
                <a:cs typeface="Courier"/>
                <a:sym typeface="Courier"/>
              </a:rPr>
              <a:t>iis_demo</a:t>
            </a:r>
            <a:r>
              <a:rPr lang="en-US" dirty="0"/>
              <a:t>”][“</a:t>
            </a:r>
            <a:r>
              <a:rPr lang="en-US" sz="4800" dirty="0" err="1">
                <a:solidFill>
                  <a:srgbClr val="C4413D"/>
                </a:solidFill>
                <a:latin typeface="Courier"/>
                <a:ea typeface="Courier"/>
                <a:cs typeface="Courier"/>
                <a:sym typeface="Courier"/>
              </a:rPr>
              <a:t>indexfile</a:t>
            </a:r>
            <a:r>
              <a:rPr lang="en-US" dirty="0"/>
              <a:t>”</a:t>
            </a:r>
            <a:r>
              <a:rPr lang="en-US" dirty="0" smtClean="0"/>
              <a:t>] = “file</a:t>
            </a:r>
            <a:r>
              <a:rPr lang="en-US" b="1" dirty="0" smtClean="0"/>
              <a:t>2</a:t>
            </a:r>
            <a:r>
              <a:rPr lang="en-US" dirty="0" smtClean="0"/>
              <a:t>.htm”</a:t>
            </a:r>
            <a:r>
              <a:rPr lang="en-US" b="1" dirty="0" smtClean="0"/>
              <a:t> normal</a:t>
            </a:r>
            <a:r>
              <a:rPr lang="en-US" dirty="0" smtClean="0"/>
              <a:t>[</a:t>
            </a:r>
            <a:r>
              <a:rPr lang="en-US" dirty="0"/>
              <a:t>“</a:t>
            </a:r>
            <a:r>
              <a:rPr lang="en-US" sz="4800" dirty="0" err="1">
                <a:solidFill>
                  <a:srgbClr val="C4413D"/>
                </a:solidFill>
                <a:latin typeface="Courier"/>
                <a:ea typeface="Courier"/>
                <a:cs typeface="Courier"/>
                <a:sym typeface="Courier"/>
              </a:rPr>
              <a:t>iis_demo</a:t>
            </a:r>
            <a:r>
              <a:rPr lang="en-US" dirty="0"/>
              <a:t>”][“</a:t>
            </a:r>
            <a:r>
              <a:rPr lang="en-US" sz="4800" dirty="0" err="1">
                <a:solidFill>
                  <a:srgbClr val="C4413D"/>
                </a:solidFill>
                <a:latin typeface="Courier"/>
                <a:ea typeface="Courier"/>
                <a:cs typeface="Courier"/>
                <a:sym typeface="Courier"/>
              </a:rPr>
              <a:t>indexfile</a:t>
            </a:r>
            <a:r>
              <a:rPr lang="en-US" dirty="0"/>
              <a:t>”</a:t>
            </a:r>
            <a:r>
              <a:rPr lang="en-US" dirty="0" smtClean="0"/>
              <a:t>] = “file</a:t>
            </a:r>
            <a:r>
              <a:rPr lang="en-US" b="1" dirty="0" smtClean="0"/>
              <a:t>3</a:t>
            </a:r>
            <a:r>
              <a:rPr lang="en-US" dirty="0" smtClean="0"/>
              <a:t>.htm”</a:t>
            </a:r>
            <a:endParaRPr lang="en-US" dirty="0"/>
          </a:p>
          <a:p>
            <a:pPr lvl="2"/>
            <a:endParaRPr lang="en-US" dirty="0"/>
          </a:p>
        </p:txBody>
      </p:sp>
    </p:spTree>
    <p:extLst>
      <p:ext uri="{BB962C8B-B14F-4D97-AF65-F5344CB8AC3E}">
        <p14:creationId xmlns:p14="http://schemas.microsoft.com/office/powerpoint/2010/main" val="613247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34321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Retrieve the attribute with:</a:t>
            </a:r>
          </a:p>
          <a:p>
            <a:pPr lvl="2"/>
            <a:r>
              <a:rPr lang="en-US" b="1" dirty="0" smtClean="0"/>
              <a:t>node</a:t>
            </a:r>
            <a:r>
              <a:rPr lang="en-US" dirty="0" smtClean="0"/>
              <a:t>[“</a:t>
            </a:r>
            <a:r>
              <a:rPr lang="en-US" sz="4800" dirty="0" err="1" smtClean="0">
                <a:solidFill>
                  <a:srgbClr val="C4413D"/>
                </a:solidFill>
                <a:latin typeface="Courier"/>
                <a:ea typeface="Courier"/>
                <a:cs typeface="Courier"/>
                <a:sym typeface="Courier"/>
              </a:rPr>
              <a:t>iis_demo</a:t>
            </a:r>
            <a:r>
              <a:rPr lang="en-US" dirty="0" smtClean="0"/>
              <a:t>”][“</a:t>
            </a:r>
            <a:r>
              <a:rPr lang="en-US" sz="4800" dirty="0" err="1" smtClean="0">
                <a:solidFill>
                  <a:srgbClr val="C4413D"/>
                </a:solidFill>
                <a:latin typeface="Courier"/>
                <a:ea typeface="Courier"/>
                <a:cs typeface="Courier"/>
                <a:sym typeface="Courier"/>
              </a:rPr>
              <a:t>indexfile</a:t>
            </a:r>
            <a:r>
              <a:rPr lang="en-US" dirty="0" smtClean="0"/>
              <a:t>”]</a:t>
            </a:r>
          </a:p>
          <a:p>
            <a:pPr marL="800838" lvl="2" indent="0">
              <a:buNone/>
            </a:pPr>
            <a:endParaRPr lang="en-US" sz="3200" dirty="0"/>
          </a:p>
          <a:p>
            <a:pPr marL="800838" lvl="2" indent="0">
              <a:buNone/>
            </a:pPr>
            <a:r>
              <a:rPr lang="en-US" sz="3600" b="1" dirty="0"/>
              <a:t>default</a:t>
            </a:r>
            <a:r>
              <a:rPr lang="en-US" sz="3600" dirty="0"/>
              <a:t>[“</a:t>
            </a:r>
            <a:r>
              <a:rPr lang="en-US" sz="3600" dirty="0" err="1">
                <a:solidFill>
                  <a:srgbClr val="C4413D"/>
                </a:solidFill>
                <a:latin typeface="Courier"/>
                <a:ea typeface="Courier"/>
                <a:cs typeface="Courier"/>
                <a:sym typeface="Courier"/>
              </a:rPr>
              <a:t>iis_demo</a:t>
            </a:r>
            <a:r>
              <a:rPr lang="en-US" sz="3600" dirty="0"/>
              <a:t>”][“</a:t>
            </a:r>
            <a:r>
              <a:rPr lang="en-US" sz="3600" dirty="0" err="1">
                <a:solidFill>
                  <a:srgbClr val="C4413D"/>
                </a:solidFill>
                <a:latin typeface="Courier"/>
                <a:ea typeface="Courier"/>
                <a:cs typeface="Courier"/>
                <a:sym typeface="Courier"/>
              </a:rPr>
              <a:t>indexfile</a:t>
            </a:r>
            <a:r>
              <a:rPr lang="en-US" sz="3600" dirty="0"/>
              <a:t>”] = “file</a:t>
            </a:r>
            <a:r>
              <a:rPr lang="en-US" sz="3600" b="1" dirty="0"/>
              <a:t>1</a:t>
            </a:r>
            <a:r>
              <a:rPr lang="en-US" sz="3600" dirty="0"/>
              <a:t>.htm”</a:t>
            </a:r>
          </a:p>
          <a:p>
            <a:pPr marL="800838" lvl="2" indent="0">
              <a:buNone/>
            </a:pPr>
            <a:r>
              <a:rPr lang="en-US" sz="3600" b="1" dirty="0"/>
              <a:t>override</a:t>
            </a:r>
            <a:r>
              <a:rPr lang="en-US" sz="3600" dirty="0"/>
              <a:t>[“</a:t>
            </a:r>
            <a:r>
              <a:rPr lang="en-US" sz="3600" dirty="0" err="1">
                <a:solidFill>
                  <a:srgbClr val="C4413D"/>
                </a:solidFill>
                <a:latin typeface="Courier"/>
                <a:ea typeface="Courier"/>
                <a:cs typeface="Courier"/>
                <a:sym typeface="Courier"/>
              </a:rPr>
              <a:t>iis_demo</a:t>
            </a:r>
            <a:r>
              <a:rPr lang="en-US" sz="3600" dirty="0"/>
              <a:t>”][“</a:t>
            </a:r>
            <a:r>
              <a:rPr lang="en-US" sz="3600" dirty="0" err="1">
                <a:solidFill>
                  <a:srgbClr val="C4413D"/>
                </a:solidFill>
                <a:latin typeface="Courier"/>
                <a:ea typeface="Courier"/>
                <a:cs typeface="Courier"/>
                <a:sym typeface="Courier"/>
              </a:rPr>
              <a:t>indexfile</a:t>
            </a:r>
            <a:r>
              <a:rPr lang="en-US" sz="3600" dirty="0"/>
              <a:t>”] = “file</a:t>
            </a:r>
            <a:r>
              <a:rPr lang="en-US" sz="3600" b="1" dirty="0"/>
              <a:t>2</a:t>
            </a:r>
            <a:r>
              <a:rPr lang="en-US" sz="3600" dirty="0"/>
              <a:t>.htm”</a:t>
            </a:r>
            <a:r>
              <a:rPr lang="en-US" sz="3600" b="1" dirty="0"/>
              <a:t> normal</a:t>
            </a:r>
            <a:r>
              <a:rPr lang="en-US" sz="3600" dirty="0"/>
              <a:t>[“</a:t>
            </a:r>
            <a:r>
              <a:rPr lang="en-US" sz="3600" dirty="0" err="1">
                <a:solidFill>
                  <a:srgbClr val="C4413D"/>
                </a:solidFill>
                <a:latin typeface="Courier"/>
                <a:ea typeface="Courier"/>
                <a:cs typeface="Courier"/>
                <a:sym typeface="Courier"/>
              </a:rPr>
              <a:t>iis_demo</a:t>
            </a:r>
            <a:r>
              <a:rPr lang="en-US" sz="3600" dirty="0"/>
              <a:t>”][“</a:t>
            </a:r>
            <a:r>
              <a:rPr lang="en-US" sz="3600" dirty="0" err="1">
                <a:solidFill>
                  <a:srgbClr val="C4413D"/>
                </a:solidFill>
                <a:latin typeface="Courier"/>
                <a:ea typeface="Courier"/>
                <a:cs typeface="Courier"/>
                <a:sym typeface="Courier"/>
              </a:rPr>
              <a:t>indexfile</a:t>
            </a:r>
            <a:r>
              <a:rPr lang="en-US" sz="3600" dirty="0"/>
              <a:t>”] = “file</a:t>
            </a:r>
            <a:r>
              <a:rPr lang="en-US" sz="3600" b="1" dirty="0"/>
              <a:t>3</a:t>
            </a:r>
            <a:r>
              <a:rPr lang="en-US" sz="3600" dirty="0"/>
              <a:t>.htm</a:t>
            </a:r>
            <a:r>
              <a:rPr lang="en-US" sz="3600" dirty="0" smtClean="0"/>
              <a:t>”</a:t>
            </a:r>
          </a:p>
          <a:p>
            <a:pPr marL="800838" lvl="2" indent="0">
              <a:buNone/>
            </a:pPr>
            <a:endParaRPr lang="en-US" sz="3600" dirty="0"/>
          </a:p>
          <a:p>
            <a:pPr marL="0" indent="0">
              <a:buNone/>
            </a:pPr>
            <a:r>
              <a:rPr lang="en-US" b="1" dirty="0" smtClean="0"/>
              <a:t>Override</a:t>
            </a:r>
            <a:r>
              <a:rPr lang="en-US" dirty="0" smtClean="0"/>
              <a:t> </a:t>
            </a:r>
            <a:r>
              <a:rPr lang="en-US" dirty="0"/>
              <a:t>is the </a:t>
            </a:r>
            <a:r>
              <a:rPr lang="en-US" dirty="0" smtClean="0"/>
              <a:t>highest precedence in this example, </a:t>
            </a:r>
            <a:br>
              <a:rPr lang="en-US" dirty="0" smtClean="0"/>
            </a:br>
            <a:r>
              <a:rPr lang="en-US" dirty="0" smtClean="0"/>
              <a:t>so the result will be “</a:t>
            </a:r>
            <a:r>
              <a:rPr lang="en-US" b="1" dirty="0" smtClean="0"/>
              <a:t>file2.htm</a:t>
            </a:r>
            <a:r>
              <a:rPr lang="en-US" dirty="0" smtClean="0"/>
              <a:t>”</a:t>
            </a:r>
          </a:p>
        </p:txBody>
      </p:sp>
    </p:spTree>
    <p:extLst>
      <p:ext uri="{BB962C8B-B14F-4D97-AF65-F5344CB8AC3E}">
        <p14:creationId xmlns:p14="http://schemas.microsoft.com/office/powerpoint/2010/main" val="37893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203994" y="1879600"/>
            <a:ext cx="158496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smtClean="0"/>
              <a:t>Set in Role: override[“filename”] = “</a:t>
            </a:r>
            <a:r>
              <a:rPr lang="en-US" dirty="0" err="1" smtClean="0"/>
              <a:t>homepage.html</a:t>
            </a:r>
            <a:r>
              <a:rPr lang="en-US" dirty="0" smtClean="0"/>
              <a:t>”</a:t>
            </a:r>
            <a:br>
              <a:rPr lang="en-US" dirty="0" smtClean="0"/>
            </a:br>
            <a:r>
              <a:rPr lang="en-US" sz="2400" dirty="0" smtClean="0"/>
              <a:t/>
            </a:r>
            <a:br>
              <a:rPr lang="en-US" sz="2400" dirty="0" smtClean="0"/>
            </a:br>
            <a:r>
              <a:rPr lang="en-US" dirty="0" smtClean="0"/>
              <a:t>  Set in Environment: default [“filename”</a:t>
            </a:r>
            <a:r>
              <a:rPr lang="en-US" dirty="0"/>
              <a:t>] </a:t>
            </a:r>
            <a:r>
              <a:rPr lang="en-US" dirty="0" smtClean="0"/>
              <a:t>= “</a:t>
            </a:r>
            <a:r>
              <a:rPr lang="en-US" dirty="0" err="1" smtClean="0"/>
              <a:t>Default.htm</a:t>
            </a:r>
            <a:r>
              <a:rPr lang="en-US" dirty="0" smtClean="0"/>
              <a:t>”</a:t>
            </a:r>
            <a:br>
              <a:rPr lang="en-US" dirty="0" smtClean="0"/>
            </a:br>
            <a:r>
              <a:rPr lang="en-US" sz="2400" dirty="0" smtClean="0"/>
              <a:t/>
            </a:r>
            <a:br>
              <a:rPr lang="en-US" sz="2400" dirty="0" smtClean="0"/>
            </a:br>
            <a:r>
              <a:rPr lang="en-US" dirty="0" smtClean="0"/>
              <a:t>  Set in Attribute file: </a:t>
            </a:r>
            <a:r>
              <a:rPr lang="en-US" dirty="0" err="1" smtClean="0"/>
              <a:t>force_override</a:t>
            </a:r>
            <a:r>
              <a:rPr lang="en-US" dirty="0" smtClean="0"/>
              <a:t>[“filename”] = “</a:t>
            </a:r>
            <a:r>
              <a:rPr lang="en-US" dirty="0" err="1" smtClean="0"/>
              <a:t>index.html</a:t>
            </a:r>
            <a:r>
              <a:rPr lang="en-US" dirty="0" smtClean="0"/>
              <a:t>”</a:t>
            </a:r>
          </a:p>
          <a:p>
            <a:endParaRPr lang="en-US" dirty="0" smtClean="0"/>
          </a:p>
        </p:txBody>
      </p:sp>
    </p:spTree>
    <p:extLst>
      <p:ext uri="{BB962C8B-B14F-4D97-AF65-F5344CB8AC3E}">
        <p14:creationId xmlns:p14="http://schemas.microsoft.com/office/powerpoint/2010/main" val="973567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3626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723846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127794" y="1879600"/>
            <a:ext cx="159258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a:t>Set in Role: </a:t>
            </a:r>
            <a:r>
              <a:rPr lang="en-US" dirty="0" smtClean="0"/>
              <a:t>override[</a:t>
            </a:r>
            <a:r>
              <a:rPr lang="en-US" dirty="0"/>
              <a:t>“filename”] = </a:t>
            </a:r>
            <a:r>
              <a:rPr lang="en-US" dirty="0" smtClean="0"/>
              <a:t>“</a:t>
            </a:r>
            <a:r>
              <a:rPr lang="en-US" dirty="0" err="1" smtClean="0"/>
              <a:t>homepage.html</a:t>
            </a:r>
            <a:r>
              <a:rPr lang="en-US" dirty="0"/>
              <a:t>”</a:t>
            </a:r>
            <a:br>
              <a:rPr lang="en-US" dirty="0"/>
            </a:br>
            <a:r>
              <a:rPr lang="en-US" sz="2400" dirty="0"/>
              <a:t/>
            </a:r>
            <a:br>
              <a:rPr lang="en-US" sz="2400" dirty="0"/>
            </a:br>
            <a:r>
              <a:rPr lang="en-US" dirty="0"/>
              <a:t>  Set in Environment: default [“filename”] = “</a:t>
            </a:r>
            <a:r>
              <a:rPr lang="en-US" dirty="0" err="1"/>
              <a:t>Default.htm</a:t>
            </a:r>
            <a:r>
              <a:rPr lang="en-US" dirty="0"/>
              <a:t>”</a:t>
            </a:r>
            <a:br>
              <a:rPr lang="en-US" dirty="0"/>
            </a:br>
            <a:r>
              <a:rPr lang="en-US" sz="2400" dirty="0"/>
              <a:t/>
            </a:r>
            <a:br>
              <a:rPr lang="en-US" sz="2400" dirty="0"/>
            </a:br>
            <a:r>
              <a:rPr lang="en-US" dirty="0"/>
              <a:t>  Set in Attribute file: </a:t>
            </a:r>
            <a:r>
              <a:rPr lang="en-US" dirty="0" err="1" smtClean="0"/>
              <a:t>force_override</a:t>
            </a:r>
            <a:r>
              <a:rPr lang="en-US" dirty="0"/>
              <a:t>[“filename”] = </a:t>
            </a:r>
            <a:r>
              <a:rPr lang="en-US" dirty="0" smtClean="0"/>
              <a:t>“</a:t>
            </a:r>
            <a:r>
              <a:rPr lang="en-US" dirty="0" err="1" smtClean="0"/>
              <a:t>index.html</a:t>
            </a:r>
            <a:r>
              <a:rPr lang="en-US" dirty="0"/>
              <a:t>”</a:t>
            </a:r>
          </a:p>
          <a:p>
            <a:pPr marL="0" indent="0">
              <a:buNone/>
            </a:pPr>
            <a:r>
              <a:rPr lang="en-US" sz="2400" dirty="0" smtClean="0"/>
              <a:t/>
            </a:r>
            <a:br>
              <a:rPr lang="en-US" sz="2400" dirty="0" smtClean="0"/>
            </a:br>
            <a:endParaRPr lang="en-US" sz="1050" dirty="0" smtClean="0"/>
          </a:p>
          <a:p>
            <a:pPr marL="0" indent="0">
              <a:buNone/>
            </a:pPr>
            <a:r>
              <a:rPr lang="en-US" b="1" dirty="0" smtClean="0">
                <a:solidFill>
                  <a:srgbClr val="FF0000"/>
                </a:solidFill>
              </a:rPr>
              <a:t>				</a:t>
            </a:r>
            <a:r>
              <a:rPr lang="en-US" sz="4800" b="1" dirty="0" smtClean="0">
                <a:solidFill>
                  <a:srgbClr val="C4413D"/>
                </a:solidFill>
                <a:latin typeface="Courier"/>
                <a:ea typeface="Courier"/>
                <a:cs typeface="Courier"/>
                <a:sym typeface="Courier"/>
              </a:rPr>
              <a:t>Winner: </a:t>
            </a:r>
            <a:r>
              <a:rPr lang="en-US" sz="4800" b="1" dirty="0" err="1" smtClean="0">
                <a:solidFill>
                  <a:srgbClr val="C4413D"/>
                </a:solidFill>
                <a:latin typeface="Courier"/>
                <a:ea typeface="Courier"/>
                <a:cs typeface="Courier"/>
                <a:sym typeface="Courier"/>
              </a:rPr>
              <a:t>index.html</a:t>
            </a:r>
            <a:endParaRPr lang="en-US" b="1" dirty="0" smtClean="0">
              <a:solidFill>
                <a:srgbClr val="FF0000"/>
              </a:solidFill>
            </a:endParaRPr>
          </a:p>
        </p:txBody>
      </p:sp>
    </p:spTree>
    <p:extLst>
      <p:ext uri="{BB962C8B-B14F-4D97-AF65-F5344CB8AC3E}">
        <p14:creationId xmlns:p14="http://schemas.microsoft.com/office/powerpoint/2010/main" val="1869173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dirty="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a:t>
            </a:r>
            <a:r>
              <a:rPr lang="en-US" dirty="0" smtClean="0"/>
              <a:t>hard coded our homepage </a:t>
            </a:r>
            <a:r>
              <a:rPr lang="en-US" dirty="0"/>
              <a:t>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2075066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Set an attribute to a specific value in the attributes </a:t>
            </a:r>
            <a:r>
              <a:rPr lang="en-US" sz="4100" dirty="0" smtClean="0"/>
              <a:t>file</a:t>
            </a:r>
          </a:p>
          <a:p>
            <a:r>
              <a:rPr lang="en-US" sz="4100" dirty="0" smtClean="0"/>
              <a:t>Note the addition of the number “1” in the attribute value</a:t>
            </a:r>
            <a:endParaRPr lang="en-US" sz="4100" dirty="0"/>
          </a:p>
        </p:txBody>
      </p:sp>
      <p:cxnSp>
        <p:nvCxnSpPr>
          <p:cNvPr id="8" name="Straight Arrow Connector 7"/>
          <p:cNvCxnSpPr/>
          <p:nvPr/>
        </p:nvCxnSpPr>
        <p:spPr bwMode="auto">
          <a:xfrm flipV="1">
            <a:off x="13996194" y="3200400"/>
            <a:ext cx="76200" cy="32766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56521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9" name="TextBox 8"/>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10" name="Straight Arrow Connector 9"/>
          <p:cNvCxnSpPr>
            <a:stCxn id="9"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4090194" y="3352800"/>
            <a:ext cx="23622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2043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\Default1</a:t>
            </a:r>
            <a:r>
              <a:rPr lang="en-US" sz="3100" dirty="0" smtClean="0">
                <a:solidFill>
                  <a:schemeClr val="tx1"/>
                </a:solidFill>
                <a:latin typeface="Courier" charset="0"/>
                <a:ea typeface="ＭＳ Ｐゴシック" charset="0"/>
                <a:cs typeface="Courier" charset="0"/>
                <a:sym typeface="Courier" charset="0"/>
              </a:rPr>
              <a:t>.htm</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Windows Exercise</a:t>
            </a:r>
            <a:r>
              <a:rPr lang="en-US" sz="3700" dirty="0"/>
              <a:t>:  Add </a:t>
            </a:r>
            <a:r>
              <a:rPr lang="en-US" sz="3700" dirty="0" smtClean="0"/>
              <a:t>Default1</a:t>
            </a:r>
            <a:r>
              <a:rPr lang="en-US" sz="3700" dirty="0"/>
              <a:t>.</a:t>
            </a:r>
            <a:r>
              <a:rPr lang="en-US" sz="3700" dirty="0" smtClean="0"/>
              <a:t>htm </a:t>
            </a:r>
            <a:r>
              <a:rPr lang="en-US" sz="3700" dirty="0"/>
              <a:t>to cookbook</a:t>
            </a:r>
            <a:r>
              <a:rPr lang="ja-JP" altLang="en-US" sz="3700" dirty="0">
                <a:latin typeface="Arial"/>
              </a:rPr>
              <a:t>’</a:t>
            </a:r>
            <a:r>
              <a:rPr lang="en-US" sz="3700" dirty="0"/>
              <a:t>s files/default directory</a:t>
            </a:r>
          </a:p>
        </p:txBody>
      </p:sp>
      <p:sp>
        <p:nvSpPr>
          <p:cNvPr id="7" name="Rectangle 4"/>
          <p:cNvSpPr>
            <a:spLocks/>
          </p:cNvSpPr>
          <p:nvPr/>
        </p:nvSpPr>
        <p:spPr bwMode="auto">
          <a:xfrm rot="10800000" flipH="1">
            <a:off x="12929395" y="1752600"/>
            <a:ext cx="29718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32697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a:t>
            </a:r>
            <a:r>
              <a:rPr lang="en-US" sz="3100" dirty="0" smtClean="0">
                <a:solidFill>
                  <a:schemeClr val="tx1"/>
                </a:solidFill>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Default.htm</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5461705"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5" name="Straight Arrow Connector 4"/>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246263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60214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3099593" y="5080000"/>
            <a:ext cx="7150307"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TextBox 1"/>
          <p:cNvSpPr txBox="1"/>
          <p:nvPr/>
        </p:nvSpPr>
        <p:spPr>
          <a:xfrm>
            <a:off x="11481594"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4" name="Straight Arrow Connector 3"/>
          <p:cNvCxnSpPr/>
          <p:nvPr/>
        </p:nvCxnSpPr>
        <p:spPr bwMode="auto">
          <a:xfrm flipH="1">
            <a:off x="10567194" y="5334000"/>
            <a:ext cx="16002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15" idx="0"/>
          </p:cNvCxnSpPr>
          <p:nvPr/>
        </p:nvCxnSpPr>
        <p:spPr bwMode="auto">
          <a:xfrm flipH="1" flipV="1">
            <a:off x="2947194" y="5562600"/>
            <a:ext cx="493752" cy="18288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4606"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“source” and “node”</a:t>
            </a:r>
            <a:endParaRPr lang="en-US" sz="3600" b="1" dirty="0"/>
          </a:p>
        </p:txBody>
      </p:sp>
    </p:spTree>
    <p:extLst>
      <p:ext uri="{BB962C8B-B14F-4D97-AF65-F5344CB8AC3E}">
        <p14:creationId xmlns:p14="http://schemas.microsoft.com/office/powerpoint/2010/main" val="2430993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a:t>
            </a:r>
            <a:br>
              <a:rPr lang="en-US" dirty="0" smtClean="0"/>
            </a:br>
            <a:r>
              <a:rPr lang="en-US" dirty="0" smtClean="0"/>
              <a:t>For Linux</a:t>
            </a:r>
            <a:br>
              <a:rPr lang="en-US" dirty="0" smtClean="0"/>
            </a:br>
            <a:endParaRPr lang="en-US" sz="3600"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a:t>
            </a:r>
            <a:r>
              <a:rPr lang="en-US" sz="2800" dirty="0" err="1" smtClean="0">
                <a:latin typeface="Arial" charset="0"/>
                <a:cs typeface="Arial" charset="0"/>
              </a:rPr>
              <a:t>@chef.io</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14311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00273" y="330200"/>
            <a:ext cx="14657233"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Upload </a:t>
            </a:r>
            <a:r>
              <a:rPr lang="en-US" sz="5200" dirty="0"/>
              <a:t>the </a:t>
            </a:r>
            <a:r>
              <a:rPr lang="en-US" sz="5200" dirty="0" err="1" smtClean="0"/>
              <a:t>iis_demo</a:t>
            </a:r>
            <a:r>
              <a:rPr lang="en-US" sz="5200" dirty="0" smtClean="0"/>
              <a:t> cookbook</a:t>
            </a:r>
            <a:endParaRPr lang="en-US" sz="5200" dirty="0"/>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err="1" smtClean="0">
                <a:solidFill>
                  <a:srgbClr val="FFFFFF"/>
                </a:solidFill>
                <a:latin typeface="Courier" charset="0"/>
                <a:ea typeface="ＭＳ Ｐゴシック" charset="0"/>
                <a:cs typeface="Courier" charset="0"/>
              </a:rPr>
              <a:t>ws</a:t>
            </a:r>
            <a:r>
              <a:rPr lang="en-US" altLang="en-US" sz="4800" dirty="0" smtClean="0">
                <a:solidFill>
                  <a:srgbClr val="FFFFFF"/>
                </a:solidFill>
                <a:latin typeface="Courier" charset="0"/>
                <a:ea typeface="ＭＳ Ｐゴシック" charset="0"/>
                <a:cs typeface="Courier" charset="0"/>
              </a:rPr>
              <a:t>&gt;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4125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584995" y="76200"/>
            <a:ext cx="15773399" cy="1117600"/>
          </a:xfrm>
          <a:ln/>
        </p:spPr>
        <p:txBody>
          <a:bodyPr/>
          <a:lstStyle/>
          <a:p>
            <a:r>
              <a:rPr lang="en-US" dirty="0" smtClean="0"/>
              <a:t>Windows Exercise: Re</a:t>
            </a:r>
            <a:r>
              <a:rPr lang="en-US" dirty="0"/>
              <a:t>-run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create[2014-02-25T01:39:45-08:00] INFO: Processing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\Default.htm.chef-20140225013945.548152</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231d53 to 442a41</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2014-02-24 06:25:33.000000000 -0800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/Local/Temp/4/Default.htm20140225-1272-1evzs75 2014-02-25 01:39:45.000000000 -0800</a:t>
            </a:r>
          </a:p>
          <a:p>
            <a:pPr marL="0" indent="0" defTabSz="1408061">
              <a:spcBef>
                <a:spcPct val="0"/>
              </a:spcBef>
              <a:buNone/>
            </a:pPr>
            <a:r>
              <a:rPr lang="en-US" sz="1500" kern="1200" dirty="0">
                <a:solidFill>
                  <a:srgbClr val="FFFFFF"/>
                </a:solidFill>
                <a:latin typeface="Courier"/>
                <a:cs typeface="Courier"/>
              </a:rPr>
              <a:t>        @@ -1,7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[2014-02-25T01:39:46-08:00] INFO: Chef Run complete in 3.556801 seconds</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dirty="0" err="1" smtClean="0">
                <a:solidFill>
                  <a:srgbClr val="FFFFFF"/>
                </a:solidFill>
                <a:latin typeface="Courier" charset="0"/>
                <a:ea typeface="ＭＳ Ｐゴシック" charset="0"/>
                <a:cs typeface="Courier" charset="0"/>
                <a:sym typeface="Courier" charset="0"/>
              </a:rPr>
              <a:t>rn</a:t>
            </a:r>
            <a:r>
              <a:rPr lang="en-US" sz="4400" dirty="0" smtClean="0">
                <a:solidFill>
                  <a:srgbClr val="FFFFFF"/>
                </a:solidFill>
                <a:latin typeface="Courier" charset="0"/>
                <a:ea typeface="ＭＳ Ｐゴシック" charset="0"/>
                <a:cs typeface="Courier" charset="0"/>
                <a:sym typeface="Courier" charset="0"/>
              </a:rPr>
              <a:t>&gt; 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1384262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65553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xfrm>
            <a:off x="800273" y="76200"/>
            <a:ext cx="14657233" cy="1117600"/>
          </a:xfrm>
          <a:ln/>
        </p:spPr>
        <p:txBody>
          <a:bodyPr/>
          <a:lstStyle/>
          <a:p>
            <a:r>
              <a:rPr lang="en-US" sz="6100" dirty="0" smtClean="0"/>
              <a:t>Viewing </a:t>
            </a:r>
            <a:r>
              <a:rPr lang="en-US" sz="6100" dirty="0"/>
              <a:t>Attributes via </a:t>
            </a:r>
            <a:r>
              <a:rPr lang="en-US" sz="6100" dirty="0" err="1"/>
              <a:t>WebUI</a:t>
            </a:r>
            <a:endParaRPr lang="en-US" sz="6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3429698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Windows: Viewing specific attributes </a:t>
            </a:r>
            <a:r>
              <a:rPr lang="en-US" sz="5200" dirty="0"/>
              <a:t>using knife</a:t>
            </a:r>
          </a:p>
        </p:txBody>
      </p:sp>
      <p:sp>
        <p:nvSpPr>
          <p:cNvPr id="608259" name="Rectangle 3"/>
          <p:cNvSpPr>
            <a:spLocks noGrp="1" noChangeArrowheads="1"/>
          </p:cNvSpPr>
          <p:nvPr>
            <p:ph idx="1"/>
          </p:nvPr>
        </p:nvSpPr>
        <p:spPr>
          <a:xfrm>
            <a:off x="800274" y="3886200"/>
            <a:ext cx="14657233" cy="50292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endParaRPr lang="en-US" sz="3600" kern="1200" dirty="0">
              <a:solidFill>
                <a:srgbClr val="FFFFFF"/>
              </a:solidFill>
              <a:latin typeface="Courier"/>
              <a:cs typeface="Courier"/>
            </a:endParaRPr>
          </a:p>
          <a:p>
            <a:pPr marL="0" indent="0" defTabSz="1408061">
              <a:spcBef>
                <a:spcPct val="0"/>
              </a:spcBef>
              <a:buNone/>
            </a:pPr>
            <a:r>
              <a:rPr lang="en-US" sz="3600" kern="1200" dirty="0">
                <a:solidFill>
                  <a:srgbClr val="FFFFFF"/>
                </a:solidFill>
                <a:latin typeface="Courier"/>
                <a:cs typeface="Courier"/>
              </a:rPr>
              <a:t>Default Attributes:</a:t>
            </a:r>
          </a:p>
          <a:p>
            <a:pPr marL="0" indent="0" defTabSz="1408061">
              <a:spcBef>
                <a:spcPct val="0"/>
              </a:spcBef>
              <a:buNone/>
            </a:pPr>
            <a:r>
              <a:rPr lang="en-US" sz="3600" kern="1200" dirty="0" err="1">
                <a:solidFill>
                  <a:srgbClr val="FFFFFF"/>
                </a:solidFill>
                <a:latin typeface="Courier"/>
                <a:cs typeface="Courier"/>
              </a:rPr>
              <a:t>iis_demo</a:t>
            </a:r>
            <a:r>
              <a:rPr lang="en-US" sz="3600" kern="1200" dirty="0">
                <a:solidFill>
                  <a:srgbClr val="FFFFFF"/>
                </a:solidFill>
                <a:latin typeface="Courier"/>
                <a:cs typeface="Courier"/>
              </a:rPr>
              <a:t>:</a:t>
            </a:r>
          </a:p>
          <a:p>
            <a:pPr marL="0" indent="0" defTabSz="1408061">
              <a:spcBef>
                <a:spcPct val="0"/>
              </a:spcBef>
              <a:buNone/>
            </a:pPr>
            <a:r>
              <a:rPr lang="en-US" sz="3600" kern="1200" dirty="0">
                <a:solidFill>
                  <a:srgbClr val="FFFFFF"/>
                </a:solidFill>
                <a:latin typeface="Courier"/>
                <a:cs typeface="Courier"/>
              </a:rPr>
              <a:t>  </a:t>
            </a:r>
            <a:r>
              <a:rPr lang="en-US" sz="3600" kern="1200" dirty="0" err="1">
                <a:solidFill>
                  <a:srgbClr val="FFFFFF"/>
                </a:solidFill>
                <a:latin typeface="Courier"/>
                <a:cs typeface="Courier"/>
              </a:rPr>
              <a:t>indexfile</a:t>
            </a:r>
            <a:r>
              <a:rPr lang="en-US" sz="3600" kern="1200" dirty="0">
                <a:solidFill>
                  <a:srgbClr val="FFFFFF"/>
                </a:solidFill>
                <a:latin typeface="Courier"/>
                <a:cs typeface="Courier"/>
              </a:rPr>
              <a:t>: </a:t>
            </a:r>
            <a:r>
              <a:rPr lang="en-US" sz="3600" kern="1200" dirty="0" smtClean="0">
                <a:solidFill>
                  <a:srgbClr val="FFFFFF"/>
                </a:solidFill>
                <a:latin typeface="Courier"/>
                <a:cs typeface="Courier"/>
              </a:rPr>
              <a:t>Default1.</a:t>
            </a:r>
            <a:r>
              <a:rPr lang="en-US" sz="3600" kern="1200" dirty="0">
                <a:solidFill>
                  <a:srgbClr val="FFFFFF"/>
                </a:solidFill>
                <a:latin typeface="Courier"/>
                <a:cs typeface="Courier"/>
              </a:rPr>
              <a:t>htm</a:t>
            </a:r>
          </a:p>
          <a:p>
            <a:pPr marL="0" indent="0" defTabSz="1408061">
              <a:spcBef>
                <a:spcPct val="0"/>
              </a:spcBef>
              <a:buNone/>
            </a:pPr>
            <a:endParaRPr lang="en-US" sz="3600" kern="1200" dirty="0">
              <a:solidFill>
                <a:srgbClr val="FFFFFF"/>
              </a:solidFill>
              <a:latin typeface="Courier"/>
              <a:cs typeface="Courier"/>
            </a:endParaRP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500" dirty="0" err="1" smtClean="0">
                <a:solidFill>
                  <a:srgbClr val="FFFFFF"/>
                </a:solidFill>
                <a:latin typeface="Courier" charset="0"/>
                <a:ea typeface="ＭＳ Ｐゴシック" charset="0"/>
                <a:cs typeface="Courier" charset="0"/>
              </a:rPr>
              <a:t>ws</a:t>
            </a:r>
            <a:r>
              <a:rPr lang="en-US" altLang="en-US" sz="3500" dirty="0" smtClean="0">
                <a:solidFill>
                  <a:srgbClr val="FFFFFF"/>
                </a:solidFill>
                <a:latin typeface="Courier" charset="0"/>
                <a:ea typeface="ＭＳ Ｐゴシック" charset="0"/>
                <a:cs typeface="Courier" charset="0"/>
              </a:rPr>
              <a:t>&gt; </a:t>
            </a:r>
            <a:r>
              <a:rPr lang="en-US" sz="3500" dirty="0">
                <a:solidFill>
                  <a:srgbClr val="FFFFFF"/>
                </a:solidFill>
                <a:latin typeface="Courier"/>
                <a:ea typeface="Courier"/>
                <a:cs typeface="Courier"/>
                <a:sym typeface="Courier"/>
              </a:rPr>
              <a:t>knife node show </a:t>
            </a:r>
            <a:r>
              <a:rPr lang="en-US" sz="3500" dirty="0" smtClean="0">
                <a:solidFill>
                  <a:srgbClr val="FFFFFF"/>
                </a:solidFill>
                <a:latin typeface="Courier"/>
                <a:ea typeface="Courier"/>
                <a:cs typeface="Courier"/>
                <a:sym typeface="Courier"/>
              </a:rPr>
              <a:t>&lt;</a:t>
            </a:r>
            <a:r>
              <a:rPr lang="en-US" sz="3500" i="1" dirty="0" err="1" smtClean="0">
                <a:solidFill>
                  <a:srgbClr val="FFFFFF"/>
                </a:solidFill>
                <a:latin typeface="Courier"/>
                <a:ea typeface="Courier"/>
                <a:cs typeface="Courier"/>
                <a:sym typeface="Courier"/>
              </a:rPr>
              <a:t>nodename</a:t>
            </a:r>
            <a:r>
              <a:rPr lang="en-US" sz="3500" dirty="0" smtClean="0">
                <a:solidFill>
                  <a:srgbClr val="FFFFFF"/>
                </a:solidFill>
                <a:latin typeface="Courier"/>
                <a:ea typeface="Courier"/>
                <a:cs typeface="Courier"/>
                <a:sym typeface="Courier"/>
              </a:rPr>
              <a:t>&gt;</a:t>
            </a:r>
            <a:r>
              <a:rPr lang="en-US" sz="3500" i="1" dirty="0" smtClean="0">
                <a:solidFill>
                  <a:srgbClr val="FFFFFF"/>
                </a:solidFill>
                <a:latin typeface="Courier"/>
                <a:ea typeface="Courier"/>
                <a:cs typeface="Courier"/>
                <a:sym typeface="Courier"/>
              </a:rPr>
              <a:t> </a:t>
            </a:r>
            <a:r>
              <a:rPr lang="en-US" sz="3500" dirty="0" smtClean="0">
                <a:solidFill>
                  <a:srgbClr val="FFFFFF"/>
                </a:solidFill>
                <a:latin typeface="Courier"/>
                <a:ea typeface="Courier"/>
                <a:cs typeface="Courier"/>
                <a:sym typeface="Courier"/>
              </a:rPr>
              <a:t>–a </a:t>
            </a:r>
            <a:r>
              <a:rPr lang="en-US" sz="3500" dirty="0" err="1" smtClean="0">
                <a:solidFill>
                  <a:srgbClr val="FFFFFF"/>
                </a:solidFill>
                <a:latin typeface="Courier"/>
                <a:ea typeface="Courier"/>
                <a:cs typeface="Courier"/>
                <a:sym typeface="Courier"/>
              </a:rPr>
              <a:t>iis_demo.indexfile</a:t>
            </a:r>
            <a:endParaRPr lang="en-US" sz="35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27495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smtClean="0">
                <a:solidFill>
                  <a:srgbClr val="BA2121"/>
                </a:solidFill>
                <a:latin typeface="Consolas" panose="020B0609020204030204" pitchFamily="49" charset="0"/>
                <a:cs typeface="Consolas" panose="020B0609020204030204" pitchFamily="49" charset="0"/>
              </a:rPr>
              <a:t>’apache'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smtClean="0">
                <a:latin typeface="Courier"/>
                <a:cs typeface="Courier"/>
              </a:rPr>
              <a:t>\apache\</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smtClean="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apache</a:t>
            </a:r>
            <a:r>
              <a:rPr lang="en-US" sz="4000" dirty="0" smtClean="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smtClean="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index1.html</a:t>
            </a:r>
            <a:r>
              <a:rPr lang="en-US" sz="4000" dirty="0" smtClean="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smtClean="0">
                <a:latin typeface="Courier" charset="0"/>
                <a:ea typeface="ＭＳ Ｐゴシック" charset="0"/>
                <a:cs typeface="Courier" charset="0"/>
                <a:sym typeface="Courier" charset="0"/>
              </a:rPr>
              <a:t>/apache/</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Linux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Apache attributes </a:t>
            </a:r>
            <a:r>
              <a:rPr lang="en-US" sz="5200" dirty="0"/>
              <a:t>file</a:t>
            </a:r>
          </a:p>
        </p:txBody>
      </p:sp>
      <p:sp>
        <p:nvSpPr>
          <p:cNvPr id="8" name="TextBox 7"/>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9" name="Straight Arrow Connector 8"/>
          <p:cNvCxnSpPr>
            <a:stCxn id="8"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4547394" y="3429000"/>
            <a:ext cx="12954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9550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/index1.html</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index1.html</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Linux Exercise</a:t>
            </a:r>
            <a:r>
              <a:rPr lang="en-US" sz="3700" dirty="0"/>
              <a:t>:  Add </a:t>
            </a:r>
            <a:r>
              <a:rPr lang="en-US" sz="3700" dirty="0" smtClean="0"/>
              <a:t>index1.html to </a:t>
            </a:r>
            <a:r>
              <a:rPr lang="en-US" sz="3700" dirty="0"/>
              <a:t>cookbook</a:t>
            </a:r>
            <a:r>
              <a:rPr lang="ja-JP" altLang="en-US" sz="3700" dirty="0">
                <a:latin typeface="Arial"/>
              </a:rPr>
              <a:t>’</a:t>
            </a:r>
            <a:r>
              <a:rPr lang="en-US" sz="3700" dirty="0"/>
              <a:t>s files/default directory</a:t>
            </a:r>
          </a:p>
        </p:txBody>
      </p:sp>
      <p:sp>
        <p:nvSpPr>
          <p:cNvPr id="7" name="Rectangle 4"/>
          <p:cNvSpPr>
            <a:spLocks/>
          </p:cNvSpPr>
          <p:nvPr/>
        </p:nvSpPr>
        <p:spPr bwMode="auto">
          <a:xfrm rot="10800000" flipH="1">
            <a:off x="12472194" y="1676400"/>
            <a:ext cx="27432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17099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cookbook_file </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a:t>
            </a:r>
            <a:r>
              <a:rPr lang="en-US" sz="3100" dirty="0" smtClean="0">
                <a:solidFill>
                  <a:schemeClr val="tx1"/>
                </a:solidFill>
                <a:latin typeface="Courier" charset="0"/>
                <a:ea typeface="ＭＳ Ｐゴシック" charset="0"/>
                <a:cs typeface="Courier" charset="0"/>
                <a:sym typeface="Courier" charset="0"/>
              </a:rPr>
              <a:t>source</a:t>
            </a:r>
            <a:r>
              <a:rPr lang="en-US" sz="3200" dirty="0" smtClean="0">
                <a:solidFill>
                  <a:srgbClr val="BA2121"/>
                </a:solidFill>
                <a:latin typeface="Courier" charset="0"/>
                <a:ea typeface="ＭＳ Ｐゴシック" charset="0"/>
                <a:cs typeface="Courier" charset="0"/>
                <a:sym typeface="Courier" charset="0"/>
              </a:rPr>
              <a:t> </a:t>
            </a:r>
            <a:r>
              <a:rPr lang="en-US" sz="3200" dirty="0" smtClean="0">
                <a:latin typeface="Courier"/>
                <a:ea typeface="Courier"/>
                <a:cs typeface="Courier"/>
                <a:sym typeface="Courier"/>
              </a:rPr>
              <a:t>“</a:t>
            </a:r>
            <a:r>
              <a:rPr lang="en-US" sz="3200" dirty="0" err="1" smtClean="0">
                <a:latin typeface="Courier"/>
                <a:ea typeface="Courier"/>
                <a:cs typeface="Courier"/>
                <a:sym typeface="Courier"/>
              </a:rPr>
              <a:t>index.html</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4" y="5080000"/>
            <a:ext cx="32766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9" name="Straight Arrow Connector 8"/>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1398284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cookbook_file </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3" y="5080000"/>
            <a:ext cx="67818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216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a:t>
            </a:r>
            <a:r>
              <a:rPr lang="en-US" b="1" dirty="0" smtClean="0">
                <a:latin typeface="Arial Bold" charset="0"/>
                <a:cs typeface="Arial Bold" charset="0"/>
                <a:sym typeface="Arial Bold" charset="0"/>
              </a:rPr>
              <a:t>repository (chef server)</a:t>
            </a:r>
            <a:r>
              <a:rPr lang="en-US" dirty="0" smtClean="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cookbook_file </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99593" y="5080000"/>
            <a:ext cx="67056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9" name="TextBox 8"/>
          <p:cNvSpPr txBox="1"/>
          <p:nvPr/>
        </p:nvSpPr>
        <p:spPr>
          <a:xfrm>
            <a:off x="11481594"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10" name="Straight Arrow Connector 9"/>
          <p:cNvCxnSpPr/>
          <p:nvPr/>
        </p:nvCxnSpPr>
        <p:spPr bwMode="auto">
          <a:xfrm flipH="1">
            <a:off x="10033794" y="5334000"/>
            <a:ext cx="21336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flipV="1">
            <a:off x="2947194" y="5562600"/>
            <a:ext cx="77692" cy="18288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6534"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“source” and “node”</a:t>
            </a:r>
            <a:endParaRPr lang="en-US" sz="3600" b="1" dirty="0"/>
          </a:p>
        </p:txBody>
      </p:sp>
    </p:spTree>
    <p:extLst>
      <p:ext uri="{BB962C8B-B14F-4D97-AF65-F5344CB8AC3E}">
        <p14:creationId xmlns:p14="http://schemas.microsoft.com/office/powerpoint/2010/main" val="801105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Verify new homepage works</a:t>
            </a:r>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Upload the cookbook</a:t>
            </a:r>
          </a:p>
          <a:p>
            <a:pPr marL="914400" indent="-914400">
              <a:buFont typeface="+mj-lt"/>
              <a:buAutoNum type="arabicPeriod"/>
            </a:pPr>
            <a:r>
              <a:rPr lang="en-US" dirty="0" smtClean="0"/>
              <a:t>Converge your node </a:t>
            </a:r>
          </a:p>
          <a:p>
            <a:pPr marL="914400" indent="-914400">
              <a:buFont typeface="+mj-lt"/>
              <a:buAutoNum type="arabicPeriod"/>
            </a:pPr>
            <a:r>
              <a:rPr lang="en-US" dirty="0" smtClean="0"/>
              <a:t>Open </a:t>
            </a:r>
            <a:r>
              <a:rPr lang="en-US" dirty="0"/>
              <a:t>a web browser</a:t>
            </a:r>
          </a:p>
          <a:p>
            <a:r>
              <a:rPr lang="en-US" dirty="0"/>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794" y="5410200"/>
            <a:ext cx="5982028" cy="2971800"/>
          </a:xfrm>
          <a:prstGeom prst="rect">
            <a:avLst/>
          </a:prstGeom>
        </p:spPr>
      </p:pic>
    </p:spTree>
    <p:extLst>
      <p:ext uri="{BB962C8B-B14F-4D97-AF65-F5344CB8AC3E}">
        <p14:creationId xmlns:p14="http://schemas.microsoft.com/office/powerpoint/2010/main" val="3295437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4800" dirty="0" smtClean="0"/>
              <a:t>Exercise</a:t>
            </a:r>
            <a:r>
              <a:rPr lang="en-US" sz="4800" dirty="0"/>
              <a:t>: Viewing Attributes via </a:t>
            </a:r>
            <a:r>
              <a:rPr lang="en-US" sz="4800" dirty="0" err="1"/>
              <a:t>WebUI</a:t>
            </a:r>
            <a:endParaRPr lang="en-US" sz="4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25211784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Linux: Viewing specific attributes </a:t>
            </a:r>
            <a:r>
              <a:rPr lang="en-US" sz="5200" dirty="0"/>
              <a:t>using </a:t>
            </a:r>
            <a:r>
              <a:rPr lang="en-US" sz="5200" dirty="0" smtClean="0"/>
              <a:t>knife</a:t>
            </a:r>
            <a:endParaRPr lang="en-US" sz="5200" dirty="0"/>
          </a:p>
        </p:txBody>
      </p:sp>
      <p:sp>
        <p:nvSpPr>
          <p:cNvPr id="608259" name="Rectangle 3"/>
          <p:cNvSpPr>
            <a:spLocks noGrp="1" noChangeArrowheads="1"/>
          </p:cNvSpPr>
          <p:nvPr>
            <p:ph idx="1"/>
          </p:nvPr>
        </p:nvSpPr>
        <p:spPr>
          <a:xfrm>
            <a:off x="800274" y="3429001"/>
            <a:ext cx="14657233" cy="5486399"/>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smtClean="0">
                <a:solidFill>
                  <a:srgbClr val="FFFFFF"/>
                </a:solidFill>
                <a:latin typeface="Courier"/>
                <a:cs typeface="Courier"/>
              </a:rPr>
              <a:t>apache:</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index1.html</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chef/embedded/lib/ruby/gems/1.9.1/gems/chef-11.10.4-x86-mingw32/lib</a:t>
            </a:r>
          </a:p>
          <a:p>
            <a:pPr marL="0" indent="0" defTabSz="1408061">
              <a:spcBef>
                <a:spcPct val="0"/>
              </a:spcBef>
              <a:buNone/>
            </a:pPr>
            <a:r>
              <a:rPr lang="en-US" sz="1600" kern="1200" dirty="0">
                <a:solidFill>
                  <a:srgbClr val="FFFFFF"/>
                </a:solidFill>
                <a:latin typeface="Courier"/>
                <a:cs typeface="Courier"/>
              </a:rPr>
              <a:t>    version:   11.10.4</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chef/embedded/lib/ruby/gems/1.9.1/gems/ohai-6.20.0/lib/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6.20.0</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p>
          <a:p>
            <a:pPr marL="0" indent="0" defTabSz="1408061">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000" dirty="0" err="1" smtClean="0">
                <a:solidFill>
                  <a:srgbClr val="FFFFFF"/>
                </a:solidFill>
                <a:latin typeface="Courier" charset="0"/>
                <a:ea typeface="ＭＳ Ｐゴシック" charset="0"/>
                <a:cs typeface="Courier" charset="0"/>
              </a:rPr>
              <a:t>ws</a:t>
            </a:r>
            <a:r>
              <a:rPr lang="en-US" altLang="en-US" sz="4000" dirty="0" smtClean="0">
                <a:solidFill>
                  <a:srgbClr val="FFFFFF"/>
                </a:solidFill>
                <a:latin typeface="Courier" charset="0"/>
                <a:ea typeface="ＭＳ Ｐゴシック" charset="0"/>
                <a:cs typeface="Courier" charset="0"/>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a:t>
            </a:r>
            <a:r>
              <a:rPr lang="en-US" sz="4000" i="1" dirty="0" smtClean="0">
                <a:solidFill>
                  <a:srgbClr val="FFFFFF"/>
                </a:solidFill>
                <a:latin typeface="Courier"/>
                <a:ea typeface="Courier"/>
                <a:cs typeface="Courier"/>
                <a:sym typeface="Courier"/>
              </a:rPr>
              <a:t> </a:t>
            </a:r>
            <a:r>
              <a:rPr lang="en-US" sz="4000" dirty="0" smtClean="0">
                <a:solidFill>
                  <a:srgbClr val="FFFFFF"/>
                </a:solidFill>
                <a:latin typeface="Courier"/>
                <a:ea typeface="Courier"/>
                <a:cs typeface="Courier"/>
                <a:sym typeface="Courier"/>
              </a:rPr>
              <a:t>–a </a:t>
            </a:r>
            <a:r>
              <a:rPr lang="en-US" sz="4000" dirty="0" err="1" smtClean="0">
                <a:solidFill>
                  <a:srgbClr val="FFFFFF"/>
                </a:solidFill>
                <a:latin typeface="Courier"/>
                <a:ea typeface="Courier"/>
                <a:cs typeface="Courier"/>
                <a:sym typeface="Courier"/>
              </a:rPr>
              <a:t>apache.indexfile</a:t>
            </a:r>
            <a:endParaRPr lang="en-US" sz="4000" dirty="0">
              <a:solidFill>
                <a:srgbClr val="FFFFFF"/>
              </a:solidFill>
              <a:latin typeface="Courier" charset="0"/>
              <a:ea typeface="ＭＳ Ｐゴシック" charset="0"/>
              <a:cs typeface="Courier" charset="0"/>
              <a:sym typeface="Courier" charset="0"/>
            </a:endParaRPr>
          </a:p>
        </p:txBody>
      </p:sp>
      <p:sp>
        <p:nvSpPr>
          <p:cNvPr id="5" name="Rectangle 4"/>
          <p:cNvSpPr>
            <a:spLocks/>
          </p:cNvSpPr>
          <p:nvPr/>
        </p:nvSpPr>
        <p:spPr bwMode="auto">
          <a:xfrm rot="10800000" flipH="1">
            <a:off x="584995" y="4419600"/>
            <a:ext cx="3886199" cy="9144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03533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a:t>
            </a:r>
            <a:r>
              <a:rPr lang="en-US" sz="4800" dirty="0" smtClean="0"/>
              <a:t>Revert to the original homepage</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Change the attribute file back to “</a:t>
            </a:r>
            <a:r>
              <a:rPr lang="en-US" dirty="0" err="1" smtClean="0"/>
              <a:t>index.html</a:t>
            </a:r>
            <a:r>
              <a:rPr lang="en-US" dirty="0" smtClean="0"/>
              <a:t>”</a:t>
            </a:r>
          </a:p>
          <a:p>
            <a:pPr marL="914400" indent="-914400">
              <a:buFont typeface="+mj-lt"/>
              <a:buAutoNum type="arabicPeriod"/>
            </a:pPr>
            <a:r>
              <a:rPr lang="en-US" dirty="0" smtClean="0"/>
              <a:t>Upload the cookbook, converge your node </a:t>
            </a:r>
          </a:p>
          <a:p>
            <a:pPr marL="914400" indent="-914400">
              <a:buFont typeface="+mj-lt"/>
              <a:buAutoNum type="arabicPeriod"/>
            </a:pPr>
            <a:r>
              <a:rPr lang="en-US" dirty="0" smtClean="0"/>
              <a:t>Open </a:t>
            </a:r>
            <a:r>
              <a:rPr lang="en-US" dirty="0"/>
              <a:t>a web browser</a:t>
            </a:r>
          </a:p>
          <a:p>
            <a:r>
              <a:rPr lang="en-US" dirty="0" smtClean="0"/>
              <a:t>You should see the original page displayed</a:t>
            </a:r>
            <a:endParaRPr lang="en-US" dirty="0"/>
          </a:p>
        </p:txBody>
      </p:sp>
    </p:spTree>
    <p:extLst>
      <p:ext uri="{BB962C8B-B14F-4D97-AF65-F5344CB8AC3E}">
        <p14:creationId xmlns:p14="http://schemas.microsoft.com/office/powerpoint/2010/main" val="3676979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dirty="0" smtClean="0"/>
              <a:t>Where </a:t>
            </a:r>
            <a:r>
              <a:rPr lang="en-US" dirty="0"/>
              <a:t>can attributes be set?</a:t>
            </a:r>
          </a:p>
          <a:p>
            <a:r>
              <a:rPr lang="en-US" dirty="0"/>
              <a:t>What knife </a:t>
            </a:r>
            <a:r>
              <a:rPr lang="en-US" dirty="0" smtClean="0"/>
              <a:t>commands </a:t>
            </a:r>
            <a:r>
              <a:rPr lang="en-US" dirty="0"/>
              <a:t>can you use to view attributes?</a:t>
            </a:r>
          </a:p>
          <a:p>
            <a:r>
              <a:rPr lang="en-US" dirty="0"/>
              <a:t>How many levels of attribute precedence are there?</a:t>
            </a:r>
          </a:p>
          <a:p>
            <a:r>
              <a:rPr lang="en-US" dirty="0"/>
              <a:t>Which takes precedence, a default attribute set in the attribute file or in a recipe</a:t>
            </a:r>
            <a:r>
              <a:rPr lang="en-US" dirty="0" smtClean="0"/>
              <a:t>?</a:t>
            </a:r>
          </a:p>
        </p:txBody>
      </p:sp>
    </p:spTree>
    <p:extLst>
      <p:ext uri="{BB962C8B-B14F-4D97-AF65-F5344CB8AC3E}">
        <p14:creationId xmlns:p14="http://schemas.microsoft.com/office/powerpoint/2010/main" val="629407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429692" cy="523220"/>
          </a:xfrm>
          <a:prstGeom prst="rect">
            <a:avLst/>
          </a:prstGeom>
          <a:noFill/>
        </p:spPr>
        <p:txBody>
          <a:bodyPr wrap="none" rtlCol="0">
            <a:spAutoFit/>
          </a:bodyPr>
          <a:lstStyle/>
          <a:p>
            <a:r>
              <a:rPr lang="en-US" dirty="0">
                <a:solidFill>
                  <a:srgbClr val="FFFFFF"/>
                </a:solidFill>
              </a:rPr>
              <a:t>Writing </a:t>
            </a:r>
            <a:r>
              <a:rPr lang="en-US" dirty="0" smtClean="0">
                <a:solidFill>
                  <a:srgbClr val="FFFFFF"/>
                </a:solidFill>
              </a:rPr>
              <a:t>a Linux MOTD </a:t>
            </a:r>
            <a:r>
              <a:rPr lang="en-US" dirty="0">
                <a:solidFill>
                  <a:srgbClr val="FFFFFF"/>
                </a:solidFill>
              </a:rPr>
              <a:t>Cookbook</a:t>
            </a:r>
          </a:p>
        </p:txBody>
      </p:sp>
    </p:spTree>
    <p:extLst>
      <p:ext uri="{BB962C8B-B14F-4D97-AF65-F5344CB8AC3E}">
        <p14:creationId xmlns:p14="http://schemas.microsoft.com/office/powerpoint/2010/main" val="189901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smtClean="0"/>
              <a:t>In this lesson, we will:</a:t>
            </a:r>
            <a:endParaRPr lang="en-US" dirty="0"/>
          </a:p>
          <a:p>
            <a:pPr lvl="1"/>
            <a:r>
              <a:rPr lang="en-US" dirty="0" smtClean="0"/>
              <a:t>Introduce the Template resource</a:t>
            </a:r>
            <a:endParaRPr lang="en-US" dirty="0"/>
          </a:p>
          <a:p>
            <a:pPr lvl="1"/>
            <a:r>
              <a:rPr lang="en-US" dirty="0"/>
              <a:t>Use ERB </a:t>
            </a:r>
            <a:r>
              <a:rPr lang="en-US" dirty="0" smtClean="0"/>
              <a:t>(Embedded Ruby)</a:t>
            </a:r>
          </a:p>
          <a:p>
            <a:pPr lvl="1"/>
            <a:r>
              <a:rPr lang="en-US" dirty="0" smtClean="0"/>
              <a:t>Specify cookbook dependencies</a:t>
            </a:r>
            <a:endParaRPr lang="en-US" dirty="0"/>
          </a:p>
        </p:txBody>
      </p:sp>
    </p:spTree>
    <p:extLst>
      <p:ext uri="{BB962C8B-B14F-4D97-AF65-F5344CB8AC3E}">
        <p14:creationId xmlns:p14="http://schemas.microsoft.com/office/powerpoint/2010/main" val="1383902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dirty="0"/>
              <a:t>The </a:t>
            </a:r>
            <a:r>
              <a:rPr lang="en-US" sz="6300" dirty="0" smtClean="0"/>
              <a:t>/etc/</a:t>
            </a:r>
            <a:r>
              <a:rPr lang="en-US" sz="6300" dirty="0" err="1" smtClean="0"/>
              <a:t>motd</a:t>
            </a:r>
            <a:r>
              <a:rPr lang="en-US" sz="6300" dirty="0" smtClean="0"/>
              <a:t> file</a:t>
            </a:r>
            <a:endParaRPr lang="en-US" sz="6300" dirty="0"/>
          </a:p>
        </p:txBody>
      </p:sp>
      <p:sp>
        <p:nvSpPr>
          <p:cNvPr id="618498" name="Rectangle 2"/>
          <p:cNvSpPr>
            <a:spLocks noGrp="1" noChangeArrowheads="1"/>
          </p:cNvSpPr>
          <p:nvPr>
            <p:ph type="body" idx="1"/>
          </p:nvPr>
        </p:nvSpPr>
        <p:spPr>
          <a:ln/>
        </p:spPr>
        <p:txBody>
          <a:bodyPr/>
          <a:lstStyle/>
          <a:p>
            <a:r>
              <a:rPr lang="en-US" dirty="0" smtClean="0">
                <a:latin typeface="Arial Bold" charset="0"/>
                <a:cs typeface="Arial Bold" charset="0"/>
                <a:sym typeface="Arial Bold" charset="0"/>
              </a:rPr>
              <a:t>On Linux systems, the contents of /etc/</a:t>
            </a:r>
            <a:r>
              <a:rPr lang="en-US" dirty="0" err="1" smtClean="0">
                <a:latin typeface="Arial Bold" charset="0"/>
                <a:cs typeface="Arial Bold" charset="0"/>
                <a:sym typeface="Arial Bold" charset="0"/>
              </a:rPr>
              <a:t>motd</a:t>
            </a:r>
            <a:r>
              <a:rPr lang="en-US" dirty="0" smtClean="0">
                <a:latin typeface="Arial Bold" charset="0"/>
                <a:cs typeface="Arial Bold" charset="0"/>
                <a:sym typeface="Arial Bold" charset="0"/>
              </a:rPr>
              <a:t> is displayed when a user logs onto the console</a:t>
            </a:r>
          </a:p>
          <a:p>
            <a:r>
              <a:rPr lang="en-US" dirty="0" smtClean="0">
                <a:latin typeface="Arial Bold" charset="0"/>
                <a:cs typeface="Arial Bold" charset="0"/>
                <a:sym typeface="Arial Bold" charset="0"/>
              </a:rPr>
              <a:t>In the past, this was used by Administrators to send messages to users when they logged in, such as:</a:t>
            </a:r>
          </a:p>
          <a:p>
            <a:pPr lvl="2"/>
            <a:r>
              <a:rPr lang="en-US" dirty="0" smtClean="0">
                <a:latin typeface="Arial Bold" charset="0"/>
                <a:cs typeface="Arial Bold" charset="0"/>
                <a:sym typeface="Arial Bold" charset="0"/>
              </a:rPr>
              <a:t>“Server going down at 2:30 pm for maintenance”</a:t>
            </a:r>
          </a:p>
          <a:p>
            <a:pPr lvl="2"/>
            <a:r>
              <a:rPr lang="en-US" dirty="0" smtClean="0">
                <a:latin typeface="Arial Bold" charset="0"/>
                <a:cs typeface="Arial Bold" charset="0"/>
                <a:sym typeface="Arial Bold" charset="0"/>
              </a:rPr>
              <a:t>“You must change your login password before Monday”</a:t>
            </a:r>
          </a:p>
        </p:txBody>
      </p:sp>
    </p:spTree>
    <p:extLst>
      <p:ext uri="{BB962C8B-B14F-4D97-AF65-F5344CB8AC3E}">
        <p14:creationId xmlns:p14="http://schemas.microsoft.com/office/powerpoint/2010/main" val="200768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a:t>The Problem and the Success Criteria</a:t>
            </a:r>
          </a:p>
        </p:txBody>
      </p:sp>
      <p:sp>
        <p:nvSpPr>
          <p:cNvPr id="618498" name="Rectangle 2"/>
          <p:cNvSpPr>
            <a:spLocks noGrp="1" noChangeArrowheads="1"/>
          </p:cNvSpPr>
          <p:nvPr>
            <p:ph type="body" idx="1"/>
          </p:nvPr>
        </p:nvSpPr>
        <p:spPr>
          <a:ln/>
        </p:spPr>
        <p:txBody>
          <a:bodyPr/>
          <a:lstStyle/>
          <a:p>
            <a:r>
              <a:rPr lang="en-US" dirty="0">
                <a:latin typeface="Arial Bold" charset="0"/>
                <a:cs typeface="Arial Bold" charset="0"/>
                <a:sym typeface="Arial Bold" charset="0"/>
              </a:rPr>
              <a:t>The Problem:</a:t>
            </a:r>
            <a:r>
              <a:rPr lang="en-US" dirty="0"/>
              <a:t> We need to add a message that appears at login that states:</a:t>
            </a:r>
          </a:p>
          <a:p>
            <a:pPr lvl="1"/>
            <a:r>
              <a:rPr lang="en-US" dirty="0"/>
              <a:t>"This server is property of COMPANY"</a:t>
            </a:r>
          </a:p>
          <a:p>
            <a:pPr lvl="1"/>
            <a:r>
              <a:rPr lang="en-US" dirty="0"/>
              <a:t>"This server is in-scope for PCI compliance" </a:t>
            </a:r>
            <a:r>
              <a:rPr lang="en-US" b="1" dirty="0"/>
              <a:t>if the server is, in fact, in scope.</a:t>
            </a:r>
          </a:p>
          <a:p>
            <a:r>
              <a:rPr lang="en-US" dirty="0">
                <a:latin typeface="Arial Bold" charset="0"/>
                <a:cs typeface="Arial Bold" charset="0"/>
                <a:sym typeface="Arial Bold" charset="0"/>
              </a:rPr>
              <a:t>Success Criteria:</a:t>
            </a:r>
            <a:r>
              <a:rPr lang="en-US" dirty="0"/>
              <a:t> We see the message when we log in to the test </a:t>
            </a:r>
            <a:r>
              <a:rPr lang="en-US" dirty="0" smtClean="0"/>
              <a:t>node (or when we run ‘cat /etc/</a:t>
            </a:r>
            <a:r>
              <a:rPr lang="en-US" dirty="0" err="1" smtClean="0"/>
              <a:t>motd</a:t>
            </a:r>
            <a:r>
              <a:rPr lang="en-US" dirty="0" smtClean="0"/>
              <a:t>’)</a:t>
            </a:r>
            <a:endParaRPr lang="en-US" dirty="0"/>
          </a:p>
        </p:txBody>
      </p:sp>
    </p:spTree>
    <p:extLst>
      <p:ext uri="{BB962C8B-B14F-4D97-AF65-F5344CB8AC3E}">
        <p14:creationId xmlns:p14="http://schemas.microsoft.com/office/powerpoint/2010/main" val="99642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a:t>
            </a:r>
            <a:r>
              <a:rPr lang="en-US" dirty="0" smtClean="0"/>
              <a:t>language</a:t>
            </a:r>
          </a:p>
          <a:p>
            <a:pPr lvl="2"/>
            <a:r>
              <a:rPr lang="en-US" dirty="0" smtClean="0"/>
              <a:t>Chef is based on Ruby, a relatively easy programming language to learn</a:t>
            </a:r>
            <a:endParaRPr lang="en-US" dirty="0"/>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a:t>
            </a:r>
            <a:r>
              <a:rPr lang="en-US" dirty="0" smtClean="0"/>
              <a:t>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Rectangle 1"/>
          <p:cNvSpPr>
            <a:spLocks noGrp="1" noChangeArrowheads="1"/>
          </p:cNvSpPr>
          <p:nvPr>
            <p:ph type="title"/>
          </p:nvPr>
        </p:nvSpPr>
        <p:spPr>
          <a:ln/>
        </p:spPr>
        <p:txBody>
          <a:bodyPr/>
          <a:lstStyle/>
          <a:p>
            <a:r>
              <a:rPr lang="en-US" sz="4800" dirty="0" smtClean="0"/>
              <a:t>Best Practice: One cookbook – One purpose</a:t>
            </a:r>
            <a:endParaRPr lang="en-US" sz="4800" dirty="0"/>
          </a:p>
        </p:txBody>
      </p:sp>
      <p:sp>
        <p:nvSpPr>
          <p:cNvPr id="619522" name="Rectangle 2"/>
          <p:cNvSpPr>
            <a:spLocks noGrp="1" noChangeArrowheads="1"/>
          </p:cNvSpPr>
          <p:nvPr>
            <p:ph type="body" idx="1"/>
          </p:nvPr>
        </p:nvSpPr>
        <p:spPr>
          <a:xfrm>
            <a:off x="800178" y="1879600"/>
            <a:ext cx="15101775" cy="6731000"/>
          </a:xfrm>
          <a:ln/>
        </p:spPr>
        <p:txBody>
          <a:bodyPr/>
          <a:lstStyle/>
          <a:p>
            <a:r>
              <a:rPr lang="en-US" dirty="0" smtClean="0"/>
              <a:t>Create </a:t>
            </a:r>
            <a:r>
              <a:rPr lang="en-US" b="1" dirty="0" smtClean="0"/>
              <a:t>one</a:t>
            </a:r>
            <a:r>
              <a:rPr lang="en-US" dirty="0" smtClean="0"/>
              <a:t> cookbook who’s job it is to write the correct content to the /etc/</a:t>
            </a:r>
            <a:r>
              <a:rPr lang="en-US" dirty="0" err="1" smtClean="0"/>
              <a:t>motd</a:t>
            </a:r>
            <a:r>
              <a:rPr lang="en-US" dirty="0" smtClean="0"/>
              <a:t> file</a:t>
            </a:r>
          </a:p>
          <a:p>
            <a:pPr marL="0" indent="0">
              <a:buNone/>
            </a:pPr>
            <a:endParaRPr lang="en-US" dirty="0"/>
          </a:p>
          <a:p>
            <a:r>
              <a:rPr lang="en-US" dirty="0" smtClean="0"/>
              <a:t>Create a </a:t>
            </a:r>
            <a:r>
              <a:rPr lang="en-US" b="1" dirty="0" smtClean="0"/>
              <a:t>separate</a:t>
            </a:r>
            <a:r>
              <a:rPr lang="en-US" dirty="0" smtClean="0"/>
              <a:t> cookbook to determine PCI Compliance</a:t>
            </a:r>
          </a:p>
          <a:p>
            <a:pPr lvl="2"/>
            <a:r>
              <a:rPr lang="en-US" dirty="0" smtClean="0"/>
              <a:t>MOTD cookbook will write the /etc/</a:t>
            </a:r>
            <a:r>
              <a:rPr lang="en-US" dirty="0" err="1" smtClean="0"/>
              <a:t>motd</a:t>
            </a:r>
            <a:r>
              <a:rPr lang="en-US" dirty="0" smtClean="0"/>
              <a:t> file based on the result of the PCI cookbook</a:t>
            </a:r>
            <a:endParaRPr lang="en-US" dirty="0"/>
          </a:p>
        </p:txBody>
      </p:sp>
    </p:spTree>
    <p:extLst>
      <p:ext uri="{BB962C8B-B14F-4D97-AF65-F5344CB8AC3E}">
        <p14:creationId xmlns:p14="http://schemas.microsoft.com/office/powerpoint/2010/main" val="3928675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49CF7A3B-C553-D649-92B2-5F32F0694940}" type="slidenum">
              <a:rPr lang="en-US"/>
              <a:pPr/>
              <a:t>321</a:t>
            </a:fld>
            <a:endParaRPr lang="en-US"/>
          </a:p>
        </p:txBody>
      </p:sp>
      <p:sp>
        <p:nvSpPr>
          <p:cNvPr id="648194" name="Rectangle 2"/>
          <p:cNvSpPr>
            <a:spLocks noGrp="1" noChangeArrowheads="1"/>
          </p:cNvSpPr>
          <p:nvPr>
            <p:ph type="title"/>
          </p:nvPr>
        </p:nvSpPr>
        <p:spPr>
          <a:ln/>
        </p:spPr>
        <p:txBody>
          <a:bodyPr/>
          <a:lstStyle/>
          <a:p>
            <a:r>
              <a:rPr lang="en-US" sz="5800" dirty="0"/>
              <a:t>Exercise: Create a cookbook named </a:t>
            </a:r>
            <a:r>
              <a:rPr lang="ja-JP" altLang="en-US" sz="5800" dirty="0">
                <a:latin typeface="Arial"/>
              </a:rPr>
              <a:t>‘</a:t>
            </a:r>
            <a:r>
              <a:rPr lang="en-US" sz="5800" dirty="0" err="1"/>
              <a:t>pci</a:t>
            </a:r>
            <a:r>
              <a:rPr lang="ja-JP" altLang="en-US" sz="5800" dirty="0">
                <a:latin typeface="Arial"/>
              </a:rPr>
              <a:t>’</a:t>
            </a:r>
            <a:endParaRPr lang="en-US" sz="5800" dirty="0"/>
          </a:p>
        </p:txBody>
      </p:sp>
      <p:sp>
        <p:nvSpPr>
          <p:cNvPr id="648195" name="Rectangle 3"/>
          <p:cNvSpPr>
            <a:spLocks/>
          </p:cNvSpPr>
          <p:nvPr/>
        </p:nvSpPr>
        <p:spPr bwMode="auto">
          <a:xfrm>
            <a:off x="825581" y="3657600"/>
            <a:ext cx="14606427"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lstStyle/>
          <a:p>
            <a:pPr algn="l"/>
            <a:r>
              <a:rPr lang="en-US" sz="4600" dirty="0">
                <a:solidFill>
                  <a:srgbClr val="FFFFFF"/>
                </a:solidFill>
                <a:latin typeface="Courier" charset="0"/>
                <a:ea typeface="ＭＳ Ｐゴシック" charset="0"/>
                <a:cs typeface="Courier" charset="0"/>
                <a:sym typeface="Courier" charset="0"/>
              </a:rPr>
              <a:t>** Creating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README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CHANGELOG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metadata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133600"/>
            <a:ext cx="9913591" cy="830997"/>
          </a:xfrm>
          <a:prstGeom prst="rect">
            <a:avLst/>
          </a:prstGeom>
          <a:noFill/>
        </p:spPr>
        <p:txBody>
          <a:bodyPr wrap="none" rtlCol="0">
            <a:spAutoFit/>
          </a:bodyPr>
          <a:lstStyle/>
          <a:p>
            <a:r>
              <a:rPr lang="en-US" sz="4800" dirty="0" smtClean="0"/>
              <a:t>Create a new cookbook named ‘</a:t>
            </a:r>
            <a:r>
              <a:rPr lang="en-US" sz="4800" dirty="0" err="1" smtClean="0"/>
              <a:t>pci</a:t>
            </a:r>
            <a:r>
              <a:rPr lang="en-US" sz="4800" dirty="0" smtClean="0"/>
              <a:t>’</a:t>
            </a:r>
            <a:endParaRPr lang="en-US" sz="4800" dirty="0"/>
          </a:p>
        </p:txBody>
      </p:sp>
    </p:spTree>
    <p:extLst>
      <p:ext uri="{BB962C8B-B14F-4D97-AF65-F5344CB8AC3E}">
        <p14:creationId xmlns:p14="http://schemas.microsoft.com/office/powerpoint/2010/main" val="25762820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Rectangle 1"/>
          <p:cNvSpPr>
            <a:spLocks noGrp="1" noChangeArrowheads="1"/>
          </p:cNvSpPr>
          <p:nvPr>
            <p:ph type="title"/>
          </p:nvPr>
        </p:nvSpPr>
        <p:spPr>
          <a:ln/>
        </p:spPr>
        <p:txBody>
          <a:bodyPr/>
          <a:lstStyle/>
          <a:p>
            <a:r>
              <a:rPr lang="en-US" dirty="0" smtClean="0"/>
              <a:t>Note about PCI</a:t>
            </a:r>
            <a:endParaRPr lang="en-US" dirty="0"/>
          </a:p>
        </p:txBody>
      </p:sp>
      <p:sp>
        <p:nvSpPr>
          <p:cNvPr id="622594" name="Rectangle 2"/>
          <p:cNvSpPr>
            <a:spLocks noGrp="1" noChangeArrowheads="1"/>
          </p:cNvSpPr>
          <p:nvPr>
            <p:ph type="body" idx="1"/>
          </p:nvPr>
        </p:nvSpPr>
        <p:spPr>
          <a:ln/>
        </p:spPr>
        <p:txBody>
          <a:bodyPr/>
          <a:lstStyle/>
          <a:p>
            <a:r>
              <a:rPr lang="en-US" dirty="0" smtClean="0"/>
              <a:t>In the real world, the PCI cookbook might have a complicated procedure to determine if a particular server is truly in compliance or not</a:t>
            </a:r>
          </a:p>
          <a:p>
            <a:r>
              <a:rPr lang="en-US" dirty="0" smtClean="0"/>
              <a:t>For our purposes, we’re simply setting an attribute to ‘true’ or ‘false’ as a way to determine compliance:</a:t>
            </a:r>
          </a:p>
          <a:p>
            <a:pPr lvl="2"/>
            <a:r>
              <a:rPr lang="en-US" dirty="0" smtClean="0"/>
              <a:t>default[“</a:t>
            </a:r>
            <a:r>
              <a:rPr lang="en-US" dirty="0" err="1" smtClean="0"/>
              <a:t>pci</a:t>
            </a:r>
            <a:r>
              <a:rPr lang="en-US" dirty="0" smtClean="0"/>
              <a:t>”][“</a:t>
            </a:r>
            <a:r>
              <a:rPr lang="en-US" dirty="0" err="1" smtClean="0"/>
              <a:t>in_scope</a:t>
            </a:r>
            <a:r>
              <a:rPr lang="en-US" dirty="0" smtClean="0"/>
              <a:t>”] = true</a:t>
            </a:r>
          </a:p>
          <a:p>
            <a:pPr lvl="2"/>
            <a:r>
              <a:rPr lang="en-US" dirty="0" smtClean="0"/>
              <a:t>default[“</a:t>
            </a:r>
            <a:r>
              <a:rPr lang="en-US" dirty="0" err="1" smtClean="0"/>
              <a:t>pci</a:t>
            </a:r>
            <a:r>
              <a:rPr lang="en-US" dirty="0" smtClean="0"/>
              <a:t>”][“</a:t>
            </a:r>
            <a:r>
              <a:rPr lang="en-US" dirty="0" err="1" smtClean="0"/>
              <a:t>in_scope</a:t>
            </a:r>
            <a:r>
              <a:rPr lang="en-US" dirty="0" smtClean="0"/>
              <a:t>”] </a:t>
            </a:r>
            <a:r>
              <a:rPr lang="en-US" dirty="0"/>
              <a:t>= </a:t>
            </a:r>
            <a:r>
              <a:rPr lang="en-US" dirty="0" smtClean="0"/>
              <a:t>false</a:t>
            </a:r>
            <a:endParaRPr lang="en-US" dirty="0"/>
          </a:p>
          <a:p>
            <a:endParaRPr lang="en-US" dirty="0" smtClean="0"/>
          </a:p>
        </p:txBody>
      </p:sp>
    </p:spTree>
    <p:extLst>
      <p:ext uri="{BB962C8B-B14F-4D97-AF65-F5344CB8AC3E}">
        <p14:creationId xmlns:p14="http://schemas.microsoft.com/office/powerpoint/2010/main" val="3614025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F3D89385-AADC-D944-A892-BCC4EAC2690F}" type="slidenum">
              <a:rPr lang="en-US"/>
              <a:pPr/>
              <a:t>323</a:t>
            </a:fld>
            <a:endParaRPr lang="en-US"/>
          </a:p>
        </p:txBody>
      </p:sp>
      <p:sp>
        <p:nvSpPr>
          <p:cNvPr id="650241"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default[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pci</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in_scope</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 = </a:t>
            </a:r>
            <a:r>
              <a:rPr lang="en-US" sz="4100" dirty="0">
                <a:solidFill>
                  <a:srgbClr val="C4413D"/>
                </a:solidFill>
                <a:latin typeface="Courier" charset="0"/>
                <a:ea typeface="ＭＳ Ｐゴシック" charset="0"/>
                <a:cs typeface="Courier" charset="0"/>
                <a:sym typeface="Courier" charset="0"/>
              </a:rPr>
              <a:t>true</a:t>
            </a:r>
          </a:p>
        </p:txBody>
      </p:sp>
      <p:sp>
        <p:nvSpPr>
          <p:cNvPr id="65024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50243"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cookbooks/pci/attributes/default.rb</a:t>
            </a:r>
          </a:p>
        </p:txBody>
      </p:sp>
      <p:sp>
        <p:nvSpPr>
          <p:cNvPr id="650244"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50245" name="Rectangle 5"/>
          <p:cNvSpPr>
            <a:spLocks noGrp="1" noChangeArrowheads="1"/>
          </p:cNvSpPr>
          <p:nvPr>
            <p:ph type="title"/>
          </p:nvPr>
        </p:nvSpPr>
        <p:spPr>
          <a:ln/>
        </p:spPr>
        <p:txBody>
          <a:bodyPr/>
          <a:lstStyle/>
          <a:p>
            <a:r>
              <a:rPr lang="en-US" sz="5800" dirty="0"/>
              <a:t>Exercise: Create a default.rb attribute file</a:t>
            </a:r>
          </a:p>
        </p:txBody>
      </p:sp>
      <p:sp>
        <p:nvSpPr>
          <p:cNvPr id="650246"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Creates a new Node attribute: </a:t>
            </a:r>
            <a:r>
              <a:rPr lang="en-US" sz="4100" dirty="0">
                <a:latin typeface="Courier" charset="0"/>
                <a:cs typeface="Courier" charset="0"/>
                <a:sym typeface="Courier" charset="0"/>
              </a:rPr>
              <a:t>node["</a:t>
            </a:r>
            <a:r>
              <a:rPr lang="en-US" sz="4100" dirty="0" err="1">
                <a:latin typeface="Courier" charset="0"/>
                <a:cs typeface="Courier" charset="0"/>
                <a:sym typeface="Courier" charset="0"/>
              </a:rPr>
              <a:t>pci</a:t>
            </a:r>
            <a:r>
              <a:rPr lang="en-US" sz="4100" dirty="0">
                <a:latin typeface="Courier" charset="0"/>
                <a:cs typeface="Courier" charset="0"/>
                <a:sym typeface="Courier" charset="0"/>
              </a:rPr>
              <a:t>"]["</a:t>
            </a:r>
            <a:r>
              <a:rPr lang="en-US" sz="4100" dirty="0" err="1">
                <a:latin typeface="Courier" charset="0"/>
                <a:cs typeface="Courier" charset="0"/>
                <a:sym typeface="Courier" charset="0"/>
              </a:rPr>
              <a:t>in_scope</a:t>
            </a:r>
            <a:r>
              <a:rPr lang="en-US" sz="4100" dirty="0">
                <a:latin typeface="Courier" charset="0"/>
                <a:cs typeface="Courier" charset="0"/>
                <a:sym typeface="Courier" charset="0"/>
              </a:rPr>
              <a:t>"]</a:t>
            </a:r>
            <a:endParaRPr lang="en-US" sz="4100" dirty="0">
              <a:latin typeface="Courier" charset="0"/>
              <a:sym typeface="Courier" charset="0"/>
            </a:endParaRPr>
          </a:p>
          <a:p>
            <a:r>
              <a:rPr lang="en-US" sz="4100" dirty="0"/>
              <a:t>Sets the value to the Ruby </a:t>
            </a:r>
            <a:r>
              <a:rPr lang="en-US" sz="4100" dirty="0" smtClean="0"/>
              <a:t>literal </a:t>
            </a:r>
            <a:r>
              <a:rPr lang="en-US" sz="4100" dirty="0" smtClean="0">
                <a:latin typeface="Courier" charset="0"/>
                <a:cs typeface="Courier" charset="0"/>
                <a:sym typeface="Courier" charset="0"/>
              </a:rPr>
              <a:t>true</a:t>
            </a:r>
            <a:endParaRPr lang="en-US" sz="4100" dirty="0" smtClean="0"/>
          </a:p>
          <a:p>
            <a:r>
              <a:rPr lang="en-US" sz="4100" dirty="0" smtClean="0"/>
              <a:t>Notice there are no quotes around </a:t>
            </a:r>
            <a:r>
              <a:rPr lang="en-US" sz="4100" b="1" dirty="0" smtClean="0"/>
              <a:t>true</a:t>
            </a:r>
          </a:p>
        </p:txBody>
      </p:sp>
    </p:spTree>
    <p:extLst>
      <p:ext uri="{BB962C8B-B14F-4D97-AF65-F5344CB8AC3E}">
        <p14:creationId xmlns:p14="http://schemas.microsoft.com/office/powerpoint/2010/main" val="1855204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E11833E4-B76A-FD4B-B9A8-AD71DD15C188}" type="slidenum">
              <a:rPr lang="en-US"/>
              <a:pPr/>
              <a:t>324</a:t>
            </a:fld>
            <a:endParaRPr lang="en-US"/>
          </a:p>
        </p:txBody>
      </p:sp>
      <p:sp>
        <p:nvSpPr>
          <p:cNvPr id="62464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cookbook create </a:t>
            </a:r>
            <a:r>
              <a:rPr lang="en-US" sz="4800" dirty="0" err="1">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
        <p:nvSpPr>
          <p:cNvPr id="624642" name="Rectangle 2"/>
          <p:cNvSpPr>
            <a:spLocks noGrp="1" noChangeArrowheads="1"/>
          </p:cNvSpPr>
          <p:nvPr>
            <p:ph type="title"/>
          </p:nvPr>
        </p:nvSpPr>
        <p:spPr>
          <a:xfrm>
            <a:off x="800273" y="406400"/>
            <a:ext cx="14657233" cy="1117600"/>
          </a:xfrm>
          <a:ln/>
        </p:spPr>
        <p:txBody>
          <a:bodyPr/>
          <a:lstStyle/>
          <a:p>
            <a:r>
              <a:rPr lang="en-US" sz="5500" dirty="0" smtClean="0"/>
              <a:t>Linux Exercise</a:t>
            </a:r>
            <a:r>
              <a:rPr lang="en-US" sz="5500" dirty="0"/>
              <a:t>: </a:t>
            </a:r>
            <a:r>
              <a:rPr lang="en-US" sz="5500" dirty="0" smtClean="0"/>
              <a:t/>
            </a:r>
            <a:br>
              <a:rPr lang="en-US" sz="5500" dirty="0" smtClean="0"/>
            </a:br>
            <a:r>
              <a:rPr lang="en-US" sz="5500" dirty="0" smtClean="0"/>
              <a:t>Create </a:t>
            </a:r>
            <a:r>
              <a:rPr lang="en-US" sz="5500" dirty="0"/>
              <a:t>a cookbook named </a:t>
            </a:r>
            <a:r>
              <a:rPr lang="ja-JP" altLang="en-US" sz="5500" dirty="0">
                <a:latin typeface="Arial"/>
              </a:rPr>
              <a:t>‘</a:t>
            </a:r>
            <a:r>
              <a:rPr lang="en-US" sz="5500" dirty="0" err="1"/>
              <a:t>motd</a:t>
            </a:r>
            <a:r>
              <a:rPr lang="ja-JP" altLang="en-US" sz="5500" dirty="0">
                <a:latin typeface="Arial"/>
              </a:rPr>
              <a:t>’</a:t>
            </a:r>
            <a:endParaRPr lang="en-US" sz="5500" dirty="0"/>
          </a:p>
        </p:txBody>
      </p:sp>
      <p:sp>
        <p:nvSpPr>
          <p:cNvPr id="624643" name="Rectangle 3"/>
          <p:cNvSpPr>
            <a:spLocks/>
          </p:cNvSpPr>
          <p:nvPr/>
        </p:nvSpPr>
        <p:spPr bwMode="auto">
          <a:xfrm>
            <a:off x="825581" y="3657600"/>
            <a:ext cx="14606427" cy="2819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600">
                <a:solidFill>
                  <a:srgbClr val="FFFFFF"/>
                </a:solidFill>
                <a:latin typeface="Courier" charset="0"/>
                <a:ea typeface="ＭＳ Ｐゴシック" charset="0"/>
                <a:cs typeface="Courier" charset="0"/>
                <a:sym typeface="Courier" charset="0"/>
              </a:rPr>
              <a:t> ** Creating cookbook motd</a:t>
            </a:r>
          </a:p>
          <a:p>
            <a:pPr algn="l"/>
            <a:r>
              <a:rPr lang="en-US" sz="4600">
                <a:solidFill>
                  <a:srgbClr val="FFFFFF"/>
                </a:solidFill>
                <a:latin typeface="Courier" charset="0"/>
                <a:ea typeface="ＭＳ Ｐゴシック" charset="0"/>
                <a:cs typeface="Courier" charset="0"/>
                <a:sym typeface="Courier" charset="0"/>
              </a:rPr>
              <a:t> ** Creating README for cookbook: motd</a:t>
            </a:r>
          </a:p>
          <a:p>
            <a:pPr algn="l"/>
            <a:r>
              <a:rPr lang="en-US" sz="4600">
                <a:solidFill>
                  <a:srgbClr val="FFFFFF"/>
                </a:solidFill>
                <a:latin typeface="Courier" charset="0"/>
                <a:ea typeface="ＭＳ Ｐゴシック" charset="0"/>
                <a:cs typeface="Courier" charset="0"/>
                <a:sym typeface="Courier" charset="0"/>
              </a:rPr>
              <a:t> ** Creating CHANGELOG for cookbook: motd</a:t>
            </a:r>
          </a:p>
          <a:p>
            <a:pPr algn="l"/>
            <a:r>
              <a:rPr lang="en-US" sz="4600">
                <a:solidFill>
                  <a:srgbClr val="FFFFFF"/>
                </a:solidFill>
                <a:latin typeface="Courier" charset="0"/>
                <a:ea typeface="ＭＳ Ｐゴシック" charset="0"/>
                <a:cs typeface="Courier" charset="0"/>
                <a:sym typeface="Courier" charset="0"/>
              </a:rPr>
              <a:t> ** Creating metadata for cookbook: motd</a:t>
            </a:r>
          </a:p>
        </p:txBody>
      </p:sp>
    </p:spTree>
    <p:extLst>
      <p:ext uri="{BB962C8B-B14F-4D97-AF65-F5344CB8AC3E}">
        <p14:creationId xmlns:p14="http://schemas.microsoft.com/office/powerpoint/2010/main" val="32331629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46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1" grpId="0" animBg="1" autoUpdateAnimBg="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DDA7FBC3-D73F-3541-83EB-A01473BA4541}" type="slidenum">
              <a:rPr lang="en-US"/>
              <a:pPr/>
              <a:t>325</a:t>
            </a:fld>
            <a:endParaRPr lang="en-US"/>
          </a:p>
        </p:txBody>
      </p:sp>
      <p:sp>
        <p:nvSpPr>
          <p:cNvPr id="626689"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default[</a:t>
            </a:r>
            <a:r>
              <a:rPr lang="en-US" sz="4100">
                <a:solidFill>
                  <a:srgbClr val="C4413D"/>
                </a:solidFill>
                <a:latin typeface="Courier" charset="0"/>
                <a:ea typeface="ＭＳ Ｐゴシック" charset="0"/>
                <a:cs typeface="Courier" charset="0"/>
                <a:sym typeface="Courier" charset="0"/>
              </a:rPr>
              <a:t>"motd"</a:t>
            </a:r>
            <a:r>
              <a:rPr lang="en-US" sz="4100">
                <a:solidFill>
                  <a:schemeClr val="tx1"/>
                </a:solidFill>
                <a:latin typeface="Courier" charset="0"/>
                <a:ea typeface="ＭＳ Ｐゴシック" charset="0"/>
                <a:cs typeface="Courier" charset="0"/>
                <a:sym typeface="Courier" charset="0"/>
              </a:rPr>
              <a:t>][</a:t>
            </a:r>
            <a:r>
              <a:rPr lang="en-US" sz="4100">
                <a:solidFill>
                  <a:srgbClr val="C4413D"/>
                </a:solidFill>
                <a:latin typeface="Courier" charset="0"/>
                <a:ea typeface="ＭＳ Ｐゴシック" charset="0"/>
                <a:cs typeface="Courier" charset="0"/>
                <a:sym typeface="Courier" charset="0"/>
              </a:rPr>
              <a:t>"company"</a:t>
            </a:r>
            <a:r>
              <a:rPr lang="en-US" sz="4100">
                <a:solidFill>
                  <a:schemeClr val="tx1"/>
                </a:solidFill>
                <a:latin typeface="Courier" charset="0"/>
                <a:ea typeface="ＭＳ Ｐゴシック" charset="0"/>
                <a:cs typeface="Courier" charset="0"/>
                <a:sym typeface="Courier" charset="0"/>
              </a:rPr>
              <a:t>] = </a:t>
            </a:r>
            <a:r>
              <a:rPr lang="en-US" sz="4100">
                <a:solidFill>
                  <a:srgbClr val="C4413D"/>
                </a:solidFill>
                <a:latin typeface="Courier" charset="0"/>
                <a:ea typeface="ＭＳ Ｐゴシック" charset="0"/>
                <a:cs typeface="Courier" charset="0"/>
                <a:sym typeface="Courier" charset="0"/>
              </a:rPr>
              <a:t>"Chef" </a:t>
            </a:r>
          </a:p>
        </p:txBody>
      </p:sp>
      <p:sp>
        <p:nvSpPr>
          <p:cNvPr id="626690"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26691"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cookbooks/motd/attributes/default.rb</a:t>
            </a:r>
          </a:p>
        </p:txBody>
      </p:sp>
      <p:sp>
        <p:nvSpPr>
          <p:cNvPr id="626692"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26693" name="Rectangle 5"/>
          <p:cNvSpPr>
            <a:spLocks noGrp="1" noChangeArrowheads="1"/>
          </p:cNvSpPr>
          <p:nvPr>
            <p:ph type="title"/>
          </p:nvPr>
        </p:nvSpPr>
        <p:spPr>
          <a:xfrm>
            <a:off x="800273" y="406400"/>
            <a:ext cx="14657233" cy="1117600"/>
          </a:xfrm>
          <a:ln/>
        </p:spPr>
        <p:txBody>
          <a:bodyPr/>
          <a:lstStyle/>
          <a:p>
            <a:r>
              <a:rPr lang="en-US" sz="5800" dirty="0" smtClean="0"/>
              <a:t>Linux Exercise</a:t>
            </a:r>
            <a:r>
              <a:rPr lang="en-US" sz="5800" dirty="0"/>
              <a:t>: </a:t>
            </a:r>
            <a:r>
              <a:rPr lang="en-US" sz="5800" dirty="0" smtClean="0"/>
              <a:t/>
            </a:r>
            <a:br>
              <a:rPr lang="en-US" sz="5800" dirty="0" smtClean="0"/>
            </a:br>
            <a:r>
              <a:rPr lang="en-US" sz="5800" dirty="0" smtClean="0"/>
              <a:t>Create </a:t>
            </a:r>
            <a:r>
              <a:rPr lang="en-US" sz="5800" dirty="0"/>
              <a:t>a default.rb attribute file</a:t>
            </a:r>
          </a:p>
        </p:txBody>
      </p:sp>
      <p:sp>
        <p:nvSpPr>
          <p:cNvPr id="626694" name="Rectangle 6"/>
          <p:cNvSpPr>
            <a:spLocks noGrp="1" noChangeArrowheads="1"/>
          </p:cNvSpPr>
          <p:nvPr>
            <p:ph type="body" idx="1"/>
          </p:nvPr>
        </p:nvSpPr>
        <p:spPr>
          <a:xfrm>
            <a:off x="800178" y="5397500"/>
            <a:ext cx="15063671" cy="3213100"/>
          </a:xfrm>
          <a:ln/>
        </p:spPr>
        <p:txBody>
          <a:bodyPr/>
          <a:lstStyle/>
          <a:p>
            <a:r>
              <a:rPr lang="en-US" sz="3700"/>
              <a:t>Creates a new Node attribute: </a:t>
            </a:r>
            <a:r>
              <a:rPr lang="en-US" sz="3700">
                <a:latin typeface="Courier" charset="0"/>
                <a:cs typeface="Courier" charset="0"/>
                <a:sym typeface="Courier" charset="0"/>
              </a:rPr>
              <a:t>node["motd"]["company"]</a:t>
            </a:r>
            <a:endParaRPr lang="en-US" sz="3700"/>
          </a:p>
          <a:p>
            <a:pPr>
              <a:spcBef>
                <a:spcPts val="1100"/>
              </a:spcBef>
            </a:pPr>
            <a:r>
              <a:rPr lang="en-US" sz="3700"/>
              <a:t>Sets the values to the string "Chef"</a:t>
            </a:r>
          </a:p>
          <a:p>
            <a:pPr>
              <a:spcBef>
                <a:spcPts val="1100"/>
              </a:spcBef>
            </a:pPr>
            <a:r>
              <a:rPr lang="en-US" sz="3700"/>
              <a:t>Note: there is no space between 'default' and '[' </a:t>
            </a:r>
          </a:p>
          <a:p>
            <a:pPr>
              <a:spcBef>
                <a:spcPts val="1100"/>
              </a:spcBef>
            </a:pPr>
            <a:r>
              <a:rPr lang="en-US" sz="3700"/>
              <a:t>The 'motd' in the attribute is just convention so you know the cookbook the attribute was set in. This is not an enforced syntax</a:t>
            </a:r>
          </a:p>
        </p:txBody>
      </p:sp>
    </p:spTree>
    <p:extLst>
      <p:ext uri="{BB962C8B-B14F-4D97-AF65-F5344CB8AC3E}">
        <p14:creationId xmlns:p14="http://schemas.microsoft.com/office/powerpoint/2010/main" val="3916706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326</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here, and rely on the file copy rules</a:t>
            </a:r>
          </a:p>
          <a:p>
            <a:pPr lvl="2"/>
            <a:r>
              <a:rPr lang="en-US" dirty="0" smtClean="0"/>
              <a:t>This would create the exact same file on each server</a:t>
            </a:r>
            <a:endParaRPr lang="en-US" dirty="0"/>
          </a:p>
          <a:p>
            <a:r>
              <a:rPr lang="en-US" dirty="0"/>
              <a:t>Obviously, that</a:t>
            </a:r>
            <a:r>
              <a:rPr lang="ja-JP" altLang="en-US" dirty="0">
                <a:latin typeface="Arial"/>
              </a:rPr>
              <a:t>’</a:t>
            </a:r>
            <a:r>
              <a:rPr lang="en-US" dirty="0"/>
              <a:t>s dramatically inefficient</a:t>
            </a:r>
          </a:p>
          <a:p>
            <a:r>
              <a:rPr lang="en-US" dirty="0"/>
              <a:t>Instead, we will render a </a:t>
            </a:r>
            <a:r>
              <a:rPr lang="en-US" b="1" dirty="0">
                <a:latin typeface="Arial Bold" charset="0"/>
                <a:cs typeface="Arial Bold" charset="0"/>
                <a:sym typeface="Arial Bold" charset="0"/>
              </a:rPr>
              <a:t>template</a:t>
            </a:r>
            <a:r>
              <a:rPr lang="en-US" dirty="0"/>
              <a:t> - a file that is a mixture of the contents we want, and embedded Ruby code </a:t>
            </a:r>
          </a:p>
        </p:txBody>
      </p:sp>
    </p:spTree>
    <p:extLst>
      <p:ext uri="{BB962C8B-B14F-4D97-AF65-F5344CB8AC3E}">
        <p14:creationId xmlns:p14="http://schemas.microsoft.com/office/powerpoint/2010/main" val="3477248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8001782" y="8826500"/>
            <a:ext cx="215921" cy="215900"/>
          </a:xfrm>
          <a:prstGeom prst="rect">
            <a:avLst/>
          </a:prstGeom>
        </p:spPr>
        <p:txBody>
          <a:bodyPr/>
          <a:lstStyle/>
          <a:p>
            <a:fld id="{96261990-9300-BE40-ADFE-2EFF6B940069}" type="slidenum">
              <a:rPr lang="en-US"/>
              <a:pPr/>
              <a:t>327</a:t>
            </a:fld>
            <a:endParaRPr lang="en-US"/>
          </a:p>
        </p:txBody>
      </p:sp>
      <p:sp>
        <p:nvSpPr>
          <p:cNvPr id="633857"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3858" name="Rectangle 2"/>
          <p:cNvSpPr>
            <a:spLocks/>
          </p:cNvSpPr>
          <p:nvPr/>
        </p:nvSpPr>
        <p:spPr bwMode="auto">
          <a:xfrm>
            <a:off x="838282" y="2381250"/>
            <a:ext cx="14631829" cy="6019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Cookbook Name:: </a:t>
            </a:r>
            <a:r>
              <a:rPr lang="en-US" sz="2800" dirty="0" err="1">
                <a:solidFill>
                  <a:srgbClr val="0091CE"/>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Recipe:: default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Copyright 2013, YOUR_COMPANY_NAME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All rights reserved - Do Not Redistribute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chemeClr val="tx1"/>
                </a:solidFill>
                <a:latin typeface="Courier" charset="0"/>
                <a:ea typeface="ＭＳ Ｐゴシック" charset="0"/>
                <a:cs typeface="Courier" charset="0"/>
                <a:sym typeface="Courier" charset="0"/>
              </a:rPr>
              <a:t>template </a:t>
            </a:r>
            <a:r>
              <a:rPr lang="en-US" sz="2800" dirty="0">
                <a:solidFill>
                  <a:srgbClr val="BA2121"/>
                </a:solidFill>
                <a:latin typeface="Courier" charset="0"/>
                <a:ea typeface="ＭＳ Ｐゴシック" charset="0"/>
                <a:cs typeface="Courier" charset="0"/>
                <a:sym typeface="Courier" charset="0"/>
              </a:rPr>
              <a:t>"/etc/</a:t>
            </a:r>
            <a:r>
              <a:rPr lang="en-US" sz="2800" dirty="0" err="1">
                <a:solidFill>
                  <a:srgbClr val="BA2121"/>
                </a:solidFill>
                <a:latin typeface="Courier" charset="0"/>
                <a:ea typeface="ＭＳ Ｐゴシック" charset="0"/>
                <a:cs typeface="Courier" charset="0"/>
                <a:sym typeface="Courier" charset="0"/>
              </a:rPr>
              <a:t>motd</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188213"/>
                </a:solidFill>
                <a:latin typeface="Courier" charset="0"/>
                <a:ea typeface="ＭＳ Ｐゴシック" charset="0"/>
                <a:cs typeface="Courier" charset="0"/>
                <a:sym typeface="Courier" charset="0"/>
              </a:rPr>
              <a:t>do</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dirty="0">
              <a:solidFill>
                <a:srgbClr val="F3EB00"/>
              </a:solidFill>
              <a:latin typeface="Courier" charset="0"/>
              <a:ea typeface="ＭＳ Ｐゴシック" charset="0"/>
              <a:cs typeface="Courier" charset="0"/>
              <a:sym typeface="Courier" charset="0"/>
            </a:endParaRPr>
          </a:p>
          <a:p>
            <a:pPr algn="l"/>
            <a:r>
              <a:rPr lang="en-US" sz="2800"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source </a:t>
            </a:r>
            <a:r>
              <a:rPr lang="en-US" sz="2800" dirty="0">
                <a:solidFill>
                  <a:srgbClr val="BA2121"/>
                </a:solidFill>
                <a:latin typeface="Courier" charset="0"/>
                <a:ea typeface="ＭＳ Ｐゴシック" charset="0"/>
                <a:cs typeface="Courier" charset="0"/>
                <a:sym typeface="Courier" charset="0"/>
              </a:rPr>
              <a:t>"</a:t>
            </a:r>
            <a:r>
              <a:rPr lang="en-US" sz="2800" dirty="0" err="1">
                <a:solidFill>
                  <a:srgbClr val="BA2121"/>
                </a:solidFill>
                <a:latin typeface="Courier" charset="0"/>
                <a:ea typeface="ＭＳ Ｐゴシック" charset="0"/>
                <a:cs typeface="Courier" charset="0"/>
                <a:sym typeface="Courier" charset="0"/>
              </a:rPr>
              <a:t>motd.erb</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sz="2800" dirty="0" smtClean="0">
              <a:solidFill>
                <a:srgbClr val="F3EB00"/>
              </a:solidFill>
              <a:latin typeface="Courier" charset="0"/>
              <a:ea typeface="ＭＳ Ｐゴシック" charset="0"/>
              <a:cs typeface="Courier" charset="0"/>
              <a:sym typeface="Courier" charset="0"/>
            </a:endParaRPr>
          </a:p>
          <a:p>
            <a:pPr algn="l"/>
            <a:r>
              <a:rPr lang="en-US" dirty="0">
                <a:solidFill>
                  <a:srgbClr val="F3EB00"/>
                </a:solidFill>
                <a:latin typeface="Courier" charset="0"/>
                <a:ea typeface="ＭＳ Ｐゴシック" charset="0"/>
                <a:cs typeface="Courier" charset="0"/>
                <a:sym typeface="Courier" charset="0"/>
              </a:rPr>
              <a:t> </a:t>
            </a:r>
            <a:r>
              <a:rPr lang="en-US"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mode </a:t>
            </a:r>
            <a:r>
              <a:rPr lang="en-US" sz="2800" dirty="0">
                <a:solidFill>
                  <a:srgbClr val="BA2121"/>
                </a:solidFill>
                <a:latin typeface="Courier" charset="0"/>
                <a:ea typeface="ＭＳ Ｐゴシック" charset="0"/>
                <a:cs typeface="Courier" charset="0"/>
                <a:sym typeface="Courier" charset="0"/>
              </a:rPr>
              <a:t>"0644"</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188213"/>
                </a:solidFill>
                <a:latin typeface="Courier" charset="0"/>
                <a:ea typeface="ＭＳ Ｐゴシック" charset="0"/>
                <a:cs typeface="Courier" charset="0"/>
                <a:sym typeface="Courier" charset="0"/>
              </a:rPr>
              <a:t>end</a:t>
            </a:r>
            <a:endParaRPr lang="en-US" sz="2800" dirty="0">
              <a:solidFill>
                <a:srgbClr val="188213"/>
              </a:solidFill>
              <a:latin typeface="Courier" charset="0"/>
              <a:ea typeface="ＭＳ Ｐゴシック" charset="0"/>
              <a:cs typeface="Courier" charset="0"/>
              <a:sym typeface="Courier" charset="0"/>
            </a:endParaRPr>
          </a:p>
        </p:txBody>
      </p:sp>
      <p:sp>
        <p:nvSpPr>
          <p:cNvPr id="633859" name="Rectangle 3"/>
          <p:cNvSpPr>
            <a:spLocks noGrp="1" noChangeArrowheads="1"/>
          </p:cNvSpPr>
          <p:nvPr>
            <p:ph type="title"/>
          </p:nvPr>
        </p:nvSpPr>
        <p:spPr>
          <a:ln/>
        </p:spPr>
        <p:txBody>
          <a:bodyPr/>
          <a:lstStyle/>
          <a:p>
            <a:r>
              <a:rPr lang="en-US"/>
              <a:t>The template[/etc/motd] resource </a:t>
            </a:r>
          </a:p>
        </p:txBody>
      </p:sp>
      <p:sp>
        <p:nvSpPr>
          <p:cNvPr id="63386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3861"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cookbooks/motd/recipes/default.rb</a:t>
            </a:r>
          </a:p>
        </p:txBody>
      </p:sp>
    </p:spTree>
    <p:extLst>
      <p:ext uri="{BB962C8B-B14F-4D97-AF65-F5344CB8AC3E}">
        <p14:creationId xmlns:p14="http://schemas.microsoft.com/office/powerpoint/2010/main" val="1569046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328</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xfrm>
            <a:off x="800273" y="177800"/>
            <a:ext cx="14657233" cy="1117600"/>
          </a:xfrm>
          <a:ln/>
        </p:spPr>
        <p:txBody>
          <a:bodyPr/>
          <a:lstStyle/>
          <a:p>
            <a:r>
              <a:rPr lang="en-US" sz="6100"/>
              <a:t>Exercise: Open motd.erb in your Editor</a:t>
            </a:r>
          </a:p>
        </p:txBody>
      </p:sp>
      <p:sp>
        <p:nvSpPr>
          <p:cNvPr id="635910" name="Rectangle 6"/>
          <p:cNvSpPr>
            <a:spLocks noGrp="1" noChangeArrowheads="1"/>
          </p:cNvSpPr>
          <p:nvPr>
            <p:ph type="body" idx="1"/>
          </p:nvPr>
        </p:nvSpPr>
        <p:spPr>
          <a:xfrm>
            <a:off x="800178" y="5892800"/>
            <a:ext cx="14669933" cy="2971800"/>
          </a:xfrm>
          <a:ln/>
        </p:spPr>
        <p:txBody>
          <a:bodyPr/>
          <a:lstStyle/>
          <a:p>
            <a:r>
              <a:rPr lang="en-US">
                <a:latin typeface="Arial Bold" charset="0"/>
                <a:cs typeface="Arial Bold" charset="0"/>
                <a:sym typeface="Arial Bold" charset="0"/>
              </a:rPr>
              <a:t>"erb"</a:t>
            </a:r>
            <a:r>
              <a:rPr lang="en-US"/>
              <a:t> stands for "Embedded Ruby"</a:t>
            </a:r>
          </a:p>
        </p:txBody>
      </p:sp>
    </p:spTree>
    <p:extLst>
      <p:ext uri="{BB962C8B-B14F-4D97-AF65-F5344CB8AC3E}">
        <p14:creationId xmlns:p14="http://schemas.microsoft.com/office/powerpoint/2010/main" val="2214494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329</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embed a value within an ERB template:</a:t>
            </a:r>
          </a:p>
          <a:p>
            <a:pPr marL="1079500" lvl="1">
              <a:spcBef>
                <a:spcPts val="1450"/>
              </a:spcBef>
              <a:buClr>
                <a:srgbClr val="D34825"/>
              </a:buClr>
              <a:buSzPct val="120000"/>
            </a:pPr>
            <a:r>
              <a:rPr lang="en-US" sz="3800" dirty="0">
                <a:solidFill>
                  <a:srgbClr val="222320"/>
                </a:solidFill>
              </a:rPr>
              <a:t>Start with </a:t>
            </a:r>
            <a:r>
              <a:rPr lang="en-US" sz="3800" dirty="0">
                <a:solidFill>
                  <a:srgbClr val="222320"/>
                </a:solidFill>
                <a:latin typeface="Courier" charset="0"/>
                <a:cs typeface="Courier" charset="0"/>
                <a:sym typeface="Courier" charset="0"/>
              </a:rPr>
              <a:t>&lt;</a:t>
            </a:r>
            <a:r>
              <a:rPr lang="en-US" sz="3800" dirty="0" smtClean="0">
                <a:solidFill>
                  <a:srgbClr val="222320"/>
                </a:solidFill>
                <a:latin typeface="Courier" charset="0"/>
                <a:cs typeface="Courier" charset="0"/>
                <a:sym typeface="Courier" charset="0"/>
              </a:rPr>
              <a:t>%</a:t>
            </a:r>
            <a:endParaRPr lang="en-US" sz="3800" dirty="0">
              <a:solidFill>
                <a:srgbClr val="222320"/>
              </a:solidFill>
              <a:latin typeface="Courier" charset="0"/>
              <a:sym typeface="Courier" charset="0"/>
            </a:endParaRPr>
          </a:p>
          <a:p>
            <a:pPr marL="1079500" lvl="1">
              <a:spcBef>
                <a:spcPts val="1450"/>
              </a:spcBef>
              <a:buClr>
                <a:srgbClr val="D34825"/>
              </a:buClr>
              <a:buSzPct val="120000"/>
            </a:pPr>
            <a:r>
              <a:rPr lang="en-US" sz="3800" dirty="0">
                <a:solidFill>
                  <a:srgbClr val="222320"/>
                </a:solidFill>
              </a:rPr>
              <a:t>Write your Ruby expression - most commonly a node attribute</a:t>
            </a:r>
          </a:p>
          <a:p>
            <a:pPr marL="1079500" lvl="1">
              <a:spcBef>
                <a:spcPts val="1450"/>
              </a:spcBef>
              <a:buClr>
                <a:srgbClr val="D34825"/>
              </a:buClr>
              <a:buSzPct val="120000"/>
            </a:pPr>
            <a:r>
              <a:rPr lang="en-US" sz="3800" dirty="0">
                <a:solidFill>
                  <a:srgbClr val="222320"/>
                </a:solidFill>
              </a:rPr>
              <a:t>End with </a:t>
            </a:r>
            <a:r>
              <a:rPr lang="en-US" sz="3800" dirty="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
        <p:nvSpPr>
          <p:cNvPr id="637958" name="Rectangle 6"/>
          <p:cNvSpPr>
            <a:spLocks/>
          </p:cNvSpPr>
          <p:nvPr/>
        </p:nvSpPr>
        <p:spPr bwMode="auto">
          <a:xfrm>
            <a:off x="7430226" y="2603500"/>
            <a:ext cx="698568"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762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2" name="Rectangle 6"/>
          <p:cNvSpPr>
            <a:spLocks/>
          </p:cNvSpPr>
          <p:nvPr/>
        </p:nvSpPr>
        <p:spPr bwMode="auto">
          <a:xfrm>
            <a:off x="14986794" y="2667000"/>
            <a:ext cx="698568" cy="4572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360292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Chef Overview – The Call Flow</a:t>
            </a:r>
            <a:endParaRPr lang="en-US" dirty="0"/>
          </a:p>
        </p:txBody>
      </p:sp>
    </p:spTree>
    <p:extLst>
      <p:ext uri="{BB962C8B-B14F-4D97-AF65-F5344CB8AC3E}">
        <p14:creationId xmlns:p14="http://schemas.microsoft.com/office/powerpoint/2010/main" val="4068527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330</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7976394" y="2590800"/>
            <a:ext cx="5334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734223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331</a:t>
            </a:fld>
            <a:endParaRPr lang="en-US"/>
          </a:p>
        </p:txBody>
      </p:sp>
      <p:sp>
        <p:nvSpPr>
          <p:cNvPr id="637953" name="Rectangle 1"/>
          <p:cNvSpPr>
            <a:spLocks/>
          </p:cNvSpPr>
          <p:nvPr/>
        </p:nvSpPr>
        <p:spPr bwMode="auto">
          <a:xfrm>
            <a:off x="51594"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8357394" y="2654300"/>
            <a:ext cx="64770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50292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89372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332</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596900">
              <a:buClr>
                <a:srgbClr val="D34825"/>
              </a:buClr>
              <a:buSzPct val="120000"/>
            </a:pPr>
            <a:r>
              <a:rPr lang="en-US" sz="3700" dirty="0">
                <a:solidFill>
                  <a:srgbClr val="222320"/>
                </a:solidFill>
              </a:rPr>
              <a:t>You can use any Ruby construct in a template</a:t>
            </a:r>
          </a:p>
          <a:p>
            <a:pPr marL="1079500" lvl="1">
              <a:spcBef>
                <a:spcPts val="1400"/>
              </a:spcBef>
              <a:buClr>
                <a:srgbClr val="D34825"/>
              </a:buClr>
              <a:buSzPct val="120000"/>
            </a:pPr>
            <a:r>
              <a:rPr lang="en-US" sz="3700" dirty="0">
                <a:solidFill>
                  <a:srgbClr val="222320"/>
                </a:solidFill>
              </a:rPr>
              <a:t>Starting with </a:t>
            </a:r>
            <a:r>
              <a:rPr lang="en-US" sz="3700" dirty="0">
                <a:solidFill>
                  <a:srgbClr val="222320"/>
                </a:solidFill>
                <a:latin typeface="Courier" charset="0"/>
                <a:cs typeface="Courier" charset="0"/>
                <a:sym typeface="Courier" charset="0"/>
              </a:rPr>
              <a:t>&lt;%</a:t>
            </a:r>
            <a:r>
              <a:rPr lang="en-US" sz="3700" dirty="0">
                <a:solidFill>
                  <a:srgbClr val="222320"/>
                </a:solidFill>
              </a:rPr>
              <a:t> will evaluate the expression, but not insert the result</a:t>
            </a:r>
          </a:p>
          <a:p>
            <a:pPr marL="1079500" lvl="1">
              <a:spcBef>
                <a:spcPts val="1400"/>
              </a:spcBef>
              <a:buClr>
                <a:srgbClr val="D34825"/>
              </a:buClr>
              <a:buSzPct val="120000"/>
            </a:pPr>
            <a:r>
              <a:rPr lang="en-US" sz="3700" dirty="0" smtClean="0">
                <a:solidFill>
                  <a:srgbClr val="222320"/>
                </a:solidFill>
              </a:rPr>
              <a:t>Note </a:t>
            </a:r>
            <a:r>
              <a:rPr lang="en-US" sz="3700" dirty="0">
                <a:solidFill>
                  <a:srgbClr val="222320"/>
                </a:solidFill>
              </a:rPr>
              <a:t>there are no spaces in '</a:t>
            </a:r>
            <a:r>
              <a:rPr lang="en-US" sz="3700" dirty="0">
                <a:latin typeface="Courier" charset="0"/>
                <a:cs typeface="Courier" charset="0"/>
                <a:sym typeface="Courier" charset="0"/>
              </a:rPr>
              <a:t>node[</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pci</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in_scope</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222320"/>
                </a:solidFill>
              </a:rPr>
              <a:t>'</a:t>
            </a:r>
          </a:p>
        </p:txBody>
      </p:sp>
      <p:sp>
        <p:nvSpPr>
          <p:cNvPr id="640006" name="Rectangle 6"/>
          <p:cNvSpPr>
            <a:spLocks/>
          </p:cNvSpPr>
          <p:nvPr/>
        </p:nvSpPr>
        <p:spPr bwMode="auto">
          <a:xfrm>
            <a:off x="342933" y="3187700"/>
            <a:ext cx="12243996" cy="15875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670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7256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333</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1079500" lvl="1">
              <a:spcBef>
                <a:spcPts val="1400"/>
              </a:spcBef>
              <a:buClr>
                <a:srgbClr val="D34825"/>
              </a:buClr>
              <a:buSzPct val="120000"/>
            </a:pPr>
            <a:r>
              <a:rPr lang="en-US" sz="3700" dirty="0" smtClean="0">
                <a:solidFill>
                  <a:srgbClr val="222320"/>
                </a:solidFill>
              </a:rPr>
              <a:t>Ending with </a:t>
            </a:r>
            <a:r>
              <a:rPr lang="en-US" sz="3700" dirty="0" smtClean="0">
                <a:solidFill>
                  <a:srgbClr val="222320"/>
                </a:solidFill>
                <a:latin typeface="Courier" charset="0"/>
                <a:cs typeface="Courier" charset="0"/>
                <a:sym typeface="Courier" charset="0"/>
              </a:rPr>
              <a:t>-%&gt;</a:t>
            </a:r>
            <a:r>
              <a:rPr lang="en-US" sz="3700" dirty="0" smtClean="0">
                <a:solidFill>
                  <a:srgbClr val="222320"/>
                </a:solidFill>
              </a:rPr>
              <a:t> will not insert a line in the resulting file</a:t>
            </a:r>
          </a:p>
        </p:txBody>
      </p:sp>
      <p:sp>
        <p:nvSpPr>
          <p:cNvPr id="640006" name="Rectangle 6"/>
          <p:cNvSpPr>
            <a:spLocks/>
          </p:cNvSpPr>
          <p:nvPr/>
        </p:nvSpPr>
        <p:spPr bwMode="auto">
          <a:xfrm>
            <a:off x="8433594" y="31242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797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6"/>
          <p:cNvSpPr>
            <a:spLocks/>
          </p:cNvSpPr>
          <p:nvPr/>
        </p:nvSpPr>
        <p:spPr bwMode="auto">
          <a:xfrm>
            <a:off x="2337594" y="41910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34066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334</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ln/>
        </p:spPr>
        <p:txBody>
          <a:bodyPr/>
          <a:lstStyle/>
          <a:p>
            <a:r>
              <a:rPr lang="en-US" sz="6100"/>
              <a:t>Exercise: Open motd.erb in your Editor</a:t>
            </a:r>
          </a:p>
        </p:txBody>
      </p:sp>
    </p:spTree>
    <p:extLst>
      <p:ext uri="{BB962C8B-B14F-4D97-AF65-F5344CB8AC3E}">
        <p14:creationId xmlns:p14="http://schemas.microsoft.com/office/powerpoint/2010/main" val="927786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a:ln/>
        </p:spPr>
        <p:txBody>
          <a:bodyPr/>
          <a:lstStyle/>
          <a:p>
            <a:r>
              <a:rPr lang="en-US" sz="6700" dirty="0"/>
              <a:t>Exercise: Upload </a:t>
            </a:r>
            <a:r>
              <a:rPr lang="en-US" sz="6700" dirty="0" smtClean="0"/>
              <a:t>both cookbooks</a:t>
            </a:r>
            <a:endParaRPr lang="en-US" sz="6700" dirty="0"/>
          </a:p>
        </p:txBody>
      </p:sp>
      <p:sp>
        <p:nvSpPr>
          <p:cNvPr id="656387" name="Rectangle 3"/>
          <p:cNvSpPr>
            <a:spLocks/>
          </p:cNvSpPr>
          <p:nvPr/>
        </p:nvSpPr>
        <p:spPr bwMode="auto">
          <a:xfrm>
            <a:off x="819230" y="3657600"/>
            <a:ext cx="14606427"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[0.1.0]</a:t>
            </a:r>
          </a:p>
          <a:p>
            <a:pPr algn="l"/>
            <a:r>
              <a:rPr lang="en-US" sz="4800" dirty="0" smtClean="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pci</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2 cookbooks. 	</a:t>
            </a:r>
            <a:endParaRPr lang="en-US" sz="48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057400"/>
            <a:ext cx="10654178" cy="830997"/>
          </a:xfrm>
          <a:prstGeom prst="rect">
            <a:avLst/>
          </a:prstGeom>
          <a:noFill/>
        </p:spPr>
        <p:txBody>
          <a:bodyPr wrap="none" rtlCol="0">
            <a:spAutoFit/>
          </a:bodyPr>
          <a:lstStyle/>
          <a:p>
            <a:r>
              <a:rPr lang="en-US" sz="4800" dirty="0" smtClean="0"/>
              <a:t>Upload the MOTD and PCI cookbooks</a:t>
            </a:r>
            <a:endParaRPr lang="en-US" sz="4800" dirty="0"/>
          </a:p>
        </p:txBody>
      </p:sp>
      <p:sp>
        <p:nvSpPr>
          <p:cNvPr id="6"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a:t>
            </a:r>
            <a:r>
              <a:rPr lang="en-US" sz="4800" dirty="0" smtClean="0">
                <a:solidFill>
                  <a:srgbClr val="FFFFFF"/>
                </a:solidFill>
                <a:latin typeface="Courier" charset="0"/>
                <a:ea typeface="ＭＳ Ｐゴシック" charset="0"/>
                <a:cs typeface="Courier" charset="0"/>
                <a:sym typeface="Courier" charset="0"/>
              </a:rPr>
              <a:t>cookbook upload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229544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recipe[</a:t>
            </a:r>
            <a:r>
              <a:rPr lang="en-US" sz="3600" dirty="0" err="1">
                <a:solidFill>
                  <a:srgbClr val="FFFFFF"/>
                </a:solidFill>
                <a:latin typeface="Courier" charset="0"/>
                <a:ea typeface="ＭＳ Ｐゴシック" charset="0"/>
                <a:cs typeface="Courier" charset="0"/>
                <a:sym typeface="Courier" charset="0"/>
              </a:rPr>
              <a:t>motd</a:t>
            </a:r>
            <a:r>
              <a:rPr lang="en-US" sz="3600" dirty="0">
                <a:solidFill>
                  <a:srgbClr val="FFFFFF"/>
                </a:solidFill>
                <a:latin typeface="Courier" charset="0"/>
                <a:ea typeface="ＭＳ Ｐゴシック" charset="0"/>
                <a:cs typeface="Courier" charset="0"/>
                <a:sym typeface="Courier" charset="0"/>
              </a:rPr>
              <a:t>]"</a:t>
            </a:r>
          </a:p>
        </p:txBody>
      </p:sp>
      <p:sp>
        <p:nvSpPr>
          <p:cNvPr id="658434" name="Rectangle 2"/>
          <p:cNvSpPr>
            <a:spLocks noGrp="1" noChangeArrowheads="1"/>
          </p:cNvSpPr>
          <p:nvPr>
            <p:ph type="title"/>
          </p:nvPr>
        </p:nvSpPr>
        <p:spPr>
          <a:ln/>
        </p:spPr>
        <p:txBody>
          <a:bodyPr/>
          <a:lstStyle/>
          <a:p>
            <a:r>
              <a:rPr lang="en-US" sz="4100"/>
              <a:t>Exercise: Add the motd recipe to your test node</a:t>
            </a:r>
            <a:r>
              <a:rPr lang="ja-JP" altLang="en-US" sz="4100">
                <a:latin typeface="Arial"/>
              </a:rPr>
              <a:t>’</a:t>
            </a:r>
            <a:r>
              <a:rPr lang="en-US" sz="4100"/>
              <a:t>s run list</a:t>
            </a:r>
          </a:p>
        </p:txBody>
      </p:sp>
      <p:sp>
        <p:nvSpPr>
          <p:cNvPr id="658435"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linuxnode</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[apache]   </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786563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node show </a:t>
            </a:r>
            <a:r>
              <a:rPr lang="en-US" sz="4800" dirty="0" smtClean="0">
                <a:solidFill>
                  <a:srgbClr val="FFFFFF"/>
                </a:solidFill>
                <a:latin typeface="Courier" charset="0"/>
                <a:ea typeface="ＭＳ Ｐゴシック" charset="0"/>
                <a:cs typeface="Courier" charset="0"/>
                <a:sym typeface="Courier" charset="0"/>
              </a:rPr>
              <a:t>&lt;</a:t>
            </a:r>
            <a:r>
              <a:rPr lang="en-US" sz="4800" i="1" dirty="0" err="1" smtClean="0">
                <a:solidFill>
                  <a:srgbClr val="FFFFFF"/>
                </a:solidFill>
                <a:latin typeface="Courier" charset="0"/>
                <a:ea typeface="ＭＳ Ｐゴシック" charset="0"/>
                <a:cs typeface="Courier" charset="0"/>
                <a:sym typeface="Courier" charset="0"/>
              </a:rPr>
              <a:t>nodename</a:t>
            </a:r>
            <a:r>
              <a:rPr lang="en-US" sz="4800" dirty="0" smtClean="0">
                <a:solidFill>
                  <a:srgbClr val="FFFFFF"/>
                </a:solidFill>
                <a:latin typeface="Courier" charset="0"/>
                <a:ea typeface="ＭＳ Ｐゴシック" charset="0"/>
                <a:cs typeface="Courier" charset="0"/>
                <a:sym typeface="Courier" charset="0"/>
              </a:rPr>
              <a:t>&gt;</a:t>
            </a:r>
            <a:endParaRPr lang="en-US" sz="4800" dirty="0">
              <a:solidFill>
                <a:srgbClr val="FFFFFF"/>
              </a:solidFill>
              <a:latin typeface="Courier" charset="0"/>
              <a:ea typeface="ＭＳ Ｐゴシック" charset="0"/>
              <a:cs typeface="Courier" charset="0"/>
              <a:sym typeface="Courier" charset="0"/>
            </a:endParaRPr>
          </a:p>
        </p:txBody>
      </p:sp>
      <p:sp>
        <p:nvSpPr>
          <p:cNvPr id="660482" name="Rectangle 2"/>
          <p:cNvSpPr>
            <a:spLocks noGrp="1" noChangeArrowheads="1"/>
          </p:cNvSpPr>
          <p:nvPr>
            <p:ph type="title"/>
          </p:nvPr>
        </p:nvSpPr>
        <p:spPr>
          <a:ln/>
        </p:spPr>
        <p:txBody>
          <a:bodyPr/>
          <a:lstStyle/>
          <a:p>
            <a:r>
              <a:rPr lang="en-US" sz="4100" dirty="0"/>
              <a:t>Exercise: </a:t>
            </a:r>
            <a:r>
              <a:rPr lang="en-US" sz="4100" dirty="0" smtClean="0"/>
              <a:t>Show the </a:t>
            </a:r>
            <a:r>
              <a:rPr lang="en-US" sz="4100" dirty="0" err="1"/>
              <a:t>motd</a:t>
            </a:r>
            <a:r>
              <a:rPr lang="en-US" sz="4100" dirty="0"/>
              <a:t> recipe </a:t>
            </a:r>
            <a:r>
              <a:rPr lang="en-US" sz="4100" dirty="0" smtClean="0"/>
              <a:t>in your </a:t>
            </a:r>
            <a:r>
              <a:rPr lang="en-US" sz="4100" dirty="0"/>
              <a:t>test node</a:t>
            </a:r>
            <a:r>
              <a:rPr lang="ja-JP" altLang="en-US" sz="4100" dirty="0">
                <a:latin typeface="Arial"/>
              </a:rPr>
              <a:t>’</a:t>
            </a:r>
            <a:r>
              <a:rPr lang="en-US" sz="4100" dirty="0"/>
              <a:t>s run list</a:t>
            </a:r>
          </a:p>
        </p:txBody>
      </p:sp>
      <p:sp>
        <p:nvSpPr>
          <p:cNvPr id="660483" name="Rectangle 3"/>
          <p:cNvSpPr>
            <a:spLocks/>
          </p:cNvSpPr>
          <p:nvPr/>
        </p:nvSpPr>
        <p:spPr bwMode="auto">
          <a:xfrm>
            <a:off x="819230" y="3670300"/>
            <a:ext cx="14657232" cy="3911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b="1" dirty="0" smtClean="0">
                <a:solidFill>
                  <a:srgbClr val="FFFFFF"/>
                </a:solidFill>
                <a:latin typeface="Courier" charset="0"/>
                <a:ea typeface="ＭＳ Ｐゴシック" charset="0"/>
                <a:cs typeface="Courier" charset="0"/>
                <a:sym typeface="Courier" charset="0"/>
              </a:rPr>
              <a:t> Node </a:t>
            </a:r>
            <a:r>
              <a:rPr lang="en-US" sz="2800" b="1" dirty="0">
                <a:solidFill>
                  <a:srgbClr val="FFFFFF"/>
                </a:solidFill>
                <a:latin typeface="Courier" charset="0"/>
                <a:ea typeface="ＭＳ Ｐゴシック" charset="0"/>
                <a:cs typeface="Courier" charset="0"/>
                <a:sym typeface="Courier" charset="0"/>
              </a:rPr>
              <a:t>Name:   </a:t>
            </a:r>
            <a:r>
              <a:rPr lang="en-US" sz="2800" b="1" dirty="0" err="1" smtClean="0">
                <a:solidFill>
                  <a:srgbClr val="FFFFFF"/>
                </a:solidFill>
                <a:latin typeface="Courier" charset="0"/>
                <a:ea typeface="ＭＳ Ｐゴシック" charset="0"/>
                <a:cs typeface="Courier" charset="0"/>
                <a:sym typeface="Courier" charset="0"/>
              </a:rPr>
              <a:t>linuxnode</a:t>
            </a:r>
            <a:r>
              <a:rPr lang="en-US" sz="2800" b="1" dirty="0" smtClean="0">
                <a:solidFill>
                  <a:srgbClr val="FFFFFF"/>
                </a:solidFill>
                <a:latin typeface="Courier" charset="0"/>
                <a:ea typeface="ＭＳ Ｐゴシック" charset="0"/>
                <a:cs typeface="Courier" charset="0"/>
                <a:sym typeface="Courier" charset="0"/>
              </a:rPr>
              <a:t/>
            </a:r>
            <a:br>
              <a:rPr lang="en-US" sz="2800" b="1" dirty="0" smtClean="0">
                <a:solidFill>
                  <a:srgbClr val="FFFFFF"/>
                </a:solidFill>
                <a:latin typeface="Courier" charset="0"/>
                <a:ea typeface="ＭＳ Ｐゴシック" charset="0"/>
                <a:cs typeface="Courier" charset="0"/>
                <a:sym typeface="Courier" charset="0"/>
              </a:rPr>
            </a:br>
            <a:r>
              <a:rPr lang="en-US" sz="2800" b="1" dirty="0" smtClean="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Environment</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_default</a:t>
            </a:r>
          </a:p>
          <a:p>
            <a:pPr algn="l"/>
            <a:r>
              <a:rPr lang="en-US" sz="2800" dirty="0" smtClean="0">
                <a:solidFill>
                  <a:srgbClr val="FFFFFF"/>
                </a:solidFill>
                <a:latin typeface="Courier" charset="0"/>
                <a:ea typeface="ＭＳ Ｐゴシック" charset="0"/>
                <a:cs typeface="Courier" charset="0"/>
                <a:sym typeface="Courier" charset="0"/>
              </a:rPr>
              <a:t> FQDN</a:t>
            </a:r>
            <a:r>
              <a:rPr lang="en-US" sz="2800" dirty="0">
                <a:solidFill>
                  <a:srgbClr val="FFFFFF"/>
                </a:solidFill>
                <a:latin typeface="Courier" charset="0"/>
                <a:ea typeface="ＭＳ Ｐゴシック" charset="0"/>
                <a:cs typeface="Courier" charset="0"/>
                <a:sym typeface="Courier" charset="0"/>
              </a:rPr>
              <a:t>:        centos63.</a:t>
            </a:r>
            <a:r>
              <a:rPr lang="en-US" sz="2800" dirty="0" smtClean="0">
                <a:solidFill>
                  <a:srgbClr val="FFFFFF"/>
                </a:solidFill>
                <a:latin typeface="Courier" charset="0"/>
                <a:ea typeface="ＭＳ Ｐゴシック" charset="0"/>
                <a:cs typeface="Courier" charset="0"/>
                <a:sym typeface="Courier" charset="0"/>
              </a:rPr>
              <a:t>example.com</a:t>
            </a:r>
          </a:p>
          <a:p>
            <a:pPr algn="l"/>
            <a:r>
              <a:rPr lang="en-US" sz="2800" dirty="0" smtClean="0">
                <a:solidFill>
                  <a:srgbClr val="FFFFFF"/>
                </a:solidFill>
                <a:latin typeface="Courier" charset="0"/>
                <a:ea typeface="ＭＳ Ｐゴシック" charset="0"/>
                <a:cs typeface="Courier" charset="0"/>
                <a:sym typeface="Courier" charset="0"/>
              </a:rPr>
              <a:t> IP</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10.160.201.90</a:t>
            </a:r>
          </a:p>
          <a:p>
            <a:pPr algn="l"/>
            <a:r>
              <a:rPr lang="en-US" sz="2800" dirty="0" smtClean="0">
                <a:solidFill>
                  <a:srgbClr val="FFFFFF"/>
                </a:solidFill>
                <a:latin typeface="Courier" charset="0"/>
                <a:ea typeface="ＭＳ Ｐゴシック" charset="0"/>
                <a:cs typeface="Courier" charset="0"/>
                <a:sym typeface="Courier" charset="0"/>
              </a:rPr>
              <a:t> Run </a:t>
            </a:r>
            <a:r>
              <a:rPr lang="en-US" sz="2800" dirty="0">
                <a:solidFill>
                  <a:srgbClr val="FFFFFF"/>
                </a:solidFill>
                <a:latin typeface="Courier" charset="0"/>
                <a:ea typeface="ＭＳ Ｐゴシック" charset="0"/>
                <a:cs typeface="Courier" charset="0"/>
                <a:sym typeface="Courier" charset="0"/>
              </a:rPr>
              <a:t>List:    recipe[apache], recipe[</a:t>
            </a:r>
            <a:r>
              <a:rPr lang="en-US" sz="2800" dirty="0" err="1">
                <a:solidFill>
                  <a:srgbClr val="FFFFFF"/>
                </a:solidFill>
                <a:latin typeface="Courier" charset="0"/>
                <a:ea typeface="ＭＳ Ｐゴシック" charset="0"/>
                <a:cs typeface="Courier" charset="0"/>
                <a:sym typeface="Courier" charset="0"/>
              </a:rPr>
              <a:t>motd</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Roles</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Recipes</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apache</a:t>
            </a:r>
          </a:p>
          <a:p>
            <a:pPr algn="l"/>
            <a:r>
              <a:rPr lang="en-US" sz="2800" dirty="0" smtClean="0">
                <a:solidFill>
                  <a:srgbClr val="FFFFFF"/>
                </a:solidFill>
                <a:latin typeface="Courier" charset="0"/>
                <a:ea typeface="ＭＳ Ｐゴシック" charset="0"/>
                <a:cs typeface="Courier" charset="0"/>
                <a:sym typeface="Courier" charset="0"/>
              </a:rPr>
              <a:t> Platform</a:t>
            </a:r>
            <a:r>
              <a:rPr lang="en-US" sz="2800" dirty="0">
                <a:solidFill>
                  <a:srgbClr val="FFFFFF"/>
                </a:solidFill>
                <a:latin typeface="Courier" charset="0"/>
                <a:ea typeface="ＭＳ Ｐゴシック" charset="0"/>
                <a:cs typeface="Courier" charset="0"/>
                <a:sym typeface="Courier" charset="0"/>
              </a:rPr>
              <a:t>:    centos 6.4Tags:        </a:t>
            </a:r>
          </a:p>
        </p:txBody>
      </p:sp>
    </p:spTree>
    <p:extLst>
      <p:ext uri="{BB962C8B-B14F-4D97-AF65-F5344CB8AC3E}">
        <p14:creationId xmlns:p14="http://schemas.microsoft.com/office/powerpoint/2010/main" val="3906987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1"/>
          <p:cNvSpPr>
            <a:spLocks/>
          </p:cNvSpPr>
          <p:nvPr/>
        </p:nvSpPr>
        <p:spPr bwMode="auto">
          <a:xfrm>
            <a:off x="825581" y="1663700"/>
            <a:ext cx="14606427"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62530" name="Rectangle 2"/>
          <p:cNvSpPr>
            <a:spLocks/>
          </p:cNvSpPr>
          <p:nvPr/>
        </p:nvSpPr>
        <p:spPr bwMode="auto">
          <a:xfrm>
            <a:off x="812879" y="3022600"/>
            <a:ext cx="14606427" cy="59055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lvl="1"/>
            <a:r>
              <a:rPr lang="en-US" sz="2000" dirty="0">
                <a:solidFill>
                  <a:srgbClr val="FFFFFF"/>
                </a:solidFill>
                <a:latin typeface="Courier" charset="0"/>
                <a:ea typeface="ＭＳ Ｐゴシック" charset="0"/>
                <a:cs typeface="Courier" charset="0"/>
                <a:sym typeface="Courier" charset="0"/>
              </a:rPr>
              <a:t>Starting Chef Client, version 11.8.2...</a:t>
            </a:r>
          </a:p>
          <a:p>
            <a:pPr lvl="1"/>
            <a:r>
              <a:rPr lang="en-US" sz="2000" dirty="0">
                <a:solidFill>
                  <a:srgbClr val="FFFFFF"/>
                </a:solidFill>
                <a:latin typeface="Courier" charset="0"/>
                <a:ea typeface="ＭＳ Ｐゴシック" charset="0"/>
                <a:cs typeface="Courier" charset="0"/>
                <a:sym typeface="Courier" charset="0"/>
              </a:rPr>
              <a:t>  - </a:t>
            </a:r>
            <a:r>
              <a:rPr lang="en-US" sz="2000" dirty="0" err="1">
                <a:solidFill>
                  <a:srgbClr val="FFFFFF"/>
                </a:solidFill>
                <a:latin typeface="Courier" charset="0"/>
                <a:ea typeface="ＭＳ Ｐゴシック" charset="0"/>
                <a:cs typeface="Courier" charset="0"/>
                <a:sym typeface="Courier" charset="0"/>
              </a:rPr>
              <a:t>motdCompiling</a:t>
            </a:r>
            <a:r>
              <a:rPr lang="en-US" sz="2000" dirty="0">
                <a:solidFill>
                  <a:srgbClr val="FFFFFF"/>
                </a:solidFill>
                <a:latin typeface="Courier" charset="0"/>
                <a:ea typeface="ＭＳ Ｐゴシック" charset="0"/>
                <a:cs typeface="Courier" charset="0"/>
                <a:sym typeface="Courier" charset="0"/>
              </a:rPr>
              <a:t> Cookbooks...Converging 4 </a:t>
            </a:r>
            <a:r>
              <a:rPr lang="en-US" sz="2000" dirty="0" err="1">
                <a:solidFill>
                  <a:srgbClr val="FFFFFF"/>
                </a:solidFill>
                <a:latin typeface="Courier" charset="0"/>
                <a:ea typeface="ＭＳ Ｐゴシック" charset="0"/>
                <a:cs typeface="Courier" charset="0"/>
                <a:sym typeface="Courier" charset="0"/>
              </a:rPr>
              <a:t>resourcesRecipe</a:t>
            </a:r>
            <a:r>
              <a:rPr lang="en-US" sz="2000" dirty="0">
                <a:solidFill>
                  <a:srgbClr val="FFFFFF"/>
                </a:solidFill>
                <a:latin typeface="Courier" charset="0"/>
                <a:ea typeface="ＭＳ Ｐゴシック" charset="0"/>
                <a:cs typeface="Courier" charset="0"/>
                <a:sym typeface="Courier" charset="0"/>
              </a:rPr>
              <a:t>: apache::default  *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install[2014-01-06T09:14:33-05:00] INFO: Processing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 (apache::default line 9)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 (apache::default line 13)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 (apache::default line 13) (up to date)  *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create[2014-01-06T09:14:36-05:00] INFO: Processing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 (apache::default line 19) (up to date)Recipe: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create[2014-01-06T09:14:36-05:00] INFO: Processing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line 9)[2014-01-06T09:14:37-05:00] INFO: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created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 create new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================================================================================Error executing action `create` on resource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]'================================================================================Chef::</a:t>
            </a:r>
            <a:r>
              <a:rPr lang="en-US" sz="2000" dirty="0" err="1">
                <a:solidFill>
                  <a:srgbClr val="FFFFFF"/>
                </a:solidFill>
                <a:latin typeface="Courier" charset="0"/>
                <a:ea typeface="ＭＳ Ｐゴシック" charset="0"/>
                <a:cs typeface="Courier" charset="0"/>
                <a:sym typeface="Courier" charset="0"/>
              </a:rPr>
              <a:t>Mixin</a:t>
            </a:r>
            <a:r>
              <a:rPr lang="en-US" sz="2000" dirty="0">
                <a:solidFill>
                  <a:srgbClr val="FFFFFF"/>
                </a:solidFill>
                <a:latin typeface="Courier" charset="0"/>
                <a:ea typeface="ＭＳ Ｐゴシック" charset="0"/>
                <a:cs typeface="Courier" charset="0"/>
                <a:sym typeface="Courier" charset="0"/>
              </a:rPr>
              <a:t>::Template::</a:t>
            </a:r>
            <a:r>
              <a:rPr lang="en-US" sz="2000" dirty="0" err="1">
                <a:solidFill>
                  <a:srgbClr val="FFFFFF"/>
                </a:solidFill>
                <a:latin typeface="Courier" charset="0"/>
                <a:ea typeface="ＭＳ Ｐゴシック" charset="0"/>
                <a:cs typeface="Courier" charset="0"/>
                <a:sym typeface="Courier" charset="0"/>
              </a:rPr>
              <a:t>TemplateError</a:t>
            </a:r>
            <a:r>
              <a:rPr lang="en-US" sz="2000" dirty="0">
                <a:solidFill>
                  <a:srgbClr val="FFFFFF"/>
                </a:solidFill>
                <a:latin typeface="Courier" charset="0"/>
                <a:ea typeface="ＭＳ Ｐゴシック" charset="0"/>
                <a:cs typeface="Courier" charset="0"/>
                <a:sym typeface="Courier" charset="0"/>
              </a:rPr>
              <a:t>------------------------------------undefined method `[]' for </a:t>
            </a:r>
            <a:r>
              <a:rPr lang="en-US" sz="2000" dirty="0" err="1">
                <a:solidFill>
                  <a:srgbClr val="FFFFFF"/>
                </a:solidFill>
                <a:latin typeface="Courier" charset="0"/>
                <a:ea typeface="ＭＳ Ｐゴシック" charset="0"/>
                <a:cs typeface="Courier" charset="0"/>
                <a:sym typeface="Courier" charset="0"/>
              </a:rPr>
              <a:t>nil:NilClass</a:t>
            </a:r>
            <a:endParaRPr lang="en-US" sz="2000" dirty="0">
              <a:solidFill>
                <a:srgbClr val="FFFFFF"/>
              </a:solidFill>
              <a:latin typeface="Courier" charset="0"/>
              <a:ea typeface="ＭＳ Ｐゴシック" charset="0"/>
              <a:cs typeface="Courier" charset="0"/>
              <a:sym typeface="Courier" charset="0"/>
            </a:endParaRPr>
          </a:p>
        </p:txBody>
      </p:sp>
      <p:sp>
        <p:nvSpPr>
          <p:cNvPr id="662531" name="Rectangle 3"/>
          <p:cNvSpPr>
            <a:spLocks noGrp="1" noChangeArrowheads="1"/>
          </p:cNvSpPr>
          <p:nvPr>
            <p:ph type="title"/>
          </p:nvPr>
        </p:nvSpPr>
        <p:spPr>
          <a:ln/>
        </p:spPr>
        <p:txBody>
          <a:bodyPr/>
          <a:lstStyle/>
          <a:p>
            <a:r>
              <a:rPr lang="en-US"/>
              <a:t>Exercise: Re-run the Chef Client</a:t>
            </a:r>
          </a:p>
        </p:txBody>
      </p:sp>
      <p:sp>
        <p:nvSpPr>
          <p:cNvPr id="662532"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6430118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25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32" fill="hold" grpId="0" nodeType="clickEffect">
                                  <p:stCondLst>
                                    <p:cond delay="0"/>
                                  </p:stCondLst>
                                  <p:iterate type="lt">
                                    <p:tmPct val="100000"/>
                                  </p:iterate>
                                  <p:childTnLst>
                                    <p:set>
                                      <p:cBhvr>
                                        <p:cTn id="10" dur="1" fill="hold">
                                          <p:stCondLst>
                                            <p:cond delay="0"/>
                                          </p:stCondLst>
                                        </p:cTn>
                                        <p:tgtEl>
                                          <p:spTgt spid="662532"/>
                                        </p:tgtEl>
                                        <p:attrNameLst>
                                          <p:attrName>style.visibility</p:attrName>
                                        </p:attrNameLst>
                                      </p:cBhvr>
                                      <p:to>
                                        <p:strVal val="visible"/>
                                      </p:to>
                                    </p:set>
                                    <p:anim calcmode="lin" valueType="num">
                                      <p:cBhvr>
                                        <p:cTn id="11" dur="75" fill="hold"/>
                                        <p:tgtEl>
                                          <p:spTgt spid="662532"/>
                                        </p:tgtEl>
                                        <p:attrNameLst>
                                          <p:attrName>ppt_w</p:attrName>
                                        </p:attrNameLst>
                                      </p:cBhvr>
                                      <p:tavLst>
                                        <p:tav tm="0">
                                          <p:val>
                                            <p:strVal val="4*#ppt_w"/>
                                          </p:val>
                                        </p:tav>
                                        <p:tav tm="100000">
                                          <p:val>
                                            <p:strVal val="#ppt_w"/>
                                          </p:val>
                                        </p:tav>
                                      </p:tavLst>
                                    </p:anim>
                                    <p:anim calcmode="lin" valueType="num">
                                      <p:cBhvr>
                                        <p:cTn id="12" dur="75" fill="hold"/>
                                        <p:tgtEl>
                                          <p:spTgt spid="6625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nimBg="1" autoUpdateAnimBg="0"/>
      <p:bldP spid="662532" grpId="0"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1900" dirty="0"/>
              <a:t>  1:  This server is property of &lt;%= node["</a:t>
            </a:r>
            <a:r>
              <a:rPr lang="en-US" sz="1900" dirty="0" err="1"/>
              <a:t>motd</a:t>
            </a:r>
            <a:r>
              <a:rPr lang="en-US" sz="1900" dirty="0"/>
              <a:t>"]["company"] %&gt;</a:t>
            </a:r>
          </a:p>
          <a:p>
            <a:pPr marL="0" indent="0">
              <a:buNone/>
            </a:pPr>
            <a:r>
              <a:rPr lang="en-US" sz="1900" dirty="0"/>
              <a:t>  2:  &lt;% if node["</a:t>
            </a:r>
            <a:r>
              <a:rPr lang="en-US" sz="1900" dirty="0" err="1"/>
              <a:t>pci</a:t>
            </a:r>
            <a:r>
              <a:rPr lang="en-US" sz="1900" dirty="0"/>
              <a:t>"]["</a:t>
            </a:r>
            <a:r>
              <a:rPr lang="en-US" sz="1900" dirty="0" err="1"/>
              <a:t>in_scope</a:t>
            </a:r>
            <a:r>
              <a:rPr lang="en-US" sz="1900" dirty="0"/>
              <a:t>"] -%&gt;</a:t>
            </a:r>
          </a:p>
          <a:p>
            <a:pPr marL="0" indent="0">
              <a:buNone/>
            </a:pPr>
            <a:r>
              <a:rPr lang="en-US" sz="1900" dirty="0"/>
              <a:t>  3:  This server is in-scope for PCI compliance</a:t>
            </a:r>
          </a:p>
          <a:p>
            <a:pPr marL="0" indent="0">
              <a:buNone/>
            </a:pPr>
            <a:r>
              <a:rPr lang="en-US" sz="1900" dirty="0"/>
              <a:t>  4:  &lt;% end -%</a:t>
            </a:r>
            <a:r>
              <a:rPr lang="en-US" sz="1900" dirty="0" smtClean="0"/>
              <a:t>&gt;</a:t>
            </a:r>
            <a:endParaRPr lang="en-US" sz="1900" dirty="0"/>
          </a:p>
          <a:p>
            <a:pPr marL="0" indent="0">
              <a:buNone/>
            </a:pP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287668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4400" dirty="0" smtClean="0"/>
              <a:t>Describe </a:t>
            </a:r>
            <a:r>
              <a:rPr lang="en-US" sz="4400" dirty="0"/>
              <a:t>how Chef thinks about Infrastructure </a:t>
            </a:r>
            <a:r>
              <a:rPr lang="en-US" sz="4400" dirty="0" smtClean="0"/>
              <a:t>Automation</a:t>
            </a:r>
            <a:endParaRPr lang="en-US" sz="4400" dirty="0"/>
          </a:p>
          <a:p>
            <a:endParaRPr lang="en-US" sz="2000" dirty="0" smtClean="0"/>
          </a:p>
          <a:p>
            <a:r>
              <a:rPr lang="en-US" sz="4400" dirty="0" smtClean="0"/>
              <a:t>Identify the three major system components </a:t>
            </a:r>
            <a:r>
              <a:rPr lang="en-US" sz="4400" dirty="0"/>
              <a:t>in the Chef </a:t>
            </a:r>
            <a:r>
              <a:rPr lang="en-US" sz="4400" dirty="0" smtClean="0"/>
              <a:t>ecosystem:</a:t>
            </a:r>
            <a:endParaRPr lang="en-US" sz="4400" dirty="0"/>
          </a:p>
          <a:p>
            <a:pPr lvl="3"/>
            <a:r>
              <a:rPr lang="en-US" sz="4400" b="1" dirty="0" smtClean="0"/>
              <a:t>Workstation</a:t>
            </a:r>
          </a:p>
          <a:p>
            <a:pPr lvl="3"/>
            <a:r>
              <a:rPr lang="en-US" sz="4400" b="1" dirty="0" smtClean="0"/>
              <a:t>Chef Server</a:t>
            </a:r>
          </a:p>
          <a:p>
            <a:pPr lvl="3"/>
            <a:r>
              <a:rPr lang="en-US" sz="4400" b="1" dirty="0" smtClean="0"/>
              <a:t>Node</a:t>
            </a:r>
          </a:p>
        </p:txBody>
      </p:sp>
    </p:spTree>
    <p:extLst>
      <p:ext uri="{BB962C8B-B14F-4D97-AF65-F5344CB8AC3E}">
        <p14:creationId xmlns:p14="http://schemas.microsoft.com/office/powerpoint/2010/main" val="38292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smtClean="0">
                <a:solidFill>
                  <a:srgbClr val="FFFFFF"/>
                </a:solidFill>
                <a:latin typeface="Courier" charset="0"/>
                <a:ea typeface="ＭＳ Ｐゴシック" charset="0"/>
                <a:cs typeface="Courier" charset="0"/>
                <a:sym typeface="Courier" charset="0"/>
              </a:rPr>
              <a:t>nil:NilClass</a:t>
            </a:r>
            <a:r>
              <a:rPr lang="en-US" sz="2400" dirty="0" smtClean="0">
                <a:solidFill>
                  <a:srgbClr val="FFFFFF"/>
                </a:solidFill>
                <a:latin typeface="Courier" charset="0"/>
                <a:ea typeface="ＭＳ Ｐゴシック" charset="0"/>
                <a:cs typeface="Courier" charset="0"/>
                <a:sym typeface="Courier" charset="0"/>
              </a:rPr>
              <a:t/>
            </a:r>
            <a:br>
              <a:rPr lang="en-US" sz="2400" dirty="0" smtClean="0">
                <a:solidFill>
                  <a:srgbClr val="FFFFFF"/>
                </a:solidFill>
                <a:latin typeface="Courier" charset="0"/>
                <a:ea typeface="ＭＳ Ｐゴシック" charset="0"/>
                <a:cs typeface="Courier" charset="0"/>
                <a:sym typeface="Courier" charset="0"/>
              </a:rPr>
            </a:br>
            <a:r>
              <a:rPr lang="en-US" sz="2400" dirty="0" smtClean="0">
                <a:solidFill>
                  <a:srgbClr val="FFFFFF"/>
                </a:solidFill>
                <a:latin typeface="Courier" charset="0"/>
                <a:ea typeface="ＭＳ Ｐゴシック" charset="0"/>
                <a:cs typeface="Courier" charset="0"/>
                <a:sym typeface="Courier" charset="0"/>
              </a:rPr>
              <a:t>Resource </a:t>
            </a:r>
            <a:r>
              <a:rPr lang="en-US" sz="2400" dirty="0">
                <a:solidFill>
                  <a:srgbClr val="FFFFFF"/>
                </a:solidFill>
                <a:latin typeface="Courier" charset="0"/>
                <a:ea typeface="ＭＳ Ｐゴシック" charset="0"/>
                <a:cs typeface="Courier" charset="0"/>
                <a:sym typeface="Courier" charset="0"/>
              </a:rPr>
              <a:t>Declaration:---------------------# In /var/chef/cache/cookbooks/</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/recipes/default.rb 10: template "/etc/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 do 11:   source "</a:t>
            </a:r>
            <a:r>
              <a:rPr lang="en-US" sz="2400" dirty="0" err="1">
                <a:solidFill>
                  <a:srgbClr val="FFFFFF"/>
                </a:solidFill>
                <a:latin typeface="Courier" charset="0"/>
                <a:ea typeface="ＭＳ Ｐゴシック" charset="0"/>
                <a:cs typeface="Courier" charset="0"/>
                <a:sym typeface="Courier" charset="0"/>
              </a:rPr>
              <a:t>motd.erb</a:t>
            </a:r>
            <a:r>
              <a:rPr lang="en-US" sz="2400" dirty="0">
                <a:solidFill>
                  <a:srgbClr val="FFFFFF"/>
                </a:solidFill>
                <a:latin typeface="Courier" charset="0"/>
                <a:ea typeface="ＭＳ Ｐゴシック" charset="0"/>
                <a:cs typeface="Courier" charset="0"/>
                <a:sym typeface="Courier" charset="0"/>
              </a:rPr>
              <a:t>" 12:   mode "0644" 13: end</a:t>
            </a:r>
          </a:p>
        </p:txBody>
      </p:sp>
      <p:cxnSp>
        <p:nvCxnSpPr>
          <p:cNvPr id="5" name="Straight Arrow Connector 4"/>
          <p:cNvCxnSpPr/>
          <p:nvPr/>
        </p:nvCxnSpPr>
        <p:spPr bwMode="auto">
          <a:xfrm flipH="1">
            <a:off x="7976394" y="2895600"/>
            <a:ext cx="4648200" cy="3276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2605260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360194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69DA0DBF-93FA-3349-B32E-D38769ACC996}" type="slidenum">
              <a:rPr lang="en-US"/>
              <a:pPr/>
              <a:t>342</a:t>
            </a:fld>
            <a:endParaRPr lang="en-US"/>
          </a:p>
        </p:txBody>
      </p:sp>
      <p:sp>
        <p:nvSpPr>
          <p:cNvPr id="6809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0962"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0963" name="Rectangle 3"/>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ja-JP" altLang="en-US" sz="2500" dirty="0">
                <a:solidFill>
                  <a:srgbClr val="A40800"/>
                </a:solidFill>
                <a:latin typeface="Arial"/>
                <a:ea typeface="ＭＳ Ｐゴシック" charset="0"/>
                <a:cs typeface="Courier" charset="0"/>
                <a:sym typeface="Courier" charset="0"/>
              </a:rPr>
              <a:t>‘</a:t>
            </a:r>
            <a:r>
              <a:rPr lang="en-US" sz="2500" dirty="0" err="1">
                <a:solidFill>
                  <a:srgbClr val="A40800"/>
                </a:solidFill>
                <a:latin typeface="Courier" charset="0"/>
                <a:ea typeface="ＭＳ Ｐゴシック" charset="0"/>
                <a:cs typeface="Courier" charset="0"/>
                <a:sym typeface="Courier" charset="0"/>
              </a:rPr>
              <a:t>README.md</a:t>
            </a:r>
            <a:r>
              <a:rPr lang="ja-JP" altLang="en-US" sz="2500" dirty="0">
                <a:solidFill>
                  <a:srgbClr val="A40800"/>
                </a:solidFill>
                <a:latin typeface="Arial"/>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p>
        </p:txBody>
      </p:sp>
      <p:sp>
        <p:nvSpPr>
          <p:cNvPr id="680964" name="Rectangle 4"/>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Tree>
    <p:extLst>
      <p:ext uri="{BB962C8B-B14F-4D97-AF65-F5344CB8AC3E}">
        <p14:creationId xmlns:p14="http://schemas.microsoft.com/office/powerpoint/2010/main" val="313234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9E551351-F4C9-D648-8A94-5FE7595EE9C3}" type="slidenum">
              <a:rPr lang="en-US"/>
              <a:pPr/>
              <a:t>343</a:t>
            </a:fld>
            <a:endParaRPr lang="en-US"/>
          </a:p>
        </p:txBody>
      </p:sp>
      <p:sp>
        <p:nvSpPr>
          <p:cNvPr id="681985" name="Rectangle 1"/>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ja-JP" altLang="en-US" sz="2500" dirty="0">
                <a:solidFill>
                  <a:srgbClr val="A40800"/>
                </a:solidFill>
                <a:latin typeface="Arial"/>
                <a:ea typeface="ＭＳ Ｐゴシック" charset="0"/>
                <a:cs typeface="Courier" charset="0"/>
                <a:sym typeface="Courier" charset="0"/>
              </a:rPr>
              <a:t>‘</a:t>
            </a:r>
            <a:r>
              <a:rPr lang="en-US" sz="2500" dirty="0" err="1">
                <a:solidFill>
                  <a:srgbClr val="A40800"/>
                </a:solidFill>
                <a:latin typeface="Courier" charset="0"/>
                <a:ea typeface="ＭＳ Ｐゴシック" charset="0"/>
                <a:cs typeface="Courier" charset="0"/>
                <a:sym typeface="Courier" charset="0"/>
              </a:rPr>
              <a:t>README.md</a:t>
            </a:r>
            <a:r>
              <a:rPr lang="ja-JP" altLang="en-US" sz="2500" dirty="0">
                <a:solidFill>
                  <a:srgbClr val="A40800"/>
                </a:solidFill>
                <a:latin typeface="Arial"/>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depends </a:t>
            </a:r>
            <a:r>
              <a:rPr lang="en-US" sz="2500" dirty="0">
                <a:solidFill>
                  <a:srgbClr val="A40800"/>
                </a:solidFill>
                <a:latin typeface="Courier" charset="0"/>
                <a:ea typeface="ＭＳ Ｐゴシック" charset="0"/>
                <a:cs typeface="Courier" charset="0"/>
                <a:sym typeface="Courier" charset="0"/>
              </a:rPr>
              <a:t>"</a:t>
            </a:r>
            <a:r>
              <a:rPr lang="en-US" sz="2500" dirty="0" err="1">
                <a:solidFill>
                  <a:srgbClr val="A40800"/>
                </a:solidFill>
                <a:latin typeface="Courier" charset="0"/>
                <a:ea typeface="ＭＳ Ｐゴシック" charset="0"/>
                <a:cs typeface="Courier" charset="0"/>
                <a:sym typeface="Courier" charset="0"/>
              </a:rPr>
              <a:t>pci</a:t>
            </a:r>
            <a:r>
              <a:rPr lang="en-US" sz="2500" dirty="0">
                <a:solidFill>
                  <a:srgbClr val="A40800"/>
                </a:solidFill>
                <a:latin typeface="Courier" charset="0"/>
                <a:ea typeface="ＭＳ Ｐゴシック" charset="0"/>
                <a:cs typeface="Courier" charset="0"/>
                <a:sym typeface="Courier" charset="0"/>
              </a:rPr>
              <a:t>"</a:t>
            </a:r>
          </a:p>
        </p:txBody>
      </p:sp>
      <p:sp>
        <p:nvSpPr>
          <p:cNvPr id="681986" name="Rectangle 2"/>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
        <p:nvSpPr>
          <p:cNvPr id="681987" name="Rectangle 3"/>
          <p:cNvSpPr>
            <a:spLocks/>
          </p:cNvSpPr>
          <p:nvPr/>
        </p:nvSpPr>
        <p:spPr bwMode="auto">
          <a:xfrm>
            <a:off x="889794" y="4876800"/>
            <a:ext cx="2756169" cy="4318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1988" name="Rectangle 4"/>
          <p:cNvSpPr>
            <a:spLocks/>
          </p:cNvSpPr>
          <p:nvPr/>
        </p:nvSpPr>
        <p:spPr bwMode="auto">
          <a:xfrm>
            <a:off x="1118394" y="5562600"/>
            <a:ext cx="14352402" cy="23495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81989"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1990" name="Rectangle 6"/>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1991" name="Rectangle 7"/>
          <p:cNvSpPr>
            <a:spLocks noGrp="1" noChangeArrowheads="1"/>
          </p:cNvSpPr>
          <p:nvPr>
            <p:ph type="body" idx="1"/>
          </p:nvPr>
        </p:nvSpPr>
        <p:spPr bwMode="auto">
          <a:xfrm>
            <a:off x="800178" y="6375400"/>
            <a:ext cx="14669933" cy="2679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0" bIns="45720" numCol="1" anchor="t" anchorCtr="0" compatLnSpc="1">
            <a:prstTxWarp prst="textNoShape">
              <a:avLst/>
            </a:prstTxWarp>
          </a:bodyPr>
          <a:lstStyle/>
          <a:p>
            <a:r>
              <a:rPr lang="en-US"/>
              <a:t>Cookbooks that depend on other cookbooks will cause the dependent cookbook to be downloaded to the client, and evaluated</a:t>
            </a:r>
          </a:p>
        </p:txBody>
      </p:sp>
    </p:spTree>
    <p:extLst>
      <p:ext uri="{BB962C8B-B14F-4D97-AF65-F5344CB8AC3E}">
        <p14:creationId xmlns:p14="http://schemas.microsoft.com/office/powerpoint/2010/main" val="3868451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73C7932A-8FAD-5442-926E-64E6ADC443FF}" type="slidenum">
              <a:rPr lang="en-US"/>
              <a:pPr/>
              <a:t>344</a:t>
            </a:fld>
            <a:endParaRPr lang="en-US"/>
          </a:p>
        </p:txBody>
      </p:sp>
      <p:sp>
        <p:nvSpPr>
          <p:cNvPr id="685058" name="Rectangle 2"/>
          <p:cNvSpPr>
            <a:spLocks noGrp="1" noChangeArrowheads="1"/>
          </p:cNvSpPr>
          <p:nvPr>
            <p:ph type="title"/>
          </p:nvPr>
        </p:nvSpPr>
        <p:spPr>
          <a:ln/>
        </p:spPr>
        <p:txBody>
          <a:bodyPr/>
          <a:lstStyle/>
          <a:p>
            <a:r>
              <a:rPr lang="en-US" sz="6400"/>
              <a:t>Exercise: Upload the motd cookbook</a:t>
            </a:r>
          </a:p>
        </p:txBody>
      </p:sp>
      <p:sp>
        <p:nvSpPr>
          <p:cNvPr id="685059" name="Rectangle 3"/>
          <p:cNvSpPr>
            <a:spLocks/>
          </p:cNvSpPr>
          <p:nvPr/>
        </p:nvSpPr>
        <p:spPr bwMode="auto">
          <a:xfrm>
            <a:off x="819230" y="3911600"/>
            <a:ext cx="14606427" cy="2260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a:solidFill>
                  <a:srgbClr val="FFFFFF"/>
                </a:solidFill>
                <a:latin typeface="Courier" charset="0"/>
                <a:ea typeface="ＭＳ Ｐゴシック" charset="0"/>
                <a:cs typeface="Courier" charset="0"/>
                <a:sym typeface="Courier" charset="0"/>
              </a:rPr>
              <a:t>motd</a:t>
            </a:r>
            <a:r>
              <a:rPr lang="en-US" sz="4800" dirty="0">
                <a:solidFill>
                  <a:srgbClr val="FFFFFF"/>
                </a:solidFill>
                <a:latin typeface="Courier" charset="0"/>
                <a:ea typeface="ＭＳ Ｐゴシック" charset="0"/>
                <a:cs typeface="Courier" charset="0"/>
                <a:sym typeface="Courier" charset="0"/>
              </a:rPr>
              <a:t>             [0.1.0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
        <p:nvSpPr>
          <p:cNvPr id="6" name="TextBox 5"/>
          <p:cNvSpPr txBox="1"/>
          <p:nvPr/>
        </p:nvSpPr>
        <p:spPr>
          <a:xfrm>
            <a:off x="737394" y="2057400"/>
            <a:ext cx="10893727" cy="1569660"/>
          </a:xfrm>
          <a:prstGeom prst="rect">
            <a:avLst/>
          </a:prstGeom>
          <a:noFill/>
        </p:spPr>
        <p:txBody>
          <a:bodyPr wrap="none" rtlCol="0">
            <a:spAutoFit/>
          </a:bodyPr>
          <a:lstStyle/>
          <a:p>
            <a:r>
              <a:rPr lang="en-US" sz="4800" dirty="0" smtClean="0"/>
              <a:t>Upload the MOTD cookbook, since you </a:t>
            </a:r>
            <a:br>
              <a:rPr lang="en-US" sz="4800" dirty="0" smtClean="0"/>
            </a:br>
            <a:r>
              <a:rPr lang="en-US" sz="4800" dirty="0" smtClean="0"/>
              <a:t>made changes to it</a:t>
            </a:r>
            <a:endParaRPr lang="en-US" sz="4800" dirty="0"/>
          </a:p>
        </p:txBody>
      </p:sp>
    </p:spTree>
    <p:extLst>
      <p:ext uri="{BB962C8B-B14F-4D97-AF65-F5344CB8AC3E}">
        <p14:creationId xmlns:p14="http://schemas.microsoft.com/office/powerpoint/2010/main" val="2507897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36E3EBB2-1BFC-9F44-A0FD-0A0FA956F29D}" type="slidenum">
              <a:rPr lang="en-US"/>
              <a:pPr/>
              <a:t>345</a:t>
            </a:fld>
            <a:endParaRPr lang="en-US"/>
          </a:p>
        </p:txBody>
      </p:sp>
      <p:sp>
        <p:nvSpPr>
          <p:cNvPr id="6860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86082" name="Rectangle 2"/>
          <p:cNvSpPr>
            <a:spLocks/>
          </p:cNvSpPr>
          <p:nvPr/>
        </p:nvSpPr>
        <p:spPr bwMode="auto">
          <a:xfrm>
            <a:off x="825581" y="3213100"/>
            <a:ext cx="14606427" cy="5575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3000" dirty="0">
                <a:solidFill>
                  <a:srgbClr val="FFFFFF"/>
                </a:solidFill>
                <a:latin typeface="Courier" charset="0"/>
                <a:ea typeface="ＭＳ Ｐゴシック" charset="0"/>
                <a:cs typeface="Courier" charset="0"/>
                <a:sym typeface="Courier" charset="0"/>
              </a:rPr>
              <a:t>Forking chef instance to converge...Starting Chef Client, version 11.8.2*** Chef 11.8.2 ***Chef-client </a:t>
            </a:r>
            <a:r>
              <a:rPr lang="en-US" sz="3000" dirty="0" err="1">
                <a:solidFill>
                  <a:srgbClr val="FFFFFF"/>
                </a:solidFill>
                <a:latin typeface="Courier" charset="0"/>
                <a:ea typeface="ＭＳ Ｐゴシック" charset="0"/>
                <a:cs typeface="Courier" charset="0"/>
                <a:sym typeface="Courier" charset="0"/>
              </a:rPr>
              <a:t>pid</a:t>
            </a:r>
            <a:r>
              <a:rPr lang="en-US" sz="3000" dirty="0">
                <a:solidFill>
                  <a:srgbClr val="FFFFFF"/>
                </a:solidFill>
                <a:latin typeface="Courier" charset="0"/>
                <a:ea typeface="ＭＳ Ｐゴシック" charset="0"/>
                <a:cs typeface="Courier" charset="0"/>
                <a:sym typeface="Courier" charset="0"/>
              </a:rPr>
              <a:t>: 15152Run List is [recipe[apache], recipe[</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]]Run List expands to [apache, </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]Starting Chef Run for </a:t>
            </a:r>
            <a:r>
              <a:rPr lang="en-US" sz="3000" dirty="0" err="1" smtClean="0">
                <a:solidFill>
                  <a:srgbClr val="FFFFFF"/>
                </a:solidFill>
                <a:latin typeface="Courier" charset="0"/>
                <a:ea typeface="ＭＳ Ｐゴシック" charset="0"/>
                <a:cs typeface="Courier" charset="0"/>
                <a:sym typeface="Courier" charset="0"/>
              </a:rPr>
              <a:t>linuxnode</a:t>
            </a:r>
            <a:r>
              <a:rPr lang="en-US" sz="3000" dirty="0" smtClean="0">
                <a:solidFill>
                  <a:srgbClr val="FFFFFF"/>
                </a:solidFill>
                <a:latin typeface="Courier" charset="0"/>
                <a:ea typeface="ＭＳ Ｐゴシック" charset="0"/>
                <a:cs typeface="Courier" charset="0"/>
                <a:sym typeface="Courier" charset="0"/>
              </a:rPr>
              <a:t>…    </a:t>
            </a:r>
            <a:r>
              <a:rPr lang="en-US" sz="3000" dirty="0">
                <a:solidFill>
                  <a:srgbClr val="FFFFFF"/>
                </a:solidFill>
                <a:latin typeface="Courier" charset="0"/>
                <a:ea typeface="ＭＳ Ｐゴシック" charset="0"/>
                <a:cs typeface="Courier" charset="0"/>
                <a:sym typeface="Courier" charset="0"/>
              </a:rPr>
              <a:t>- update content in file /etc/</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 from e3b0c4 to 62ebb9        (new content is binary, diff output suppressed)    - restore </a:t>
            </a:r>
            <a:r>
              <a:rPr lang="en-US" sz="3000" dirty="0" err="1">
                <a:solidFill>
                  <a:srgbClr val="FFFFFF"/>
                </a:solidFill>
                <a:latin typeface="Courier" charset="0"/>
                <a:ea typeface="ＭＳ Ｐゴシック" charset="0"/>
                <a:cs typeface="Courier" charset="0"/>
                <a:sym typeface="Courier" charset="0"/>
              </a:rPr>
              <a:t>selinux</a:t>
            </a:r>
            <a:r>
              <a:rPr lang="en-US" sz="3000" dirty="0">
                <a:solidFill>
                  <a:srgbClr val="FFFFFF"/>
                </a:solidFill>
                <a:latin typeface="Courier" charset="0"/>
                <a:ea typeface="ＭＳ Ｐゴシック" charset="0"/>
                <a:cs typeface="Courier" charset="0"/>
                <a:sym typeface="Courier" charset="0"/>
              </a:rPr>
              <a:t> security </a:t>
            </a:r>
            <a:r>
              <a:rPr lang="en-US" sz="3000" dirty="0" err="1">
                <a:solidFill>
                  <a:srgbClr val="FFFFFF"/>
                </a:solidFill>
                <a:latin typeface="Courier" charset="0"/>
                <a:ea typeface="ＭＳ Ｐゴシック" charset="0"/>
                <a:cs typeface="Courier" charset="0"/>
                <a:sym typeface="Courier" charset="0"/>
              </a:rPr>
              <a:t>contextChef</a:t>
            </a:r>
            <a:r>
              <a:rPr lang="en-US" sz="3000" dirty="0">
                <a:solidFill>
                  <a:srgbClr val="FFFFFF"/>
                </a:solidFill>
                <a:latin typeface="Courier" charset="0"/>
                <a:ea typeface="ＭＳ Ｐゴシック" charset="0"/>
                <a:cs typeface="Courier" charset="0"/>
                <a:sym typeface="Courier" charset="0"/>
              </a:rPr>
              <a:t> Run complete in 6.81035877 </a:t>
            </a:r>
            <a:r>
              <a:rPr lang="en-US" sz="3000" dirty="0" err="1">
                <a:solidFill>
                  <a:srgbClr val="FFFFFF"/>
                </a:solidFill>
                <a:latin typeface="Courier" charset="0"/>
                <a:ea typeface="ＭＳ Ｐゴシック" charset="0"/>
                <a:cs typeface="Courier" charset="0"/>
                <a:sym typeface="Courier" charset="0"/>
              </a:rPr>
              <a:t>secondsRemoving</a:t>
            </a:r>
            <a:r>
              <a:rPr lang="en-US" sz="3000" dirty="0">
                <a:solidFill>
                  <a:srgbClr val="FFFFFF"/>
                </a:solidFill>
                <a:latin typeface="Courier" charset="0"/>
                <a:ea typeface="ＭＳ Ｐゴシック" charset="0"/>
                <a:cs typeface="Courier" charset="0"/>
                <a:sym typeface="Courier" charset="0"/>
              </a:rPr>
              <a:t> cookbooks/apache/files/default/index2.html from the cache; it is no longer needed by chef-</a:t>
            </a:r>
            <a:r>
              <a:rPr lang="en-US" sz="3000" dirty="0" err="1">
                <a:solidFill>
                  <a:srgbClr val="FFFFFF"/>
                </a:solidFill>
                <a:latin typeface="Courier" charset="0"/>
                <a:ea typeface="ＭＳ Ｐゴシック" charset="0"/>
                <a:cs typeface="Courier" charset="0"/>
                <a:sym typeface="Courier" charset="0"/>
              </a:rPr>
              <a:t>client.Running</a:t>
            </a:r>
            <a:r>
              <a:rPr lang="en-US" sz="3000" dirty="0">
                <a:solidFill>
                  <a:srgbClr val="FFFFFF"/>
                </a:solidFill>
                <a:latin typeface="Courier" charset="0"/>
                <a:ea typeface="ＭＳ Ｐゴシック" charset="0"/>
                <a:cs typeface="Courier" charset="0"/>
                <a:sym typeface="Courier" charset="0"/>
              </a:rPr>
              <a:t> report </a:t>
            </a:r>
            <a:r>
              <a:rPr lang="en-US" sz="3000" dirty="0" err="1">
                <a:solidFill>
                  <a:srgbClr val="FFFFFF"/>
                </a:solidFill>
                <a:latin typeface="Courier" charset="0"/>
                <a:ea typeface="ＭＳ Ｐゴシック" charset="0"/>
                <a:cs typeface="Courier" charset="0"/>
                <a:sym typeface="Courier" charset="0"/>
              </a:rPr>
              <a:t>handlersReport</a:t>
            </a:r>
            <a:r>
              <a:rPr lang="en-US" sz="3000" dirty="0">
                <a:solidFill>
                  <a:srgbClr val="FFFFFF"/>
                </a:solidFill>
                <a:latin typeface="Courier" charset="0"/>
                <a:ea typeface="ＭＳ Ｐゴシック" charset="0"/>
                <a:cs typeface="Courier" charset="0"/>
                <a:sym typeface="Courier" charset="0"/>
              </a:rPr>
              <a:t> handlers </a:t>
            </a:r>
            <a:r>
              <a:rPr lang="en-US" sz="3000" dirty="0" err="1">
                <a:solidFill>
                  <a:srgbClr val="FFFFFF"/>
                </a:solidFill>
                <a:latin typeface="Courier" charset="0"/>
                <a:ea typeface="ＭＳ Ｐゴシック" charset="0"/>
                <a:cs typeface="Courier" charset="0"/>
                <a:sym typeface="Courier" charset="0"/>
              </a:rPr>
              <a:t>completeChef</a:t>
            </a:r>
            <a:r>
              <a:rPr lang="en-US" sz="3000" dirty="0">
                <a:solidFill>
                  <a:srgbClr val="FFFFFF"/>
                </a:solidFill>
                <a:latin typeface="Courier" charset="0"/>
                <a:ea typeface="ＭＳ Ｐゴシック" charset="0"/>
                <a:cs typeface="Courier" charset="0"/>
                <a:sym typeface="Courier" charset="0"/>
              </a:rPr>
              <a:t> Client finished, 1 resources </a:t>
            </a:r>
            <a:r>
              <a:rPr lang="en-US" sz="3000" dirty="0" err="1">
                <a:solidFill>
                  <a:srgbClr val="FFFFFF"/>
                </a:solidFill>
                <a:latin typeface="Courier" charset="0"/>
                <a:ea typeface="ＭＳ Ｐゴシック" charset="0"/>
                <a:cs typeface="Courier" charset="0"/>
                <a:sym typeface="Courier" charset="0"/>
              </a:rPr>
              <a:t>updatedSending</a:t>
            </a:r>
            <a:r>
              <a:rPr lang="en-US" sz="3000" dirty="0">
                <a:solidFill>
                  <a:srgbClr val="FFFFFF"/>
                </a:solidFill>
                <a:latin typeface="Courier" charset="0"/>
                <a:ea typeface="ＭＳ Ｐゴシック" charset="0"/>
                <a:cs typeface="Courier" charset="0"/>
                <a:sym typeface="Courier" charset="0"/>
              </a:rPr>
              <a:t> resource update report (run-id: f923449e-cc7b-45f7-a9fb-ac1da3653557)</a:t>
            </a:r>
          </a:p>
        </p:txBody>
      </p:sp>
      <p:sp>
        <p:nvSpPr>
          <p:cNvPr id="686083" name="Rectangle 3"/>
          <p:cNvSpPr>
            <a:spLocks noGrp="1" noChangeArrowheads="1"/>
          </p:cNvSpPr>
          <p:nvPr>
            <p:ph type="title"/>
          </p:nvPr>
        </p:nvSpPr>
        <p:spPr>
          <a:ln/>
        </p:spPr>
        <p:txBody>
          <a:bodyPr/>
          <a:lstStyle/>
          <a:p>
            <a:r>
              <a:rPr lang="en-US"/>
              <a:t>Exercise: Re-run the Chef Client</a:t>
            </a:r>
          </a:p>
        </p:txBody>
      </p:sp>
      <p:sp>
        <p:nvSpPr>
          <p:cNvPr id="686084" name="Rectangle 4"/>
          <p:cNvSpPr>
            <a:spLocks/>
          </p:cNvSpPr>
          <p:nvPr/>
        </p:nvSpPr>
        <p:spPr bwMode="auto">
          <a:xfrm>
            <a:off x="1499394" y="358140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800" b="1" dirty="0">
                <a:solidFill>
                  <a:srgbClr val="558E28"/>
                </a:solidFill>
                <a:ea typeface="ＭＳ Ｐゴシック" charset="0"/>
                <a:cs typeface="Gill Sans" charset="0"/>
              </a:rPr>
              <a:t>WIN!</a:t>
            </a:r>
          </a:p>
        </p:txBody>
      </p:sp>
    </p:spTree>
    <p:extLst>
      <p:ext uri="{BB962C8B-B14F-4D97-AF65-F5344CB8AC3E}">
        <p14:creationId xmlns:p14="http://schemas.microsoft.com/office/powerpoint/2010/main" val="15816712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686084"/>
                                        </p:tgtEl>
                                        <p:attrNameLst>
                                          <p:attrName>style.visibility</p:attrName>
                                        </p:attrNameLst>
                                      </p:cBhvr>
                                      <p:to>
                                        <p:strVal val="visible"/>
                                      </p:to>
                                    </p:set>
                                    <p:anim calcmode="lin" valueType="num">
                                      <p:cBhvr>
                                        <p:cTn id="7" dur="75" fill="hold"/>
                                        <p:tgtEl>
                                          <p:spTgt spid="686084"/>
                                        </p:tgtEl>
                                        <p:attrNameLst>
                                          <p:attrName>ppt_w</p:attrName>
                                        </p:attrNameLst>
                                      </p:cBhvr>
                                      <p:tavLst>
                                        <p:tav tm="0">
                                          <p:val>
                                            <p:strVal val="4*#ppt_w"/>
                                          </p:val>
                                        </p:tav>
                                        <p:tav tm="100000">
                                          <p:val>
                                            <p:strVal val="#ppt_w"/>
                                          </p:val>
                                        </p:tav>
                                      </p:tavLst>
                                    </p:anim>
                                    <p:anim calcmode="lin" valueType="num">
                                      <p:cBhvr>
                                        <p:cTn id="8" dur="75" fill="hold"/>
                                        <p:tgtEl>
                                          <p:spTgt spid="68608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4" grpId="0" autoUpdateAnimBg="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Rectangle 1"/>
          <p:cNvSpPr>
            <a:spLocks/>
          </p:cNvSpPr>
          <p:nvPr/>
        </p:nvSpPr>
        <p:spPr bwMode="auto">
          <a:xfrm>
            <a:off x="825581" y="5867400"/>
            <a:ext cx="14606427" cy="29718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000" dirty="0">
                <a:solidFill>
                  <a:srgbClr val="FFFFFF"/>
                </a:solidFill>
                <a:latin typeface="Courier" charset="0"/>
                <a:ea typeface="ＭＳ Ｐゴシック" charset="0"/>
                <a:cs typeface="Courier" charset="0"/>
                <a:sym typeface="Courier" charset="0"/>
              </a:rPr>
              <a:t>This server is property of </a:t>
            </a:r>
            <a:r>
              <a:rPr lang="en-US" sz="4000" dirty="0" smtClean="0">
                <a:solidFill>
                  <a:srgbClr val="FFFFFF"/>
                </a:solidFill>
                <a:latin typeface="Courier" charset="0"/>
                <a:ea typeface="ＭＳ Ｐゴシック" charset="0"/>
                <a:cs typeface="Courier" charset="0"/>
                <a:sym typeface="Courier" charset="0"/>
              </a:rPr>
              <a:t>Chef</a:t>
            </a:r>
          </a:p>
          <a:p>
            <a:pPr algn="l"/>
            <a:r>
              <a:rPr lang="en-US" sz="4000" dirty="0">
                <a:solidFill>
                  <a:srgbClr val="FFFFFF"/>
                </a:solidFill>
                <a:latin typeface="Courier" charset="0"/>
                <a:ea typeface="ＭＳ Ｐゴシック" charset="0"/>
                <a:cs typeface="Courier" charset="0"/>
                <a:sym typeface="Courier" charset="0"/>
              </a:rPr>
              <a:t> </a:t>
            </a:r>
            <a:r>
              <a:rPr lang="en-US" sz="4000" dirty="0" smtClean="0">
                <a:solidFill>
                  <a:srgbClr val="FFFFFF"/>
                </a:solidFill>
                <a:latin typeface="Courier" charset="0"/>
                <a:ea typeface="ＭＳ Ｐゴシック" charset="0"/>
                <a:cs typeface="Courier" charset="0"/>
                <a:sym typeface="Courier" charset="0"/>
              </a:rPr>
              <a:t> This </a:t>
            </a:r>
            <a:r>
              <a:rPr lang="en-US" sz="4000" dirty="0">
                <a:solidFill>
                  <a:srgbClr val="FFFFFF"/>
                </a:solidFill>
                <a:latin typeface="Courier" charset="0"/>
                <a:ea typeface="ＭＳ Ｐゴシック" charset="0"/>
                <a:cs typeface="Courier" charset="0"/>
                <a:sym typeface="Courier" charset="0"/>
              </a:rPr>
              <a:t>server is in-scope for PCI compliance</a:t>
            </a:r>
          </a:p>
        </p:txBody>
      </p:sp>
      <p:sp>
        <p:nvSpPr>
          <p:cNvPr id="688130" name="Rectangle 2"/>
          <p:cNvSpPr>
            <a:spLocks/>
          </p:cNvSpPr>
          <p:nvPr/>
        </p:nvSpPr>
        <p:spPr bwMode="auto">
          <a:xfrm>
            <a:off x="800178" y="43434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cat /etc/</a:t>
            </a:r>
            <a:r>
              <a:rPr lang="en-US" sz="4800" dirty="0" err="1">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
        <p:nvSpPr>
          <p:cNvPr id="688131" name="Rectangle 3"/>
          <p:cNvSpPr>
            <a:spLocks noGrp="1" noChangeArrowheads="1"/>
          </p:cNvSpPr>
          <p:nvPr>
            <p:ph type="title"/>
          </p:nvPr>
        </p:nvSpPr>
        <p:spPr>
          <a:ln/>
        </p:spPr>
        <p:txBody>
          <a:bodyPr/>
          <a:lstStyle/>
          <a:p>
            <a:r>
              <a:rPr lang="en-US"/>
              <a:t>Exercise: Check your work</a:t>
            </a:r>
          </a:p>
        </p:txBody>
      </p:sp>
      <p:sp>
        <p:nvSpPr>
          <p:cNvPr id="5" name="Rectangle 2"/>
          <p:cNvSpPr>
            <a:spLocks/>
          </p:cNvSpPr>
          <p:nvPr/>
        </p:nvSpPr>
        <p:spPr bwMode="auto">
          <a:xfrm>
            <a:off x="786762" y="29718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chef-client</a:t>
            </a:r>
            <a:endParaRPr lang="en-US" sz="4800" dirty="0">
              <a:solidFill>
                <a:srgbClr val="FFFFFF"/>
              </a:solidFill>
              <a:latin typeface="Courier" charset="0"/>
              <a:ea typeface="ＭＳ Ｐゴシック" charset="0"/>
              <a:cs typeface="Courier" charset="0"/>
              <a:sym typeface="Courier" charset="0"/>
            </a:endParaRPr>
          </a:p>
        </p:txBody>
      </p:sp>
      <p:sp>
        <p:nvSpPr>
          <p:cNvPr id="6" name="Rectangle 2"/>
          <p:cNvSpPr>
            <a:spLocks/>
          </p:cNvSpPr>
          <p:nvPr/>
        </p:nvSpPr>
        <p:spPr bwMode="auto">
          <a:xfrm>
            <a:off x="813594" y="1600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ws</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7243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knife </a:t>
            </a:r>
            <a:r>
              <a:rPr lang="en-US" sz="4800" dirty="0" smtClean="0">
                <a:solidFill>
                  <a:srgbClr val="FFFFFF"/>
                </a:solidFill>
                <a:latin typeface="Courier" charset="0"/>
                <a:ea typeface="ＭＳ Ｐゴシック" charset="0"/>
                <a:cs typeface="Courier" charset="0"/>
                <a:sym typeface="Courier" charset="0"/>
              </a:rPr>
              <a:t>node show &lt;</a:t>
            </a:r>
            <a:r>
              <a:rPr lang="en-US" sz="4800" i="1" dirty="0" err="1" smtClean="0">
                <a:solidFill>
                  <a:srgbClr val="FFFFFF"/>
                </a:solidFill>
                <a:latin typeface="Courier" charset="0"/>
                <a:ea typeface="ＭＳ Ｐゴシック" charset="0"/>
                <a:cs typeface="Courier" charset="0"/>
                <a:sym typeface="Courier" charset="0"/>
              </a:rPr>
              <a:t>nodename</a:t>
            </a:r>
            <a:r>
              <a:rPr lang="en-US" sz="480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a </a:t>
            </a:r>
            <a:r>
              <a:rPr lang="en-US" sz="4800" dirty="0" err="1">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
        <p:nvSpPr>
          <p:cNvPr id="689154" name="Rectangle 2"/>
          <p:cNvSpPr>
            <a:spLocks noGrp="1" noChangeArrowheads="1"/>
          </p:cNvSpPr>
          <p:nvPr>
            <p:ph type="title"/>
          </p:nvPr>
        </p:nvSpPr>
        <p:spPr>
          <a:ln/>
        </p:spPr>
        <p:txBody>
          <a:bodyPr/>
          <a:lstStyle/>
          <a:p>
            <a:r>
              <a:rPr lang="en-US" sz="5300"/>
              <a:t>Exercise: Show your test node</a:t>
            </a:r>
            <a:r>
              <a:rPr lang="ja-JP" altLang="en-US" sz="5300">
                <a:latin typeface="Arial"/>
              </a:rPr>
              <a:t>’</a:t>
            </a:r>
            <a:r>
              <a:rPr lang="en-US" sz="5300"/>
              <a:t>s pci attribute</a:t>
            </a:r>
          </a:p>
        </p:txBody>
      </p:sp>
      <p:sp>
        <p:nvSpPr>
          <p:cNvPr id="689155" name="Rectangle 3"/>
          <p:cNvSpPr>
            <a:spLocks/>
          </p:cNvSpPr>
          <p:nvPr/>
        </p:nvSpPr>
        <p:spPr bwMode="auto">
          <a:xfrm>
            <a:off x="825581" y="3657600"/>
            <a:ext cx="14606427" cy="5181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endParaRPr lang="en-US" sz="4800" dirty="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1 items </a:t>
            </a:r>
            <a:r>
              <a:rPr lang="en-US" sz="4800" dirty="0" smtClean="0">
                <a:solidFill>
                  <a:srgbClr val="FFFFFF"/>
                </a:solidFill>
                <a:latin typeface="Courier" charset="0"/>
                <a:ea typeface="ＭＳ Ｐゴシック" charset="0"/>
                <a:cs typeface="Courier" charset="0"/>
                <a:sym typeface="Courier" charset="0"/>
              </a:rPr>
              <a:t>found</a:t>
            </a:r>
          </a:p>
          <a:p>
            <a:pPr algn="l"/>
            <a:r>
              <a:rPr lang="en-US" sz="4800" dirty="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  </a:t>
            </a: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r>
              <a:rPr lang="en-US" sz="4800" dirty="0">
                <a:solidFill>
                  <a:srgbClr val="FFFFFF"/>
                </a:solidFill>
                <a:latin typeface="Courier" charset="0"/>
                <a:ea typeface="ＭＳ Ｐゴシック" charset="0"/>
                <a:cs typeface="Courier" charset="0"/>
                <a:sym typeface="Courier" charset="0"/>
              </a:rPr>
              <a:t>:    </a:t>
            </a:r>
            <a:endParaRPr lang="en-US" sz="4800" dirty="0" smtClean="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in_scope</a:t>
            </a:r>
            <a:r>
              <a:rPr lang="en-US" sz="4800" dirty="0">
                <a:solidFill>
                  <a:srgbClr val="FFFFFF"/>
                </a:solidFill>
                <a:latin typeface="Courier" charset="0"/>
                <a:ea typeface="ＭＳ Ｐゴシック" charset="0"/>
                <a:cs typeface="Courier" charset="0"/>
                <a:sym typeface="Courier" charset="0"/>
              </a:rPr>
              <a:t>: true</a:t>
            </a:r>
          </a:p>
          <a:p>
            <a:pPr algn="l"/>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83706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3700"/>
              <a:t>Cookbook Attributes are applied for all downloaded cookbooks!</a:t>
            </a:r>
          </a:p>
        </p:txBody>
      </p:sp>
      <p:sp>
        <p:nvSpPr>
          <p:cNvPr id="684034" name="Rectangle 2"/>
          <p:cNvSpPr>
            <a:spLocks noGrp="1" noChangeArrowheads="1"/>
          </p:cNvSpPr>
          <p:nvPr>
            <p:ph type="body" idx="1"/>
          </p:nvPr>
        </p:nvSpPr>
        <p:spPr>
          <a:ln/>
        </p:spPr>
        <p:txBody>
          <a:bodyPr/>
          <a:lstStyle/>
          <a:p>
            <a:r>
              <a:rPr lang="en-US" dirty="0"/>
              <a:t>Cookbooks downloaded as dependencies will have their attribute files </a:t>
            </a:r>
            <a:r>
              <a:rPr lang="en-US" dirty="0" smtClean="0"/>
              <a:t>evaluated, even </a:t>
            </a:r>
            <a:r>
              <a:rPr lang="en-US" dirty="0"/>
              <a:t>if there is no recipe from the cookbook in the run-</a:t>
            </a:r>
            <a:r>
              <a:rPr lang="en-US" dirty="0" smtClean="0"/>
              <a:t>list</a:t>
            </a:r>
          </a:p>
          <a:p>
            <a:r>
              <a:rPr lang="en-US" dirty="0" smtClean="0"/>
              <a:t>If you are including a recipe from another cookbook, you must add a ‘depends’ to </a:t>
            </a:r>
            <a:r>
              <a:rPr lang="en-US" dirty="0" err="1" smtClean="0"/>
              <a:t>metadata.rb</a:t>
            </a:r>
            <a:endParaRPr lang="en-US" dirty="0" smtClean="0"/>
          </a:p>
          <a:p>
            <a:pPr lvl="3"/>
            <a:r>
              <a:rPr lang="en-US" dirty="0" err="1" smtClean="0"/>
              <a:t>include_recipe</a:t>
            </a:r>
            <a:r>
              <a:rPr lang="en-US" dirty="0" smtClean="0"/>
              <a:t> is discussed later in the course.</a:t>
            </a:r>
          </a:p>
        </p:txBody>
      </p:sp>
    </p:spTree>
    <p:extLst>
      <p:ext uri="{BB962C8B-B14F-4D97-AF65-F5344CB8AC3E}">
        <p14:creationId xmlns:p14="http://schemas.microsoft.com/office/powerpoint/2010/main" val="1840554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xfrm>
            <a:off x="786761" y="177800"/>
            <a:ext cx="14657233" cy="1117600"/>
          </a:xfrm>
          <a:ln/>
        </p:spPr>
        <p:txBody>
          <a:bodyPr/>
          <a:lstStyle/>
          <a:p>
            <a:r>
              <a:rPr lang="en-US" sz="4800" dirty="0"/>
              <a:t>Exercise: </a:t>
            </a:r>
            <a:r>
              <a:rPr lang="en-US" sz="4800" dirty="0" smtClean="0"/>
              <a:t>Change </a:t>
            </a:r>
            <a:r>
              <a:rPr lang="en-US" sz="4800" dirty="0"/>
              <a:t>attribute to false</a:t>
            </a:r>
          </a:p>
        </p:txBody>
      </p:sp>
      <p:sp>
        <p:nvSpPr>
          <p:cNvPr id="684034" name="Rectangle 2"/>
          <p:cNvSpPr>
            <a:spLocks noGrp="1" noChangeArrowheads="1"/>
          </p:cNvSpPr>
          <p:nvPr>
            <p:ph type="body" idx="1"/>
          </p:nvPr>
        </p:nvSpPr>
        <p:spPr>
          <a:xfrm>
            <a:off x="280194" y="4038600"/>
            <a:ext cx="15773400" cy="4572000"/>
          </a:xfrm>
          <a:ln/>
        </p:spPr>
        <p:txBody>
          <a:bodyPr/>
          <a:lstStyle/>
          <a:p>
            <a:pPr marL="914400" indent="-914400">
              <a:buFont typeface="+mj-lt"/>
              <a:buAutoNum type="arabicPeriod"/>
            </a:pPr>
            <a:r>
              <a:rPr lang="en-US" dirty="0" smtClean="0"/>
              <a:t>Change the attribute to </a:t>
            </a:r>
            <a:r>
              <a:rPr lang="en-US" b="1" dirty="0" smtClean="0"/>
              <a:t>false </a:t>
            </a:r>
            <a:r>
              <a:rPr lang="en-US" dirty="0" smtClean="0"/>
              <a:t>and</a:t>
            </a:r>
            <a:r>
              <a:rPr lang="en-US" b="1" dirty="0" smtClean="0"/>
              <a:t> </a:t>
            </a:r>
            <a:r>
              <a:rPr lang="en-US" dirty="0"/>
              <a:t>u</a:t>
            </a:r>
            <a:r>
              <a:rPr lang="en-US" dirty="0" smtClean="0"/>
              <a:t>pload the cookbook</a:t>
            </a:r>
            <a:endParaRPr lang="en-US" dirty="0"/>
          </a:p>
          <a:p>
            <a:pPr marL="914400" indent="-914400">
              <a:buFont typeface="+mj-lt"/>
              <a:buAutoNum type="arabicPeriod"/>
            </a:pPr>
            <a:r>
              <a:rPr lang="en-US" dirty="0" smtClean="0"/>
              <a:t>Make sure </a:t>
            </a:r>
            <a:r>
              <a:rPr lang="en-US" b="1" dirty="0" err="1" smtClean="0"/>
              <a:t>log_level</a:t>
            </a:r>
            <a:r>
              <a:rPr lang="en-US" b="1" dirty="0" smtClean="0"/>
              <a:t> is set to :info </a:t>
            </a:r>
            <a:r>
              <a:rPr lang="en-US" smtClean="0"/>
              <a:t>(in </a:t>
            </a:r>
            <a:r>
              <a:rPr lang="en-US" dirty="0"/>
              <a:t>/etc/chef/</a:t>
            </a:r>
            <a:r>
              <a:rPr lang="en-US" dirty="0" err="1"/>
              <a:t>client.rb</a:t>
            </a:r>
            <a:r>
              <a:rPr lang="en-US" dirty="0"/>
              <a:t>)</a:t>
            </a:r>
            <a:endParaRPr lang="en-US" dirty="0" smtClean="0"/>
          </a:p>
          <a:p>
            <a:pPr marL="914400" indent="-914400">
              <a:buFont typeface="+mj-lt"/>
              <a:buAutoNum type="arabicPeriod"/>
            </a:pPr>
            <a:r>
              <a:rPr lang="en-US" dirty="0" smtClean="0"/>
              <a:t>converge the node</a:t>
            </a:r>
          </a:p>
          <a:p>
            <a:pPr marL="914400" indent="-914400">
              <a:buFont typeface="+mj-lt"/>
              <a:buAutoNum type="arabicPeriod"/>
            </a:pPr>
            <a:r>
              <a:rPr lang="en-US" dirty="0" smtClean="0"/>
              <a:t>See the changes in the </a:t>
            </a:r>
            <a:r>
              <a:rPr lang="en-US" b="1" dirty="0" smtClean="0"/>
              <a:t>/etc/</a:t>
            </a:r>
            <a:r>
              <a:rPr lang="en-US" b="1" dirty="0" err="1" smtClean="0"/>
              <a:t>motd</a:t>
            </a:r>
            <a:r>
              <a:rPr lang="en-US" dirty="0" smtClean="0"/>
              <a:t> file</a:t>
            </a:r>
          </a:p>
          <a:p>
            <a:pPr marL="914400" indent="-914400">
              <a:buFont typeface="+mj-lt"/>
              <a:buAutoNum type="arabicPeriod"/>
            </a:pPr>
            <a:r>
              <a:rPr lang="en-US" dirty="0" smtClean="0"/>
              <a:t>Show the </a:t>
            </a:r>
            <a:r>
              <a:rPr lang="en-US" dirty="0" err="1" smtClean="0"/>
              <a:t>pci.in_scope</a:t>
            </a:r>
            <a:r>
              <a:rPr lang="en-US" dirty="0" smtClean="0"/>
              <a:t> attribute from the command line</a:t>
            </a:r>
          </a:p>
          <a:p>
            <a:endParaRPr lang="en-US" dirty="0" smtClean="0"/>
          </a:p>
        </p:txBody>
      </p:sp>
      <p:sp>
        <p:nvSpPr>
          <p:cNvPr id="5" name="Rectangle 1"/>
          <p:cNvSpPr>
            <a:spLocks/>
          </p:cNvSpPr>
          <p:nvPr/>
        </p:nvSpPr>
        <p:spPr bwMode="auto">
          <a:xfrm>
            <a:off x="356394"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default[</a:t>
            </a:r>
            <a:r>
              <a:rPr lang="en-US" sz="4100">
                <a:solidFill>
                  <a:srgbClr val="C4413D"/>
                </a:solidFill>
                <a:latin typeface="Courier" charset="0"/>
                <a:ea typeface="ＭＳ Ｐゴシック" charset="0"/>
                <a:cs typeface="Courier" charset="0"/>
                <a:sym typeface="Courier" charset="0"/>
              </a:rPr>
              <a:t>"pci"</a:t>
            </a:r>
            <a:r>
              <a:rPr lang="en-US" sz="4100">
                <a:solidFill>
                  <a:schemeClr val="tx1"/>
                </a:solidFill>
                <a:latin typeface="Courier" charset="0"/>
                <a:ea typeface="ＭＳ Ｐゴシック" charset="0"/>
                <a:cs typeface="Courier" charset="0"/>
                <a:sym typeface="Courier" charset="0"/>
              </a:rPr>
              <a:t>][</a:t>
            </a:r>
            <a:r>
              <a:rPr lang="en-US" sz="4100">
                <a:solidFill>
                  <a:srgbClr val="C4413D"/>
                </a:solidFill>
                <a:latin typeface="Courier" charset="0"/>
                <a:ea typeface="ＭＳ Ｐゴシック" charset="0"/>
                <a:cs typeface="Courier" charset="0"/>
                <a:sym typeface="Courier" charset="0"/>
              </a:rPr>
              <a:t>"in_scope"</a:t>
            </a:r>
            <a:r>
              <a:rPr lang="en-US" sz="4100">
                <a:solidFill>
                  <a:schemeClr val="tx1"/>
                </a:solidFill>
                <a:latin typeface="Courier" charset="0"/>
                <a:ea typeface="ＭＳ Ｐゴシック" charset="0"/>
                <a:cs typeface="Courier" charset="0"/>
                <a:sym typeface="Courier" charset="0"/>
              </a:rPr>
              <a:t>] = </a:t>
            </a:r>
            <a:r>
              <a:rPr lang="en-US" sz="4100">
                <a:solidFill>
                  <a:srgbClr val="C4413D"/>
                </a:solidFill>
                <a:latin typeface="Courier" charset="0"/>
                <a:ea typeface="ＭＳ Ｐゴシック" charset="0"/>
                <a:cs typeface="Courier" charset="0"/>
                <a:sym typeface="Courier" charset="0"/>
              </a:rPr>
              <a:t>false</a:t>
            </a:r>
          </a:p>
        </p:txBody>
      </p:sp>
      <p:sp>
        <p:nvSpPr>
          <p:cNvPr id="6" name="Rectangle 2"/>
          <p:cNvSpPr>
            <a:spLocks/>
          </p:cNvSpPr>
          <p:nvPr/>
        </p:nvSpPr>
        <p:spPr bwMode="auto">
          <a:xfrm>
            <a:off x="1357446" y="1701800"/>
            <a:ext cx="1340074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dirty="0">
                <a:solidFill>
                  <a:schemeClr val="tx1"/>
                </a:solidFill>
                <a:latin typeface="Courier" charset="0"/>
                <a:ea typeface="ＭＳ Ｐゴシック" charset="0"/>
                <a:cs typeface="Courier" charset="0"/>
                <a:sym typeface="Courier" charset="0"/>
              </a:rPr>
              <a:t>OPEN IN EDITOR</a:t>
            </a:r>
            <a:r>
              <a:rPr lang="en-US" b="1" dirty="0" smtClean="0">
                <a:solidFill>
                  <a:schemeClr val="tx1"/>
                </a:solidFill>
                <a:latin typeface="Courier" charset="0"/>
                <a:ea typeface="ＭＳ Ｐゴシック" charset="0"/>
                <a:cs typeface="Courier" charset="0"/>
                <a:sym typeface="Courier" charset="0"/>
              </a:rPr>
              <a:t>: </a:t>
            </a:r>
            <a:r>
              <a:rPr lang="en-US" dirty="0">
                <a:latin typeface="Courier" charset="0"/>
                <a:ea typeface="ＭＳ Ｐゴシック" charset="0"/>
                <a:cs typeface="Courier" charset="0"/>
                <a:sym typeface="Courier" charset="0"/>
              </a:rPr>
              <a:t>cookbooks/</a:t>
            </a:r>
            <a:r>
              <a:rPr lang="en-US" dirty="0" err="1">
                <a:latin typeface="Courier" charset="0"/>
                <a:ea typeface="ＭＳ Ｐゴシック" charset="0"/>
                <a:cs typeface="Courier" charset="0"/>
                <a:sym typeface="Courier" charset="0"/>
              </a:rPr>
              <a:t>pci</a:t>
            </a:r>
            <a:r>
              <a:rPr lang="en-US" dirty="0">
                <a:latin typeface="Courier" charset="0"/>
                <a:ea typeface="ＭＳ Ｐゴシック" charset="0"/>
                <a:cs typeface="Courier" charset="0"/>
                <a:sym typeface="Courier" charset="0"/>
              </a:rPr>
              <a:t>/attributes/default.rb</a:t>
            </a:r>
          </a:p>
          <a:p>
            <a:pPr algn="l"/>
            <a:endParaRPr lang="en-US" b="1"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448735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The Major System Components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1200329"/>
          </a:xfrm>
          <a:prstGeom prst="rect">
            <a:avLst/>
          </a:prstGeom>
          <a:noFill/>
        </p:spPr>
        <p:txBody>
          <a:bodyPr wrap="none" rtlCol="0">
            <a:spAutoFit/>
          </a:bodyPr>
          <a:lstStyle/>
          <a:p>
            <a:r>
              <a:rPr lang="en-US" sz="3600" b="1" dirty="0" smtClean="0"/>
              <a:t>Node</a:t>
            </a:r>
          </a:p>
          <a:p>
            <a:pPr marL="571500" indent="-571500">
              <a:buFont typeface="Arial"/>
              <a:buChar char="•"/>
            </a:pP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43927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4400" dirty="0" smtClean="0"/>
              <a:t>Exercise: Find the /etc/</a:t>
            </a:r>
            <a:r>
              <a:rPr lang="en-US" sz="4400" dirty="0" err="1" smtClean="0"/>
              <a:t>motd</a:t>
            </a:r>
            <a:r>
              <a:rPr lang="en-US" sz="4400" dirty="0" smtClean="0"/>
              <a:t> backup</a:t>
            </a:r>
            <a:endParaRPr lang="en-US" sz="4400" dirty="0"/>
          </a:p>
        </p:txBody>
      </p:sp>
      <p:sp>
        <p:nvSpPr>
          <p:cNvPr id="684034" name="Rectangle 2"/>
          <p:cNvSpPr>
            <a:spLocks noGrp="1" noChangeArrowheads="1"/>
          </p:cNvSpPr>
          <p:nvPr>
            <p:ph type="body" idx="1"/>
          </p:nvPr>
        </p:nvSpPr>
        <p:spPr>
          <a:ln/>
        </p:spPr>
        <p:txBody>
          <a:bodyPr/>
          <a:lstStyle/>
          <a:p>
            <a:r>
              <a:rPr lang="en-US" dirty="0" smtClean="0"/>
              <a:t>Look at your chef-client run output</a:t>
            </a:r>
          </a:p>
          <a:p>
            <a:r>
              <a:rPr lang="en-US" dirty="0" smtClean="0"/>
              <a:t>In the log output, find the location where chef-client placed the </a:t>
            </a:r>
            <a:r>
              <a:rPr lang="en-US" b="1" dirty="0" smtClean="0"/>
              <a:t>/etc/</a:t>
            </a:r>
            <a:r>
              <a:rPr lang="en-US" b="1" dirty="0" err="1" smtClean="0"/>
              <a:t>motd</a:t>
            </a:r>
            <a:r>
              <a:rPr lang="en-US" b="1" dirty="0" smtClean="0"/>
              <a:t> </a:t>
            </a:r>
            <a:r>
              <a:rPr lang="en-US" dirty="0" smtClean="0"/>
              <a:t>backup</a:t>
            </a:r>
          </a:p>
          <a:p>
            <a:r>
              <a:rPr lang="en-US" dirty="0" smtClean="0"/>
              <a:t>View the backup file</a:t>
            </a:r>
          </a:p>
        </p:txBody>
      </p:sp>
    </p:spTree>
    <p:extLst>
      <p:ext uri="{BB962C8B-B14F-4D97-AF65-F5344CB8AC3E}">
        <p14:creationId xmlns:p14="http://schemas.microsoft.com/office/powerpoint/2010/main" val="677639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smtClean="0">
                <a:latin typeface="Courier"/>
                <a:cs typeface="Courier"/>
              </a:rPr>
              <a:t>Package (Linux)</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782894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891356" cy="523220"/>
          </a:xfrm>
          <a:prstGeom prst="rect">
            <a:avLst/>
          </a:prstGeom>
          <a:noFill/>
        </p:spPr>
        <p:txBody>
          <a:bodyPr wrap="none" rtlCol="0">
            <a:spAutoFit/>
          </a:bodyPr>
          <a:lstStyle/>
          <a:p>
            <a:pPr>
              <a:defRPr/>
            </a:pPr>
            <a:r>
              <a:rPr lang="en-US" dirty="0">
                <a:solidFill>
                  <a:schemeClr val="bg1"/>
                </a:solidFill>
                <a:sym typeface="Arial Bold" charset="0"/>
              </a:rPr>
              <a:t>Writing a </a:t>
            </a:r>
            <a:r>
              <a:rPr lang="en-US" dirty="0" smtClean="0">
                <a:solidFill>
                  <a:schemeClr val="bg1"/>
                </a:solidFill>
                <a:sym typeface="Arial Bold" charset="0"/>
              </a:rPr>
              <a:t>Windows </a:t>
            </a:r>
            <a:r>
              <a:rPr lang="en-US" dirty="0" smtClean="0">
                <a:solidFill>
                  <a:schemeClr val="bg1"/>
                </a:solidFill>
              </a:rPr>
              <a:t>Hosts </a:t>
            </a:r>
            <a:r>
              <a:rPr lang="en-US" dirty="0">
                <a:solidFill>
                  <a:schemeClr val="bg1"/>
                </a:solidFill>
                <a:sym typeface="Arial Bold" charset="0"/>
              </a:rPr>
              <a:t>Cookbook</a:t>
            </a:r>
            <a:endParaRPr lang="en-US" dirty="0">
              <a:solidFill>
                <a:schemeClr val="bg1"/>
              </a:solidFill>
              <a:sym typeface="Arial" charset="0"/>
            </a:endParaRPr>
          </a:p>
        </p:txBody>
      </p:sp>
    </p:spTree>
    <p:extLst>
      <p:ext uri="{BB962C8B-B14F-4D97-AF65-F5344CB8AC3E}">
        <p14:creationId xmlns:p14="http://schemas.microsoft.com/office/powerpoint/2010/main" val="4159626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Use </a:t>
            </a:r>
            <a:r>
              <a:rPr lang="en-US" dirty="0"/>
              <a:t>ERB Templates in Chef</a:t>
            </a:r>
          </a:p>
          <a:p>
            <a:pPr lvl="1"/>
            <a:r>
              <a:rPr lang="en-US" dirty="0" smtClean="0"/>
              <a:t>Specify </a:t>
            </a:r>
            <a:r>
              <a:rPr lang="en-US" dirty="0"/>
              <a:t>cookbook dependencies</a:t>
            </a:r>
          </a:p>
          <a:p>
            <a:pPr lvl="1"/>
            <a:r>
              <a:rPr lang="en-US" dirty="0"/>
              <a:t>Perform the cookbook </a:t>
            </a:r>
            <a:r>
              <a:rPr lang="en-US" dirty="0" smtClean="0"/>
              <a:t>creation</a:t>
            </a:r>
            <a:r>
              <a:rPr lang="en-US" dirty="0"/>
              <a:t>, upload, and test loop</a:t>
            </a:r>
          </a:p>
        </p:txBody>
      </p:sp>
    </p:spTree>
    <p:extLst>
      <p:ext uri="{BB962C8B-B14F-4D97-AF65-F5344CB8AC3E}">
        <p14:creationId xmlns:p14="http://schemas.microsoft.com/office/powerpoint/2010/main" val="3084171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To comply with local regulations, we need to block access from our Windows servers located in the country of </a:t>
            </a:r>
            <a:r>
              <a:rPr lang="en-US" dirty="0" err="1" smtClean="0"/>
              <a:t>Fitzmandia</a:t>
            </a:r>
            <a:r>
              <a:rPr lang="en-US" dirty="0" smtClean="0"/>
              <a:t> to the New York Times website.</a:t>
            </a:r>
          </a:p>
          <a:p>
            <a:pPr eaLnBrk="1" hangingPunct="1"/>
            <a:endParaRPr lang="en-US" sz="2400" b="1" dirty="0" smtClean="0"/>
          </a:p>
          <a:p>
            <a:pPr eaLnBrk="1" hangingPunct="1"/>
            <a:r>
              <a:rPr lang="en-US" b="1" dirty="0" smtClean="0"/>
              <a:t>How: </a:t>
            </a:r>
            <a:r>
              <a:rPr lang="en-US" dirty="0" smtClean="0"/>
              <a:t>We will use the Windows hosts file to set the New York Times IP address to 0.0.0.0.</a:t>
            </a:r>
          </a:p>
          <a:p>
            <a:pPr eaLnBrk="1" hangingPunct="1"/>
            <a:endParaRPr lang="en-US" sz="2400"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Windows server.</a:t>
            </a:r>
          </a:p>
        </p:txBody>
      </p:sp>
    </p:spTree>
    <p:extLst>
      <p:ext uri="{BB962C8B-B14F-4D97-AF65-F5344CB8AC3E}">
        <p14:creationId xmlns:p14="http://schemas.microsoft.com/office/powerpoint/2010/main" val="59596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2494702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4273457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77800"/>
            <a:ext cx="14630400" cy="1117600"/>
          </a:xfrm>
        </p:spPr>
        <p:txBody>
          <a:bodyPr/>
          <a:lstStyle/>
          <a:p>
            <a:pPr>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7747592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280194" y="2457450"/>
            <a:ext cx="1562100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Fitzmandia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a:xfrm>
            <a:off x="800273" y="152400"/>
            <a:ext cx="14657233" cy="1117600"/>
          </a:xfrm>
        </p:spPr>
        <p:txBody>
          <a:bodyPr/>
          <a:lstStyle/>
          <a:p>
            <a:pPr eaLnBrk="1" hangingPunct="1">
              <a:defRPr/>
            </a:pPr>
            <a:r>
              <a:rPr lang="en-US" sz="4400" dirty="0" smtClean="0">
                <a:sym typeface="Arial Bold" charset="0"/>
              </a:rPr>
              <a:t>Windows Exercise: Create </a:t>
            </a:r>
            <a:r>
              <a:rPr lang="en-US" sz="4400" dirty="0">
                <a:sym typeface="Arial Bold" charset="0"/>
              </a:rPr>
              <a:t>a default.rb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a:spcBef>
                <a:spcPts val="1100"/>
              </a:spcBef>
            </a:pPr>
            <a:r>
              <a:rPr lang="en-US" sz="4000" dirty="0" smtClean="0"/>
              <a:t>The ’datacenter'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1854545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a:t>
            </a:r>
            <a:r>
              <a:rPr lang="en-US" sz="5400" dirty="0" smtClean="0"/>
              <a:t>s E</a:t>
            </a:r>
            <a:r>
              <a:rPr lang="en-US" sz="5400" dirty="0" smtClean="0">
                <a:sym typeface="Arial Bold" charset="0"/>
              </a:rPr>
              <a:t>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Upload </a:t>
            </a:r>
            <a:r>
              <a:rPr lang="en-US" sz="5400" dirty="0">
                <a:sym typeface="Arial Bold" charset="0"/>
              </a:rPr>
              <a:t>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3027651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Workstation</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4909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106433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6548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Windows 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6" name="TextBox 5"/>
          <p:cNvSpPr txBox="1"/>
          <p:nvPr/>
        </p:nvSpPr>
        <p:spPr>
          <a:xfrm>
            <a:off x="737394" y="2057400"/>
            <a:ext cx="11114942" cy="830997"/>
          </a:xfrm>
          <a:prstGeom prst="rect">
            <a:avLst/>
          </a:prstGeom>
          <a:noFill/>
        </p:spPr>
        <p:txBody>
          <a:bodyPr wrap="none" rtlCol="0">
            <a:spAutoFit/>
          </a:bodyPr>
          <a:lstStyle/>
          <a:p>
            <a:r>
              <a:rPr lang="en-US" sz="4800" dirty="0" smtClean="0"/>
              <a:t>Create the new cookbook named ‘hosts’</a:t>
            </a:r>
            <a:endParaRPr lang="en-US" sz="4800" dirty="0"/>
          </a:p>
        </p:txBody>
      </p:sp>
    </p:spTree>
    <p:extLst>
      <p:ext uri="{BB962C8B-B14F-4D97-AF65-F5344CB8AC3E}">
        <p14:creationId xmlns:p14="http://schemas.microsoft.com/office/powerpoint/2010/main" val="843589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a:t>
            </a:r>
            <a:r>
              <a:rPr lang="en-US" sz="4100" dirty="0" smtClean="0">
                <a:solidFill>
                  <a:srgbClr val="0091CE"/>
                </a:solidFill>
                <a:latin typeface="Courier"/>
                <a:ea typeface="Courier"/>
                <a:cs typeface="Courier"/>
                <a:sym typeface="Courier"/>
              </a:rPr>
              <a:t>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330200"/>
            <a:ext cx="14782800" cy="1117600"/>
          </a:xfrm>
        </p:spPr>
        <p:txBody>
          <a:bodyPr/>
          <a:lstStyle/>
          <a:p>
            <a:pPr eaLnBrk="1" hangingPunct="1">
              <a:defRPr/>
            </a:pPr>
            <a:r>
              <a:rPr lang="en-US" sz="5400" dirty="0" smtClean="0">
                <a:sym typeface="Arial Bold" charset="0"/>
              </a:rPr>
              <a:t>Windows Exercise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Open </a:t>
            </a:r>
            <a:r>
              <a:rPr lang="en-US" sz="5400" dirty="0">
                <a:sym typeface="Arial Bold" charset="0"/>
              </a:rPr>
              <a:t>the default recipe in your editor</a:t>
            </a:r>
          </a:p>
        </p:txBody>
      </p:sp>
    </p:spTree>
    <p:extLst>
      <p:ext uri="{BB962C8B-B14F-4D97-AF65-F5344CB8AC3E}">
        <p14:creationId xmlns:p14="http://schemas.microsoft.com/office/powerpoint/2010/main" val="36967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362</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a:t>
            </a:r>
            <a:r>
              <a:rPr lang="en-US" dirty="0" smtClean="0"/>
              <a:t>resource here</a:t>
            </a:r>
            <a:r>
              <a:rPr lang="en-US" dirty="0"/>
              <a:t>, and rely on the file copy rules</a:t>
            </a:r>
          </a:p>
          <a:p>
            <a:pPr lvl="2"/>
            <a:r>
              <a:rPr lang="en-US" dirty="0" smtClean="0"/>
              <a:t>This would create the exact same file on each server</a:t>
            </a:r>
            <a:endParaRPr lang="en-US" dirty="0"/>
          </a:p>
          <a:p>
            <a:r>
              <a:rPr lang="en-US" dirty="0"/>
              <a:t>Obviously, that</a:t>
            </a:r>
            <a:r>
              <a:rPr lang="ja-JP" altLang="en-US" dirty="0">
                <a:latin typeface="Arial"/>
              </a:rPr>
              <a:t>’</a:t>
            </a:r>
            <a:r>
              <a:rPr lang="en-US" dirty="0"/>
              <a:t>s dramatically inefficient</a:t>
            </a:r>
          </a:p>
          <a:p>
            <a:r>
              <a:rPr lang="en-US" dirty="0"/>
              <a:t>Instead, we will render a </a:t>
            </a:r>
            <a:r>
              <a:rPr lang="en-US" b="1" dirty="0" smtClean="0">
                <a:latin typeface="Arial Bold" charset="0"/>
                <a:cs typeface="Arial Bold" charset="0"/>
                <a:sym typeface="Arial Bold" charset="0"/>
              </a:rPr>
              <a:t>template resource</a:t>
            </a:r>
            <a:r>
              <a:rPr lang="en-US" dirty="0" smtClean="0"/>
              <a:t> </a:t>
            </a:r>
            <a:r>
              <a:rPr lang="en-US" dirty="0"/>
              <a:t>- a file that is a mixture of the contents we want, and embedded Ruby code </a:t>
            </a:r>
          </a:p>
        </p:txBody>
      </p:sp>
    </p:spTree>
    <p:extLst>
      <p:ext uri="{BB962C8B-B14F-4D97-AF65-F5344CB8AC3E}">
        <p14:creationId xmlns:p14="http://schemas.microsoft.com/office/powerpoint/2010/main" val="146775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Copyright </a:t>
            </a:r>
            <a:r>
              <a:rPr lang="en-US" sz="2800" dirty="0">
                <a:solidFill>
                  <a:srgbClr val="0091CE"/>
                </a:solidFill>
                <a:latin typeface="Courier"/>
                <a:ea typeface="Courier"/>
                <a:cs typeface="Courier"/>
                <a:sym typeface="Courier"/>
              </a:rPr>
              <a:t>2013, 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972271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428598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05671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15367794" y="26543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1005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703198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a:solidFill>
                  <a:srgbClr val="C632FD"/>
                </a:solidFill>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508794" y="3200400"/>
            <a:ext cx="108966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136942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405394" y="32004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2413794" y="48768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a:latin typeface="Courier"/>
                <a:ea typeface="Courier"/>
                <a:cs typeface="Courier"/>
                <a:sym typeface="Courier"/>
              </a:rPr>
              <a:t> </a:t>
            </a:r>
            <a:r>
              <a:rPr lang="en-US" sz="370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325399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Workstation</a:t>
            </a:r>
            <a:endParaRPr lang="en-US" dirty="0"/>
          </a:p>
        </p:txBody>
      </p:sp>
      <p:sp>
        <p:nvSpPr>
          <p:cNvPr id="5" name="Content Placeholder 4"/>
          <p:cNvSpPr>
            <a:spLocks noGrp="1"/>
          </p:cNvSpPr>
          <p:nvPr>
            <p:ph sz="half" idx="1"/>
          </p:nvPr>
        </p:nvSpPr>
        <p:spPr>
          <a:xfrm>
            <a:off x="800204" y="1524000"/>
            <a:ext cx="13195990" cy="7239000"/>
          </a:xfrm>
        </p:spPr>
        <p:txBody>
          <a:bodyPr/>
          <a:lstStyle/>
          <a:p>
            <a:r>
              <a:rPr lang="en-US" sz="4800" dirty="0" smtClean="0"/>
              <a:t>Write your Chef configuration here</a:t>
            </a:r>
          </a:p>
          <a:p>
            <a:pPr lvl="2"/>
            <a:r>
              <a:rPr lang="en-US" sz="4000" dirty="0" smtClean="0"/>
              <a:t>Local copy of </a:t>
            </a:r>
            <a:r>
              <a:rPr lang="en-US" sz="4000" b="1" dirty="0" smtClean="0"/>
              <a:t>all </a:t>
            </a:r>
            <a:r>
              <a:rPr lang="en-US" sz="4000" dirty="0" smtClean="0"/>
              <a:t>your Chef configuration files</a:t>
            </a:r>
          </a:p>
          <a:p>
            <a:r>
              <a:rPr lang="en-US" sz="4800" dirty="0" smtClean="0"/>
              <a:t>Upload your Chef configuration to Chef Server</a:t>
            </a:r>
          </a:p>
          <a:p>
            <a:r>
              <a:rPr lang="en-US" sz="4800" dirty="0" smtClean="0"/>
              <a:t>Your configuration can be synced with an external repo (such as </a:t>
            </a:r>
            <a:r>
              <a:rPr lang="en-US" sz="4800" dirty="0" err="1" smtClean="0"/>
              <a:t>Github</a:t>
            </a:r>
            <a:r>
              <a:rPr lang="en-US" sz="4800" dirty="0" smtClean="0"/>
              <a:t> or SVN) for:</a:t>
            </a:r>
          </a:p>
          <a:p>
            <a:pPr lvl="2"/>
            <a:r>
              <a:rPr lang="en-US" sz="4000" dirty="0" smtClean="0"/>
              <a:t>Team workflows</a:t>
            </a:r>
          </a:p>
          <a:p>
            <a:pPr lvl="2"/>
            <a:r>
              <a:rPr lang="en-US" sz="4000" dirty="0" smtClean="0"/>
              <a:t>Data backups</a:t>
            </a:r>
          </a:p>
          <a:p>
            <a:pPr lvl="2"/>
            <a:r>
              <a:rPr lang="en-US" sz="4000" dirty="0" smtClean="0"/>
              <a:t>Version control</a:t>
            </a:r>
          </a:p>
        </p:txBody>
      </p:sp>
    </p:spTree>
    <p:extLst>
      <p:ext uri="{BB962C8B-B14F-4D97-AF65-F5344CB8AC3E}">
        <p14:creationId xmlns:p14="http://schemas.microsoft.com/office/powerpoint/2010/main" val="2482787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1938451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127794" y="1854200"/>
            <a:ext cx="160020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a:solidFill>
                  <a:srgbClr val="FFFFFF"/>
                </a:solidFill>
                <a:latin typeface="Courier" charset="0"/>
                <a:ea typeface="ＭＳ Ｐゴシック" charset="0"/>
                <a:cs typeface="Courier" charset="0"/>
                <a:sym typeface="Courier" charset="0"/>
              </a:rPr>
              <a:t>run_list add </a:t>
            </a:r>
            <a:r>
              <a:rPr lang="en-US" sz="3800" dirty="0" smtClean="0">
                <a:solidFill>
                  <a:srgbClr val="FFFFFF"/>
                </a:solidFill>
                <a:latin typeface="Courier" charset="0"/>
                <a:ea typeface="ＭＳ Ｐゴシック" charset="0"/>
                <a:cs typeface="Courier" charset="0"/>
                <a:sym typeface="Courier" charset="0"/>
              </a:rPr>
              <a:t>&lt;</a:t>
            </a:r>
            <a:r>
              <a:rPr lang="en-US" sz="3800" i="1" dirty="0" err="1" smtClean="0">
                <a:solidFill>
                  <a:srgbClr val="FFFFFF"/>
                </a:solidFill>
                <a:latin typeface="Courier" charset="0"/>
                <a:ea typeface="ＭＳ Ｐゴシック" charset="0"/>
                <a:cs typeface="Courier" charset="0"/>
                <a:sym typeface="Courier" charset="0"/>
              </a:rPr>
              <a:t>nodename</a:t>
            </a:r>
            <a:r>
              <a:rPr lang="en-US" sz="3800" smtClean="0">
                <a:solidFill>
                  <a:srgbClr val="FFFFFF"/>
                </a:solidFill>
                <a:latin typeface="Courier" charset="0"/>
                <a:ea typeface="ＭＳ Ｐゴシック" charset="0"/>
                <a:cs typeface="Courier" charset="0"/>
                <a:sym typeface="Courier" charset="0"/>
              </a:rPr>
              <a:t>&gt;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err="1" smtClean="0">
                <a:solidFill>
                  <a:srgbClr val="FFFFFF"/>
                </a:solidFill>
                <a:latin typeface="Courier" charset="0"/>
                <a:ea typeface="ＭＳ Ｐゴシック" charset="0"/>
                <a:cs typeface="Courier" charset="0"/>
                <a:sym typeface="Courier" charset="0"/>
              </a:rPr>
              <a:t>windowsnode</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038093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4296400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1209686A-5471-8E45-8B56-8B107B8F6743}" type="slidenum">
              <a:rPr lang="en-US"/>
              <a:pPr/>
              <a:t>373</a:t>
            </a:fld>
            <a:endParaRPr lang="en-US"/>
          </a:p>
        </p:txBody>
      </p:sp>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2000" dirty="0" smtClean="0"/>
              <a:t>1: #</a:t>
            </a:r>
            <a:r>
              <a:rPr lang="en-US" sz="2000" dirty="0"/>
              <a:t>This file is managed by the server &lt;%= node["</a:t>
            </a:r>
            <a:r>
              <a:rPr lang="en-US" sz="2000" dirty="0" err="1"/>
              <a:t>fqdn</a:t>
            </a:r>
            <a:r>
              <a:rPr lang="en-US" sz="2000" dirty="0"/>
              <a:t>"] %&gt;</a:t>
            </a:r>
          </a:p>
          <a:p>
            <a:pPr marL="0" indent="0">
              <a:buNone/>
            </a:pPr>
            <a:r>
              <a:rPr lang="en-US" sz="2000" dirty="0" smtClean="0"/>
              <a:t>2: &lt;</a:t>
            </a:r>
            <a:r>
              <a:rPr lang="en-US" sz="2000" dirty="0"/>
              <a:t>% case node["datacenter"]["location"] -%&gt;</a:t>
            </a:r>
          </a:p>
          <a:p>
            <a:pPr marL="0" indent="0">
              <a:buNone/>
            </a:pPr>
            <a:r>
              <a:rPr lang="en-US" sz="2000" dirty="0" smtClean="0"/>
              <a:t>3: &lt;</a:t>
            </a:r>
            <a:r>
              <a:rPr lang="en-US" sz="2000" dirty="0"/>
              <a:t>% when ”</a:t>
            </a:r>
            <a:r>
              <a:rPr lang="en-US" sz="2000" dirty="0" err="1"/>
              <a:t>Fitzmandia</a:t>
            </a:r>
            <a:r>
              <a:rPr lang="en-US" sz="2000" dirty="0"/>
              <a:t>" -%&gt;</a:t>
            </a:r>
          </a:p>
          <a:p>
            <a:pPr marL="0" indent="0">
              <a:buNone/>
            </a:pPr>
            <a:r>
              <a:rPr lang="en-US" sz="2000" dirty="0" smtClean="0"/>
              <a:t>4:</a:t>
            </a:r>
            <a:r>
              <a:rPr lang="en-US" sz="2000" dirty="0"/>
              <a:t>    0.0.0.0    </a:t>
            </a:r>
            <a:r>
              <a:rPr lang="en-US" sz="2000" dirty="0" err="1" smtClean="0"/>
              <a:t>www.nytimes.com</a:t>
            </a:r>
            <a:endParaRPr lang="en-US" sz="2000" dirty="0"/>
          </a:p>
          <a:p>
            <a:pPr marL="0" indent="0">
              <a:buNone/>
            </a:pPr>
            <a:r>
              <a:rPr lang="en-US" sz="2000" dirty="0" smtClean="0"/>
              <a:t>5: &lt;</a:t>
            </a:r>
            <a:r>
              <a:rPr lang="en-US" sz="2000" dirty="0"/>
              <a:t>% end -%&gt;</a:t>
            </a: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355735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FD5F6F56-3CA6-8546-A4BC-CEF7A7884BCF}" type="slidenum">
              <a:rPr lang="en-US"/>
              <a:pPr/>
              <a:t>374</a:t>
            </a:fld>
            <a:endParaRPr lang="en-US"/>
          </a:p>
        </p:txBody>
      </p:sp>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a:t>
            </a:r>
            <a:r>
              <a:rPr lang="en-US" sz="2400" dirty="0" smtClean="0">
                <a:solidFill>
                  <a:srgbClr val="FFFFFF"/>
                </a:solidFill>
                <a:latin typeface="Courier" charset="0"/>
                <a:ea typeface="ＭＳ Ｐゴシック" charset="0"/>
                <a:cs typeface="Courier" charset="0"/>
                <a:sym typeface="Courier" charset="0"/>
              </a:rPr>
              <a:t>[c:\Windows\System32\driver\etc\hosts]’ =</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a:solidFill>
                  <a:srgbClr val="FFFFFF"/>
                </a:solidFill>
                <a:latin typeface="Courier" charset="0"/>
                <a:ea typeface="ＭＳ Ｐゴシック" charset="0"/>
                <a:cs typeface="Courier" charset="0"/>
                <a:sym typeface="Courier" charset="0"/>
              </a:rPr>
              <a:t>nil:NilClassResource</a:t>
            </a:r>
            <a:r>
              <a:rPr lang="en-US" sz="2400" dirty="0">
                <a:solidFill>
                  <a:srgbClr val="FFFFFF"/>
                </a:solidFill>
                <a:latin typeface="Courier" charset="0"/>
                <a:ea typeface="ＭＳ Ｐゴシック" charset="0"/>
                <a:cs typeface="Courier" charset="0"/>
                <a:sym typeface="Courier" charset="0"/>
              </a:rPr>
              <a:t> Declaration:---------------------# In </a:t>
            </a:r>
            <a:r>
              <a:rPr lang="en-US" sz="2400" dirty="0" smtClean="0">
                <a:solidFill>
                  <a:srgbClr val="FFFFFF"/>
                </a:solidFill>
                <a:latin typeface="Courier" charset="0"/>
                <a:ea typeface="ＭＳ Ｐゴシック" charset="0"/>
                <a:cs typeface="Courier" charset="0"/>
                <a:sym typeface="Courier" charset="0"/>
              </a:rPr>
              <a:t>c:\</a:t>
            </a:r>
            <a:r>
              <a:rPr lang="en-US" sz="2400" dirty="0" err="1" smtClean="0">
                <a:solidFill>
                  <a:srgbClr val="FFFFFF"/>
                </a:solidFill>
                <a:latin typeface="Courier" charset="0"/>
                <a:ea typeface="ＭＳ Ｐゴシック" charset="0"/>
                <a:cs typeface="Courier" charset="0"/>
                <a:sym typeface="Courier" charset="0"/>
              </a:rPr>
              <a:t>opscode</a:t>
            </a:r>
            <a:r>
              <a:rPr lang="en-US" sz="2400" dirty="0" smtClean="0">
                <a:solidFill>
                  <a:srgbClr val="FFFFFF"/>
                </a:solidFill>
                <a:latin typeface="Courier" charset="0"/>
                <a:ea typeface="ＭＳ Ｐゴシック" charset="0"/>
                <a:cs typeface="Courier" charset="0"/>
                <a:sym typeface="Courier" charset="0"/>
              </a:rPr>
              <a:t>\cache\cookbooks\hosts\recipes\default.rb </a:t>
            </a:r>
            <a:r>
              <a:rPr lang="en-US" sz="2400" dirty="0">
                <a:solidFill>
                  <a:srgbClr val="FFFFFF"/>
                </a:solidFill>
                <a:latin typeface="Courier" charset="0"/>
                <a:ea typeface="ＭＳ Ｐゴシック" charset="0"/>
                <a:cs typeface="Courier" charset="0"/>
                <a:sym typeface="Courier" charset="0"/>
              </a:rPr>
              <a:t>10: template </a:t>
            </a:r>
            <a:r>
              <a:rPr lang="en-US" sz="2400" dirty="0" smtClean="0">
                <a:solidFill>
                  <a:srgbClr val="FFFFFF"/>
                </a:solidFill>
                <a:latin typeface="Courier" charset="0"/>
                <a:ea typeface="ＭＳ Ｐゴシック" charset="0"/>
                <a:cs typeface="Courier" charset="0"/>
                <a:sym typeface="Courier" charset="0"/>
              </a:rPr>
              <a:t>”c:\Windows\System32\drivers\etc\hosts" </a:t>
            </a:r>
            <a:r>
              <a:rPr lang="en-US" sz="2400" dirty="0">
                <a:solidFill>
                  <a:srgbClr val="FFFFFF"/>
                </a:solidFill>
                <a:latin typeface="Courier" charset="0"/>
                <a:ea typeface="ＭＳ Ｐゴシック" charset="0"/>
                <a:cs typeface="Courier" charset="0"/>
                <a:sym typeface="Courier" charset="0"/>
              </a:rPr>
              <a:t>do 11:   source </a:t>
            </a:r>
            <a:r>
              <a:rPr lang="en-US" sz="2400" dirty="0" smtClean="0">
                <a:solidFill>
                  <a:srgbClr val="FFFFFF"/>
                </a:solidFill>
                <a:latin typeface="Courier" charset="0"/>
                <a:ea typeface="ＭＳ Ｐゴシック" charset="0"/>
                <a:cs typeface="Courier" charset="0"/>
                <a:sym typeface="Courier" charset="0"/>
              </a:rPr>
              <a:t>”</a:t>
            </a:r>
            <a:r>
              <a:rPr lang="en-US" sz="2400" dirty="0" err="1" smtClean="0">
                <a:solidFill>
                  <a:srgbClr val="FFFFFF"/>
                </a:solidFill>
                <a:latin typeface="Courier" charset="0"/>
                <a:ea typeface="ＭＳ Ｐゴシック" charset="0"/>
                <a:cs typeface="Courier" charset="0"/>
                <a:sym typeface="Courier" charset="0"/>
              </a:rPr>
              <a:t>hosts.erb</a:t>
            </a:r>
            <a:r>
              <a:rPr lang="en-US" sz="2400" dirty="0" smtClean="0">
                <a:solidFill>
                  <a:srgbClr val="FFFFFF"/>
                </a:solidFill>
                <a:latin typeface="Courier" charset="0"/>
                <a:ea typeface="ＭＳ Ｐゴシック" charset="0"/>
                <a:cs typeface="Courier" charset="0"/>
                <a:sym typeface="Courier" charset="0"/>
              </a:rPr>
              <a:t>”</a:t>
            </a:r>
            <a:endParaRPr lang="en-US" sz="2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50494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813637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smtClean="0"/>
              <a:t>Windows Exercise</a:t>
            </a:r>
            <a:r>
              <a:rPr lang="en-US" sz="3600" dirty="0"/>
              <a:t>: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42153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5859771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840915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smtClean="0">
                <a:solidFill>
                  <a:srgbClr val="008000"/>
                </a:solidFill>
                <a:ea typeface="ＭＳ Ｐゴシック" charset="0"/>
                <a:cs typeface="Gill Sans" charset="0"/>
              </a:rPr>
              <a:t>WIN!</a:t>
            </a:r>
            <a:endParaRPr lang="en-US" sz="28800" b="1" dirty="0">
              <a:solidFill>
                <a:srgbClr val="008000"/>
              </a:solidFill>
              <a:ea typeface="ＭＳ Ｐゴシック" charset="0"/>
              <a:cs typeface="Gill Sans" charset="0"/>
            </a:endParaRPr>
          </a:p>
        </p:txBody>
      </p:sp>
    </p:spTree>
    <p:extLst>
      <p:ext uri="{BB962C8B-B14F-4D97-AF65-F5344CB8AC3E}">
        <p14:creationId xmlns:p14="http://schemas.microsoft.com/office/powerpoint/2010/main" val="41132413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393218"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a:t>
            </a:r>
            <a:r>
              <a:rPr lang="en-US" sz="3600" dirty="0" err="1" smtClean="0">
                <a:solidFill>
                  <a:srgbClr val="FFFFFF"/>
                </a:solidFill>
                <a:latin typeface="Courier"/>
                <a:ea typeface="Courier"/>
                <a:cs typeface="Courier"/>
                <a:sym typeface="Courier"/>
              </a:rPr>
              <a:t>www.nytimes.com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86967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286057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err="1" smtClean="0">
                <a:solidFill>
                  <a:srgbClr val="FFFFFF"/>
                </a:solidFill>
                <a:latin typeface="Courier"/>
                <a:ea typeface="Courier"/>
                <a:cs typeface="Courier"/>
                <a:sym typeface="Courier"/>
              </a:rPr>
              <a:t>rn</a:t>
            </a:r>
            <a:r>
              <a:rPr lang="en-US" dirty="0" smtClean="0">
                <a:solidFill>
                  <a:srgbClr val="FFFFFF"/>
                </a:solidFill>
                <a:latin typeface="Courier"/>
                <a:ea typeface="Courier"/>
                <a:cs typeface="Courier"/>
                <a:sym typeface="Courier"/>
              </a:rPr>
              <a:t>&gt;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Check automated backups</a:t>
            </a:r>
            <a:endParaRPr lang="en-US" sz="48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en-U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hosts.chef-20140225031457.550034</a:t>
            </a:r>
            <a:endParaRPr lang="en-US" sz="2400" dirty="0">
              <a:solidFill>
                <a:srgbClr val="FFFFFF"/>
              </a:solidFill>
              <a:latin typeface="Courier"/>
              <a:ea typeface="Courier"/>
              <a:cs typeface="Courier"/>
              <a:sym typeface="Courier"/>
            </a:endParaRPr>
          </a:p>
        </p:txBody>
      </p:sp>
      <p:sp>
        <p:nvSpPr>
          <p:cNvPr id="5" name="Rectangle 2"/>
          <p:cNvSpPr>
            <a:spLocks/>
          </p:cNvSpPr>
          <p:nvPr/>
        </p:nvSpPr>
        <p:spPr bwMode="auto">
          <a:xfrm>
            <a:off x="9652794" y="5562600"/>
            <a:ext cx="61734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3228884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FFFFFF"/>
                </a:solidFill>
                <a:latin typeface="Courier"/>
                <a:ea typeface="Courier"/>
                <a:cs typeface="Courier"/>
                <a:sym typeface="Courier"/>
              </a:rPr>
              <a:t>&gt; knife node show &lt;</a:t>
            </a:r>
            <a:r>
              <a:rPr lang="en-US" sz="4400" i="1" dirty="0" err="1" smtClean="0">
                <a:solidFill>
                  <a:srgbClr val="FFFFFF"/>
                </a:solidFill>
                <a:latin typeface="Courier"/>
                <a:ea typeface="Courier"/>
                <a:cs typeface="Courier"/>
                <a:sym typeface="Courier"/>
              </a:rPr>
              <a:t>nodename</a:t>
            </a:r>
            <a:r>
              <a:rPr lang="en-US" sz="4400" dirty="0" smtClean="0">
                <a:solidFill>
                  <a:srgbClr val="FFFFFF"/>
                </a:solidFill>
                <a:latin typeface="Courier"/>
                <a:ea typeface="Courier"/>
                <a:cs typeface="Courier"/>
                <a:sym typeface="Courier"/>
              </a:rPr>
              <a:t>&gt; </a:t>
            </a:r>
            <a:r>
              <a:rPr lang="en-US" sz="4400" dirty="0">
                <a:solidFill>
                  <a:srgbClr val="FFFFFF"/>
                </a:solidFill>
                <a:latin typeface="Courier"/>
                <a:ea typeface="Courier"/>
                <a:cs typeface="Courier"/>
                <a:sym typeface="Courier"/>
              </a:rPr>
              <a:t>-a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smtClean="0">
                <a:solidFill>
                  <a:srgbClr val="FFFFFF"/>
                </a:solidFill>
                <a:latin typeface="Courier"/>
                <a:ea typeface="Courier"/>
                <a:cs typeface="Courier"/>
                <a:sym typeface="Courier"/>
              </a:rPr>
              <a:t>Fitzmandia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21678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01930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”Russia"</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3462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813594" y="2971800"/>
            <a:ext cx="13335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14350" indent="-514350">
              <a:buFont typeface="+mj-lt"/>
              <a:buAutoNum type="arabicPeriod"/>
            </a:pPr>
            <a:r>
              <a:rPr lang="en-US" sz="4400" b="1" dirty="0" smtClean="0">
                <a:latin typeface="Courier"/>
                <a:ea typeface="Courier"/>
                <a:cs typeface="Courier"/>
                <a:sym typeface="Courier"/>
              </a:rPr>
              <a:t>Modify the attributes file</a:t>
            </a:r>
          </a:p>
          <a:p>
            <a:pPr marL="514350" indent="-514350">
              <a:buFont typeface="+mj-lt"/>
              <a:buAutoNum type="arabicPeriod"/>
            </a:pPr>
            <a:r>
              <a:rPr lang="en-US" sz="4400" b="1" dirty="0" smtClean="0">
                <a:solidFill>
                  <a:schemeClr val="tx1"/>
                </a:solidFill>
                <a:latin typeface="Courier"/>
                <a:ea typeface="Courier"/>
                <a:cs typeface="Courier"/>
                <a:sym typeface="Courier"/>
              </a:rPr>
              <a:t>Upload the cookbook you modified</a:t>
            </a:r>
          </a:p>
          <a:p>
            <a:pPr marL="514350" indent="-514350">
              <a:buFont typeface="+mj-lt"/>
              <a:buAutoNum type="arabicPeriod"/>
            </a:pPr>
            <a:r>
              <a:rPr lang="en-US" sz="4400" b="1" dirty="0" smtClean="0">
                <a:latin typeface="Courier"/>
                <a:ea typeface="Courier"/>
                <a:cs typeface="Courier"/>
                <a:sym typeface="Courier"/>
              </a:rPr>
              <a:t>Re-converge</a:t>
            </a:r>
          </a:p>
          <a:p>
            <a:pPr marL="514350" indent="-514350">
              <a:buFont typeface="+mj-lt"/>
              <a:buAutoNum type="arabicPeriod"/>
            </a:pPr>
            <a:r>
              <a:rPr lang="en-US" sz="4400" b="1" dirty="0" smtClean="0">
                <a:solidFill>
                  <a:schemeClr val="tx1"/>
                </a:solidFill>
                <a:latin typeface="Courier"/>
                <a:ea typeface="Courier"/>
                <a:cs typeface="Courier"/>
                <a:sym typeface="Courier"/>
              </a:rPr>
              <a:t>Look at the hosts file on the node</a:t>
            </a:r>
          </a:p>
          <a:p>
            <a:pPr lvl="2"/>
            <a:endParaRPr lang="en-US" sz="4400" b="1" dirty="0">
              <a:solidFill>
                <a:schemeClr val="tx1"/>
              </a:solidFill>
              <a:latin typeface="Courier"/>
              <a:ea typeface="Courier"/>
              <a:cs typeface="Courier"/>
              <a:sym typeface="Courier"/>
            </a:endParaRP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
        <p:nvSpPr>
          <p:cNvPr id="7" name="Rectangle 1"/>
          <p:cNvSpPr>
            <a:spLocks/>
          </p:cNvSpPr>
          <p:nvPr/>
        </p:nvSpPr>
        <p:spPr bwMode="auto">
          <a:xfrm>
            <a:off x="786762" y="58674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9" name="Rectangle 3"/>
          <p:cNvSpPr>
            <a:spLocks/>
          </p:cNvSpPr>
          <p:nvPr/>
        </p:nvSpPr>
        <p:spPr bwMode="auto">
          <a:xfrm>
            <a:off x="837568" y="7239000"/>
            <a:ext cx="14606426" cy="16002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3074014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356394" y="1854200"/>
            <a:ext cx="15113718"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err="1" smtClean="0">
                <a:solidFill>
                  <a:srgbClr val="FFFFFF"/>
                </a:solidFill>
                <a:latin typeface="Courier"/>
                <a:ea typeface="Courier"/>
                <a:cs typeface="Courier"/>
                <a:sym typeface="Courier"/>
              </a:rPr>
              <a:t>windowsnode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smtClean="0">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85666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err="1" smtClean="0">
                <a:latin typeface="Courier"/>
                <a:cs typeface="Courier"/>
              </a:rPr>
              <a:t>Powershell_script</a:t>
            </a:r>
            <a:r>
              <a:rPr lang="en-US" dirty="0" smtClean="0">
                <a:latin typeface="Courier"/>
                <a:cs typeface="Courier"/>
              </a:rPr>
              <a:t> (Windows)</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315653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Where are .</a:t>
            </a:r>
            <a:r>
              <a:rPr lang="en-US" dirty="0" err="1" smtClean="0"/>
              <a:t>erb</a:t>
            </a:r>
            <a:r>
              <a:rPr lang="en-US" dirty="0" smtClean="0"/>
              <a:t> files stored on the Workstation?</a:t>
            </a:r>
          </a:p>
          <a:p>
            <a:pPr marL="685800" indent="-685800" eaLnBrk="1" hangingPunct="1">
              <a:lnSpc>
                <a:spcPct val="120000"/>
              </a:lnSpc>
              <a:buFont typeface="Arial" pitchFamily="34" charset="0"/>
              <a:buChar char="•"/>
            </a:pPr>
            <a:r>
              <a:rPr lang="en-US" dirty="0" smtClean="0"/>
              <a:t>What are the most important resources in Windows configuration management?</a:t>
            </a:r>
          </a:p>
          <a:p>
            <a:pPr marL="685800" indent="-685800" eaLnBrk="1" hangingPunct="1">
              <a:lnSpc>
                <a:spcPct val="120000"/>
              </a:lnSpc>
              <a:buFont typeface="Arial" pitchFamily="34" charset="0"/>
              <a:buChar char="•"/>
            </a:pPr>
            <a:r>
              <a:rPr lang="en-US" dirty="0" smtClean="0"/>
              <a:t>Where is </a:t>
            </a:r>
            <a:r>
              <a:rPr lang="en-US" dirty="0" err="1" smtClean="0"/>
              <a:t>Fitzmandia</a:t>
            </a:r>
            <a:r>
              <a:rPr lang="en-US" dirty="0" smtClean="0"/>
              <a:t>?</a:t>
            </a:r>
          </a:p>
        </p:txBody>
      </p:sp>
    </p:spTree>
    <p:extLst>
      <p:ext uri="{BB962C8B-B14F-4D97-AF65-F5344CB8AC3E}">
        <p14:creationId xmlns:p14="http://schemas.microsoft.com/office/powerpoint/2010/main" val="1046453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89794" y="4953000"/>
            <a:ext cx="10702444" cy="954107"/>
          </a:xfrm>
          <a:prstGeom prst="rect">
            <a:avLst/>
          </a:prstGeom>
          <a:noFill/>
        </p:spPr>
        <p:txBody>
          <a:bodyPr wrap="none" rtlCol="0">
            <a:spAutoFit/>
          </a:bodyPr>
          <a:lstStyle/>
          <a:p>
            <a:r>
              <a:rPr lang="en-US" dirty="0">
                <a:solidFill>
                  <a:schemeClr val="bg1"/>
                </a:solidFill>
                <a:sym typeface="Arial Bold" charset="0"/>
              </a:rPr>
              <a:t>Refactoring the </a:t>
            </a:r>
            <a:r>
              <a:rPr lang="en-US" dirty="0" smtClean="0">
                <a:solidFill>
                  <a:schemeClr val="bg1"/>
                </a:solidFill>
                <a:sym typeface="Arial Bold" charset="0"/>
              </a:rPr>
              <a:t>Windows </a:t>
            </a:r>
            <a:r>
              <a:rPr lang="en-US" dirty="0" err="1" smtClean="0">
                <a:solidFill>
                  <a:schemeClr val="bg1"/>
                </a:solidFill>
                <a:sym typeface="Arial Bold" charset="0"/>
              </a:rPr>
              <a:t>iis_demo</a:t>
            </a:r>
            <a:r>
              <a:rPr lang="en-US" dirty="0" smtClean="0">
                <a:solidFill>
                  <a:schemeClr val="bg1"/>
                </a:solidFill>
                <a:sym typeface="Arial Bold" charset="0"/>
              </a:rPr>
              <a:t>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241086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Control idempotence manually with </a:t>
            </a:r>
            <a:r>
              <a:rPr lang="en-US" sz="4500" dirty="0" err="1" smtClean="0">
                <a:latin typeface="Courier"/>
                <a:ea typeface="Courier"/>
                <a:cs typeface="Courier"/>
                <a:sym typeface="Courier"/>
              </a:rPr>
              <a:t>not_if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smtClean="0"/>
              <a:t>Use Template Variables to dynamically generate web pages</a:t>
            </a:r>
            <a:endParaRPr lang="en-US" sz="4500" dirty="0"/>
          </a:p>
        </p:txBody>
      </p:sp>
    </p:spTree>
    <p:extLst>
      <p:ext uri="{BB962C8B-B14F-4D97-AF65-F5344CB8AC3E}">
        <p14:creationId xmlns:p14="http://schemas.microsoft.com/office/powerpoint/2010/main" val="822104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a:p>
            <a:pPr marL="685800" indent="-685800" eaLnBrk="1" hangingPunct="1">
              <a:buFont typeface="Arial" pitchFamily="34" charset="0"/>
              <a:buChar char="•"/>
            </a:pPr>
            <a:r>
              <a:rPr lang="en-US" dirty="0" smtClean="0"/>
              <a:t>First we’ll write a Windows cookbook, then a Linux cookbook</a:t>
            </a:r>
          </a:p>
        </p:txBody>
      </p:sp>
    </p:spTree>
    <p:extLst>
      <p:ext uri="{BB962C8B-B14F-4D97-AF65-F5344CB8AC3E}">
        <p14:creationId xmlns:p14="http://schemas.microsoft.com/office/powerpoint/2010/main" val="3164230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p:txBody>
      </p:sp>
    </p:spTree>
    <p:extLst>
      <p:ext uri="{BB962C8B-B14F-4D97-AF65-F5344CB8AC3E}">
        <p14:creationId xmlns:p14="http://schemas.microsoft.com/office/powerpoint/2010/main" val="30682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Chef Server</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Stores your system configuration</a:t>
            </a:r>
          </a:p>
          <a:p>
            <a:pPr lvl="1"/>
            <a:r>
              <a:rPr lang="en-US" sz="4300" dirty="0" smtClean="0"/>
              <a:t>Authenticates workstations and nodes </a:t>
            </a:r>
          </a:p>
          <a:p>
            <a:pPr lvl="3"/>
            <a:r>
              <a:rPr lang="en-US" sz="3700" dirty="0" smtClean="0"/>
              <a:t>(“nodes” == “servers”)</a:t>
            </a:r>
          </a:p>
          <a:p>
            <a:pPr lvl="1"/>
            <a:r>
              <a:rPr lang="en-US" sz="4300" dirty="0" smtClean="0"/>
              <a:t>Delivers system configuration to nodes</a:t>
            </a:r>
          </a:p>
          <a:p>
            <a:pPr lvl="1"/>
            <a:r>
              <a:rPr lang="en-US" sz="4300" dirty="0" smtClean="0"/>
              <a:t>Scales by design to handle continuous configuration for thousands of nodes</a:t>
            </a:r>
          </a:p>
        </p:txBody>
      </p:sp>
    </p:spTree>
    <p:extLst>
      <p:ext uri="{BB962C8B-B14F-4D97-AF65-F5344CB8AC3E}">
        <p14:creationId xmlns:p14="http://schemas.microsoft.com/office/powerpoint/2010/main" val="3142614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a:sym typeface="Arial Bold" charset="0"/>
              </a:rPr>
              <a:t>Exercise: </a:t>
            </a:r>
            <a:r>
              <a:rPr lang="en-US" sz="5600" dirty="0" smtClean="0">
                <a:sym typeface="Arial Bold" charset="0"/>
              </a:rPr>
              <a:t>Here is what we want to see</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2" name="TextBox 1"/>
          <p:cNvSpPr txBox="1"/>
          <p:nvPr/>
        </p:nvSpPr>
        <p:spPr>
          <a:xfrm>
            <a:off x="4166394" y="6592669"/>
            <a:ext cx="7109864" cy="646331"/>
          </a:xfrm>
          <a:prstGeom prst="rect">
            <a:avLst/>
          </a:prstGeom>
          <a:noFill/>
        </p:spPr>
        <p:txBody>
          <a:bodyPr wrap="none" rtlCol="0">
            <a:spAutoFit/>
          </a:bodyPr>
          <a:lstStyle/>
          <a:p>
            <a:r>
              <a:rPr lang="en-US" sz="3600" b="1" dirty="0" smtClean="0"/>
              <a:t>Note the different port numbers</a:t>
            </a:r>
            <a:endParaRPr lang="en-US" sz="3600" b="1" dirty="0"/>
          </a:p>
        </p:txBody>
      </p:sp>
    </p:spTree>
    <p:extLst>
      <p:ext uri="{BB962C8B-B14F-4D97-AF65-F5344CB8AC3E}">
        <p14:creationId xmlns:p14="http://schemas.microsoft.com/office/powerpoint/2010/main" val="3276104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530917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286000"/>
            <a:ext cx="15203385" cy="2590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t>
            </a:r>
            <a:r>
              <a:rPr lang="en-US" sz="3600" dirty="0" err="1" smtClean="0">
                <a:latin typeface="Consolas" panose="020B0609020204030204" pitchFamily="49" charset="0"/>
                <a:cs typeface="Consolas" panose="020B0609020204030204" pitchFamily="49" charset="0"/>
              </a:rPr>
              <a:t>iis_demo</a:t>
            </a:r>
            <a:r>
              <a:rPr lang="en-US" sz="3600" dirty="0" smtClean="0">
                <a:latin typeface="Consolas" panose="020B0609020204030204" pitchFamily="49" charset="0"/>
                <a:cs typeface="Consolas" panose="020B0609020204030204" pitchFamily="49" charset="0"/>
              </a:rPr>
              <a:t>”][“</a:t>
            </a:r>
            <a:r>
              <a:rPr lang="en-US" sz="3600" dirty="0" err="1" smtClean="0">
                <a:latin typeface="Consolas" panose="020B0609020204030204" pitchFamily="49" charset="0"/>
                <a:cs typeface="Consolas" panose="020B0609020204030204" pitchFamily="49" charset="0"/>
              </a:rPr>
              <a:t>indexfile</a:t>
            </a:r>
            <a:r>
              <a:rPr lang="en-US" sz="3600" dirty="0" smtClean="0">
                <a:latin typeface="Consolas" panose="020B0609020204030204" pitchFamily="49" charset="0"/>
                <a:cs typeface="Consolas" panose="020B0609020204030204" pitchFamily="49" charset="0"/>
              </a:rPr>
              <a:t>”] = “Default1.htm”</a:t>
            </a:r>
          </a:p>
          <a:p>
            <a:endParaRPr lang="en-US" sz="3600" dirty="0" smtClean="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5240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4478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851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3975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a:p>
            <a:pPr lvl="1" eaLnBrk="1" hangingPunct="1"/>
            <a:r>
              <a:rPr lang="en-US" dirty="0" smtClean="0"/>
              <a:t>You can ignore the existing </a:t>
            </a:r>
            <a:r>
              <a:rPr lang="en-US" b="1" dirty="0" err="1" smtClean="0"/>
              <a:t>indexfile</a:t>
            </a:r>
            <a:r>
              <a:rPr lang="en-US" b="1" dirty="0" smtClean="0"/>
              <a:t> </a:t>
            </a:r>
            <a:r>
              <a:rPr lang="en-US" dirty="0" smtClean="0"/>
              <a:t>attribute</a:t>
            </a:r>
          </a:p>
        </p:txBody>
      </p:sp>
      <p:sp>
        <p:nvSpPr>
          <p:cNvPr id="8" name="Rectangle 9"/>
          <p:cNvSpPr>
            <a:spLocks/>
          </p:cNvSpPr>
          <p:nvPr/>
        </p:nvSpPr>
        <p:spPr bwMode="auto">
          <a:xfrm>
            <a:off x="584994" y="25146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6241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latin typeface="Courier"/>
              </a:rPr>
              <a:t>#cookbook_file "</a:t>
            </a:r>
            <a:r>
              <a:rPr lang="en-US" sz="2400" dirty="0">
                <a:latin typeface="Courier"/>
              </a:rPr>
              <a:t>c:\\</a:t>
            </a:r>
            <a:r>
              <a:rPr lang="en-US" sz="2400" dirty="0" err="1">
                <a:latin typeface="Courier"/>
              </a:rPr>
              <a:t>inetpub</a:t>
            </a:r>
            <a:r>
              <a:rPr lang="en-US" sz="2400" dirty="0">
                <a:latin typeface="Courier"/>
              </a:rPr>
              <a:t>\\</a:t>
            </a:r>
            <a:r>
              <a:rPr lang="en-US" sz="2400" dirty="0" err="1">
                <a:latin typeface="Courier"/>
              </a:rPr>
              <a:t>wwwroot</a:t>
            </a:r>
            <a:r>
              <a:rPr lang="en-US" sz="2400" dirty="0">
                <a:latin typeface="Courier"/>
              </a:rPr>
              <a:t>\\</a:t>
            </a:r>
            <a:r>
              <a:rPr lang="en-US" sz="2400" dirty="0" err="1">
                <a:latin typeface="Courier"/>
              </a:rPr>
              <a:t>Default.htm</a:t>
            </a:r>
            <a:r>
              <a:rPr lang="en-US" sz="2400" dirty="0">
                <a:latin typeface="Courier"/>
              </a:rPr>
              <a:t>" do</a:t>
            </a:r>
          </a:p>
          <a:p>
            <a:r>
              <a:rPr lang="en-US" sz="2400" dirty="0" smtClean="0">
                <a:latin typeface="Courier"/>
              </a:rPr>
              <a:t>#  source </a:t>
            </a:r>
            <a:r>
              <a:rPr lang="en-US" sz="2400" dirty="0">
                <a:latin typeface="Courier" charset="0"/>
                <a:ea typeface="ＭＳ Ｐゴシック" charset="0"/>
                <a:cs typeface="Courier" charset="0"/>
                <a:sym typeface="Courier" charset="0"/>
              </a:rPr>
              <a:t>node["</a:t>
            </a:r>
            <a:r>
              <a:rPr lang="en-US" sz="2400" dirty="0" err="1">
                <a:latin typeface="Courier"/>
                <a:ea typeface="Courier"/>
                <a:cs typeface="Courier"/>
                <a:sym typeface="Courier"/>
              </a:rPr>
              <a:t>iis_demo</a:t>
            </a:r>
            <a:r>
              <a:rPr lang="en-US" sz="2400" dirty="0">
                <a:latin typeface="Courier" charset="0"/>
                <a:ea typeface="ＭＳ Ｐゴシック" charset="0"/>
                <a:cs typeface="Courier" charset="0"/>
                <a:sym typeface="Courier" charset="0"/>
              </a:rPr>
              <a:t>"</a:t>
            </a:r>
            <a:r>
              <a:rPr lang="en-US" sz="2400" dirty="0">
                <a:latin typeface="Courier"/>
                <a:ea typeface="Courier"/>
                <a:cs typeface="Courier"/>
                <a:sym typeface="Courier"/>
              </a:rPr>
              <a:t>][</a:t>
            </a:r>
            <a:r>
              <a:rPr lang="en-US" sz="2400" dirty="0">
                <a:latin typeface="Courier" charset="0"/>
                <a:ea typeface="ＭＳ Ｐゴシック" charset="0"/>
                <a:cs typeface="Courier" charset="0"/>
                <a:sym typeface="Courier" charset="0"/>
              </a:rPr>
              <a:t>"</a:t>
            </a:r>
            <a:r>
              <a:rPr lang="en-US" sz="2400" dirty="0" err="1">
                <a:latin typeface="Courier"/>
                <a:ea typeface="Courier"/>
                <a:cs typeface="Courier"/>
                <a:sym typeface="Courier"/>
              </a:rPr>
              <a:t>indexfile</a:t>
            </a:r>
            <a:r>
              <a:rPr lang="en-US" sz="2400" dirty="0">
                <a:latin typeface="Courier" charset="0"/>
                <a:ea typeface="ＭＳ Ｐゴシック" charset="0"/>
                <a:cs typeface="Courier" charset="0"/>
                <a:sym typeface="Courier" charset="0"/>
              </a:rPr>
              <a:t>"]</a:t>
            </a:r>
            <a:endParaRPr lang="en-US" sz="2400" dirty="0">
              <a:latin typeface="Courier"/>
            </a:endParaRPr>
          </a:p>
          <a:p>
            <a:r>
              <a:rPr lang="en-US" sz="2400" dirty="0" smtClean="0">
                <a:latin typeface="Courier"/>
              </a:rPr>
              <a:t>#  </a:t>
            </a:r>
            <a:r>
              <a:rPr lang="en-US" sz="2400" dirty="0">
                <a:latin typeface="Courier"/>
              </a:rPr>
              <a:t>rights :read, "Everyone"</a:t>
            </a:r>
          </a:p>
          <a:p>
            <a:r>
              <a:rPr lang="en-US" sz="2400" dirty="0" smtClean="0">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Comment out the existing cookbook_file 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(or delete)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934439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a:rPr>
              <a:t>#cookbook_file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err="1"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562600"/>
            <a:ext cx="14954092" cy="1571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49295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Stop the existing default web site</a:t>
            </a:r>
          </a:p>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224134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4885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a:xfrm>
            <a:off x="800273" y="330200"/>
            <a:ext cx="14657233" cy="1117600"/>
          </a:xfrm>
        </p:spPr>
        <p:txBody>
          <a:bodyPr/>
          <a:lstStyle/>
          <a:p>
            <a:pPr eaLnBrk="1" hangingPunct="1">
              <a:defRPr/>
            </a:pPr>
            <a:r>
              <a:rPr lang="en-US" sz="5200" dirty="0" smtClean="0">
                <a:sym typeface="Rockwell" charset="0"/>
              </a:rPr>
              <a:t>Windows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36879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site_dir</a:t>
            </a:r>
            <a:r>
              <a:rPr lang="pt-BR" sz="2400" dirty="0" smtClean="0">
                <a:latin typeface="Courier"/>
                <a:cs typeface="Courier"/>
              </a:rPr>
              <a:t> </a:t>
            </a:r>
            <a:r>
              <a:rPr lang="pt-BR" sz="2400" dirty="0" smtClean="0">
                <a:solidFill>
                  <a:srgbClr val="666666"/>
                </a:solidFill>
                <a:latin typeface="Courier"/>
                <a:cs typeface="Courier"/>
              </a:rPr>
              <a:t>= </a:t>
            </a:r>
            <a:r>
              <a:rPr lang="pt-BR" sz="2400" dirty="0" smtClean="0">
                <a:solidFill>
                  <a:srgbClr val="BA2121"/>
                </a:solidFill>
                <a:latin typeface="Courier"/>
                <a:cs typeface="Courier"/>
              </a:rPr>
              <a:t>"</a:t>
            </a:r>
            <a:r>
              <a:rPr lang="pt-BR" sz="2400" b="1" dirty="0" smtClean="0">
                <a:solidFill>
                  <a:srgbClr val="BB6688"/>
                </a:solidFill>
                <a:latin typeface="Courier"/>
                <a:cs typeface="Courier"/>
              </a:rPr>
              <a:t>#{</a:t>
            </a:r>
            <a:r>
              <a:rPr lang="pt-BR" sz="2400" b="1" dirty="0" smtClean="0">
                <a:solidFill>
                  <a:srgbClr val="880000"/>
                </a:solidFill>
                <a:latin typeface="Courier"/>
                <a:cs typeface="Courier"/>
              </a:rPr>
              <a:t>ENV</a:t>
            </a:r>
            <a:r>
              <a:rPr lang="pt-BR" sz="2400" b="1" dirty="0" smtClean="0">
                <a:solidFill>
                  <a:srgbClr val="666666"/>
                </a:solidFill>
                <a:latin typeface="Courier"/>
                <a:cs typeface="Courier"/>
              </a:rPr>
              <a:t>[</a:t>
            </a:r>
            <a:r>
              <a:rPr lang="pt-BR" sz="2400" b="1" dirty="0" smtClean="0">
                <a:solidFill>
                  <a:srgbClr val="BA2121"/>
                </a:solidFill>
                <a:latin typeface="Courier"/>
                <a:cs typeface="Courier"/>
              </a:rPr>
              <a:t>'SYSTEMDRIVE'</a:t>
            </a:r>
            <a:r>
              <a:rPr lang="pt-BR" sz="2400" b="1" dirty="0" smtClean="0">
                <a:solidFill>
                  <a:srgbClr val="666666"/>
                </a:solidFill>
                <a:latin typeface="Courier"/>
                <a:cs typeface="Courier"/>
              </a:rPr>
              <a:t>]</a:t>
            </a:r>
            <a:r>
              <a:rPr lang="pt-BR" sz="2400" b="1" dirty="0" smtClean="0">
                <a:solidFill>
                  <a:srgbClr val="BB6688"/>
                </a:solidFill>
                <a:latin typeface="Courier"/>
                <a:cs typeface="Courier"/>
              </a:rPr>
              <a:t>}</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inetpub</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wwwroot</a:t>
            </a:r>
            <a:r>
              <a:rPr lang="pt-BR" sz="2400" b="1" dirty="0" smtClean="0">
                <a:solidFill>
                  <a:srgbClr val="BB6622"/>
                </a:solidFill>
                <a:latin typeface="Courier"/>
                <a:cs typeface="Courier"/>
              </a:rPr>
              <a:t>\\</a:t>
            </a:r>
            <a:r>
              <a:rPr lang="pt-BR" sz="2400" b="1" dirty="0" smtClean="0">
                <a:solidFill>
                  <a:srgbClr val="BB6688"/>
                </a:solidFill>
                <a:latin typeface="Courier"/>
                <a:cs typeface="Courier"/>
              </a:rPr>
              <a:t>#{</a:t>
            </a:r>
            <a:r>
              <a:rPr lang="pt-BR" sz="2400" b="1" dirty="0" err="1" smtClean="0">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5177215" cy="1143000"/>
          </a:xfrm>
        </p:spPr>
        <p:txBody>
          <a:bodyPr/>
          <a:lstStyle/>
          <a:p>
            <a:r>
              <a:rPr lang="en-US" sz="3600" dirty="0" smtClean="0">
                <a:solidFill>
                  <a:srgbClr val="222321"/>
                </a:solidFill>
                <a:latin typeface="Arial"/>
                <a:cs typeface="Arial"/>
                <a:sym typeface="Rockwell" pitchFamily="18" charset="0"/>
              </a:rPr>
              <a:t>Create a ruby variable (for use only inside this loop) for the site directory</a:t>
            </a:r>
            <a:endParaRPr lang="en-US" sz="3600" dirty="0">
              <a:solidFill>
                <a:srgbClr val="222321"/>
              </a:solidFill>
              <a:latin typeface="Arial"/>
              <a:cs typeface="Arial"/>
              <a:sym typeface="Rockwell" pitchFamily="18" charset="0"/>
            </a:endParaRPr>
          </a:p>
        </p:txBody>
      </p:sp>
      <p:sp>
        <p:nvSpPr>
          <p:cNvPr id="279560" name="Rectangle 7"/>
          <p:cNvSpPr>
            <a:spLocks/>
          </p:cNvSpPr>
          <p:nvPr/>
        </p:nvSpPr>
        <p:spPr bwMode="auto">
          <a:xfrm>
            <a:off x="965994" y="4038600"/>
            <a:ext cx="14137150" cy="1371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16157" y="5638800"/>
            <a:ext cx="14123109" cy="53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88366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z="4800" dirty="0" smtClean="0">
                <a:sym typeface="Rockwell" charset="0"/>
              </a:rPr>
              <a:t>Windows 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a:latin typeface="Consolas" panose="020B0609020204030204" pitchFamily="49" charset="0"/>
                <a:cs typeface="Consolas" panose="020B0609020204030204" pitchFamily="49" charset="0"/>
              </a:rPr>
              <a:t>site_dir</a:t>
            </a:r>
            <a:r>
              <a:rPr lang="pt-BR" dirty="0">
                <a:latin typeface="Consolas" panose="020B0609020204030204" pitchFamily="49" charset="0"/>
                <a:cs typeface="Consolas" panose="020B0609020204030204" pitchFamily="49" charset="0"/>
              </a:rPr>
              <a:t>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a:t>
            </a:r>
          </a:p>
        </p:txBody>
      </p:sp>
      <p:sp>
        <p:nvSpPr>
          <p:cNvPr id="5" name="Rectangle 4"/>
          <p:cNvSpPr/>
          <p:nvPr/>
        </p:nvSpPr>
        <p:spPr>
          <a:xfrm>
            <a:off x="813594" y="3541693"/>
            <a:ext cx="14630400" cy="523220"/>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site_dir</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594900" y="3429000"/>
            <a:ext cx="43334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3" name="TextBox 2"/>
          <p:cNvSpPr txBox="1"/>
          <p:nvPr/>
        </p:nvSpPr>
        <p:spPr>
          <a:xfrm>
            <a:off x="508794" y="5791200"/>
            <a:ext cx="13691068" cy="646331"/>
          </a:xfrm>
          <a:prstGeom prst="rect">
            <a:avLst/>
          </a:prstGeom>
          <a:noFill/>
        </p:spPr>
        <p:txBody>
          <a:bodyPr wrap="none" rtlCol="0">
            <a:spAutoFit/>
          </a:bodyPr>
          <a:lstStyle/>
          <a:p>
            <a:r>
              <a:rPr lang="en-US" sz="3600" dirty="0" smtClean="0"/>
              <a:t>What do you think is the default action for the ‘directory’ resource?</a:t>
            </a:r>
            <a:endParaRPr lang="en-US" sz="3600" dirty="0"/>
          </a:p>
        </p:txBody>
      </p:sp>
      <p:sp>
        <p:nvSpPr>
          <p:cNvPr id="8" name="Rectangle 9"/>
          <p:cNvSpPr>
            <a:spLocks/>
          </p:cNvSpPr>
          <p:nvPr/>
        </p:nvSpPr>
        <p:spPr bwMode="auto">
          <a:xfrm>
            <a:off x="863757" y="17526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73428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smtClean="0"/>
              <a:t>Course Logistics</a:t>
            </a:r>
            <a:endParaRPr lang="en-US" dirty="0"/>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394494" y="3292404"/>
            <a:ext cx="2514600" cy="1828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cxnSp>
        <p:nvCxnSpPr>
          <p:cNvPr id="10" name="Straight Connector 9"/>
          <p:cNvCxnSpPr/>
          <p:nvPr/>
        </p:nvCxnSpPr>
        <p:spPr bwMode="auto">
          <a:xfrm flipV="1">
            <a:off x="2947194" y="4114800"/>
            <a:ext cx="9982200" cy="46284"/>
          </a:xfrm>
          <a:prstGeom prst="line">
            <a:avLst/>
          </a:prstGeom>
          <a:blipFill dpi="0" rotWithShape="0">
            <a:blip r:embed="rId3"/>
            <a:srcRect/>
            <a:tile tx="0" ty="0" sx="100000" sy="100000" flip="none" algn="tl"/>
          </a:blipFill>
          <a:ln w="152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947194" y="2819400"/>
            <a:ext cx="15621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3"/>
          <p:cNvSpPr>
            <a:spLocks/>
          </p:cNvSpPr>
          <p:nvPr/>
        </p:nvSpPr>
        <p:spPr bwMode="auto">
          <a:xfrm>
            <a:off x="3918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095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003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24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1" name="Straight Arrow Connector 30"/>
          <p:cNvCxnSpPr/>
          <p:nvPr/>
        </p:nvCxnSpPr>
        <p:spPr bwMode="auto">
          <a:xfrm flipV="1">
            <a:off x="53855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79001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V="1">
            <a:off x="128912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12986544" y="4968804"/>
            <a:ext cx="6286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84995" y="5257800"/>
            <a:ext cx="15468600" cy="3570208"/>
          </a:xfrm>
          <a:prstGeom prst="rect">
            <a:avLst/>
          </a:prstGeom>
          <a:noFill/>
        </p:spPr>
        <p:txBody>
          <a:bodyPr wrap="square" rtlCol="0">
            <a:spAutoFit/>
          </a:bodyPr>
          <a:lstStyle/>
          <a:p>
            <a:r>
              <a:rPr lang="en-US" sz="3600" dirty="0" smtClean="0"/>
              <a:t>Chef Server </a:t>
            </a:r>
            <a:r>
              <a:rPr lang="en-US" sz="3600" b="1" dirty="0" smtClean="0"/>
              <a:t>delivers </a:t>
            </a:r>
            <a:r>
              <a:rPr lang="en-US" sz="3600" dirty="0" smtClean="0"/>
              <a:t>the configuration to </a:t>
            </a:r>
            <a:r>
              <a:rPr lang="en-US" sz="3600" dirty="0"/>
              <a:t>the </a:t>
            </a:r>
            <a:r>
              <a:rPr lang="en-US" sz="3600" b="1" dirty="0" smtClean="0"/>
              <a:t>nodes </a:t>
            </a:r>
          </a:p>
          <a:p>
            <a:r>
              <a:rPr lang="en-US" sz="3600" dirty="0" smtClean="0"/>
              <a:t>(i.e. “Apache needs to be Installed”)</a:t>
            </a:r>
            <a:endParaRPr lang="en-US" sz="3600" b="1" dirty="0" smtClean="0"/>
          </a:p>
          <a:p>
            <a:r>
              <a:rPr lang="en-US" sz="3600" dirty="0" smtClean="0"/>
              <a:t>but all </a:t>
            </a:r>
            <a:r>
              <a:rPr lang="en-US" sz="3600" b="1" dirty="0" smtClean="0"/>
              <a:t>processing </a:t>
            </a:r>
            <a:r>
              <a:rPr lang="en-US" sz="3600" dirty="0" smtClean="0"/>
              <a:t>of that configuration </a:t>
            </a:r>
          </a:p>
          <a:p>
            <a:r>
              <a:rPr lang="en-US" sz="3600" dirty="0" smtClean="0"/>
              <a:t>(i.e. Actually installing Apache) happens </a:t>
            </a:r>
            <a:r>
              <a:rPr lang="en-US" sz="3600" b="1" dirty="0" smtClean="0"/>
              <a:t>on</a:t>
            </a:r>
            <a:r>
              <a:rPr lang="en-US" sz="3600" dirty="0" smtClean="0"/>
              <a:t> the nodes. </a:t>
            </a:r>
          </a:p>
          <a:p>
            <a:endParaRPr lang="en-US" sz="1000" dirty="0" smtClean="0"/>
          </a:p>
          <a:p>
            <a:r>
              <a:rPr lang="en-US" sz="3600" dirty="0" smtClean="0"/>
              <a:t>These configuration packages (known </a:t>
            </a:r>
            <a:r>
              <a:rPr lang="en-US" sz="3600" dirty="0"/>
              <a:t>as </a:t>
            </a:r>
            <a:r>
              <a:rPr lang="en-US" sz="3600" b="1" dirty="0" smtClean="0"/>
              <a:t>Cookbooks) </a:t>
            </a:r>
            <a:r>
              <a:rPr lang="en-US" sz="3600" dirty="0" smtClean="0"/>
              <a:t>might be as </a:t>
            </a:r>
            <a:r>
              <a:rPr lang="en-US" sz="3600" dirty="0"/>
              <a:t>small as 50Kb </a:t>
            </a:r>
            <a:r>
              <a:rPr lang="en-US" sz="3600" dirty="0" smtClean="0"/>
              <a:t>each.</a:t>
            </a:r>
            <a:endParaRPr lang="en-US" sz="3600" dirty="0"/>
          </a:p>
        </p:txBody>
      </p:sp>
      <p:sp>
        <p:nvSpPr>
          <p:cNvPr id="43" name="AutoShape 3"/>
          <p:cNvSpPr>
            <a:spLocks/>
          </p:cNvSpPr>
          <p:nvPr/>
        </p:nvSpPr>
        <p:spPr bwMode="auto">
          <a:xfrm>
            <a:off x="111767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18625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25483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Tree>
    <p:extLst>
      <p:ext uri="{BB962C8B-B14F-4D97-AF65-F5344CB8AC3E}">
        <p14:creationId xmlns:p14="http://schemas.microsoft.com/office/powerpoint/2010/main" val="522340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5625722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err="1" smtClean="0">
                <a:sym typeface="Arial Bold" charset="0"/>
              </a:rPr>
              <a:t>Powershell_script</a:t>
            </a:r>
            <a:r>
              <a:rPr lang="en-US" sz="4900" dirty="0" smtClean="0">
                <a:sym typeface="Arial Bold" charset="0"/>
              </a:rPr>
              <a:t> resources </a:t>
            </a:r>
            <a:r>
              <a:rPr lang="en-US" sz="4900" dirty="0">
                <a:sym typeface="Arial Bold" charset="0"/>
              </a:rPr>
              <a:t>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a:t>
            </a:r>
            <a:r>
              <a:rPr lang="en-US" dirty="0" err="1" smtClean="0"/>
              <a:t>powershell_script</a:t>
            </a:r>
            <a:r>
              <a:rPr lang="en-US" smtClean="0"/>
              <a:t> resources </a:t>
            </a:r>
            <a:r>
              <a:rPr lang="en-US" dirty="0" smtClean="0"/>
              <a:t>idempotent</a:t>
            </a:r>
          </a:p>
        </p:txBody>
      </p:sp>
    </p:spTree>
    <p:extLst>
      <p:ext uri="{BB962C8B-B14F-4D97-AF65-F5344CB8AC3E}">
        <p14:creationId xmlns:p14="http://schemas.microsoft.com/office/powerpoint/2010/main" val="2479388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Windows: </a:t>
            </a:r>
            <a:br>
              <a:rPr lang="en-US" sz="5400" dirty="0" smtClean="0">
                <a:sym typeface="Arial Bold" charset="0"/>
              </a:rPr>
            </a:br>
            <a:r>
              <a:rPr lang="en-US" sz="5400" dirty="0" smtClean="0">
                <a:sym typeface="Arial Bold" charset="0"/>
              </a:rPr>
              <a:t>Enter </a:t>
            </a:r>
            <a:r>
              <a:rPr lang="en-US" sz="5400" dirty="0">
                <a:sym typeface="Arial Bold" charset="0"/>
              </a:rPr>
              <a:t>the </a:t>
            </a:r>
            <a:r>
              <a:rPr lang="en-US" sz="5400" dirty="0" err="1">
                <a:sym typeface="Arial Bold" charset="0"/>
              </a:rPr>
              <a:t>not_if</a:t>
            </a:r>
            <a:r>
              <a:rPr lang="en-US" sz="5400" dirty="0">
                <a:sym typeface="Arial Bold" charset="0"/>
              </a:rPr>
              <a:t> and only_if </a:t>
            </a:r>
            <a:r>
              <a:rPr lang="en-US" sz="5400" dirty="0" err="1">
                <a:sym typeface="Arial Bold" charset="0"/>
              </a:rPr>
              <a:t>metaparameters</a:t>
            </a:r>
            <a:endParaRPr lang="en-US" sz="5400" dirty="0">
              <a:sym typeface="Arial Bold" charset="0"/>
            </a:endParaRP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723452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smtClean="0">
                <a:solidFill>
                  <a:srgbClr val="BA2121"/>
                </a:solidFill>
                <a:latin typeface="Consolas" panose="020B0609020204030204" pitchFamily="49" charset="0"/>
                <a:cs typeface="Consolas" panose="020B0609020204030204" pitchFamily="49" charset="0"/>
              </a:rPr>
              <a:t>appPool</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42053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a:xfrm>
            <a:off x="813594" y="177800"/>
            <a:ext cx="14657233" cy="1117600"/>
          </a:xfrm>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6"/>
            <a:ext cx="15851148" cy="441958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262979"/>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smtClean="0">
                <a:solidFill>
                  <a:srgbClr val="666666"/>
                </a:solidFill>
                <a:latin typeface="Courier"/>
                <a:cs typeface="Courier"/>
              </a:rPr>
              <a:t>&lt;&lt;-</a:t>
            </a:r>
            <a:r>
              <a:rPr lang="en-US" sz="2400" dirty="0" smtClean="0">
                <a:solidFill>
                  <a:srgbClr val="880000"/>
                </a:solidFill>
                <a:latin typeface="Courier"/>
                <a:cs typeface="Courier"/>
              </a:rPr>
              <a:t>EOH</a:t>
            </a:r>
          </a:p>
          <a:p>
            <a:r>
              <a:rPr lang="en-US" sz="2400" dirty="0" smtClean="0">
                <a:solidFill>
                  <a:srgbClr val="BA2121"/>
                </a:solidFill>
                <a:latin typeface="Courier"/>
                <a:cs typeface="Courier"/>
              </a:rPr>
              <a:t>       </a:t>
            </a:r>
            <a:r>
              <a:rPr lang="en-US" sz="2400" dirty="0">
                <a:solidFill>
                  <a:srgbClr val="BA2121"/>
                </a:solidFill>
                <a:latin typeface="Courier"/>
                <a:cs typeface="Courier"/>
              </a:rPr>
              <a:t>Import-Module </a:t>
            </a:r>
            <a:r>
              <a:rPr lang="en-US" sz="2400" dirty="0" err="1">
                <a:solidFill>
                  <a:srgbClr val="BA2121"/>
                </a:solidFill>
                <a:latin typeface="Courier"/>
                <a:cs typeface="Courier"/>
              </a:rPr>
              <a:t>WebAdministration</a:t>
            </a:r>
            <a:endParaRPr lang="en-US" sz="2400" dirty="0" smtClean="0">
              <a:solidFill>
                <a:srgbClr val="BA2121"/>
              </a:solidFill>
              <a:latin typeface="Courier"/>
              <a:cs typeface="Courier"/>
            </a:endParaRPr>
          </a:p>
          <a:p>
            <a:r>
              <a:rPr lang="en-US" sz="2400" dirty="0" smtClean="0">
                <a:solidFill>
                  <a:srgbClr val="BA2121"/>
                </a:solidFill>
                <a:latin typeface="Courier"/>
                <a:cs typeface="Courier"/>
              </a:rPr>
              <a:t>       if(-not(test-path IIS:\\Sites\\#{</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r>
              <a:rPr lang="en-US" sz="2400" dirty="0">
                <a:solidFill>
                  <a:srgbClr val="BA2121"/>
                </a:solidFill>
                <a:latin typeface="Courier"/>
                <a:cs typeface="Courier"/>
              </a:rPr>
              <a:t> </a:t>
            </a:r>
            <a:r>
              <a:rPr lang="en-US" sz="2400" dirty="0" smtClean="0">
                <a:solidFill>
                  <a:srgbClr val="BA2121"/>
                </a:solidFill>
                <a:latin typeface="Courier"/>
                <a:cs typeface="Courier"/>
              </a:rPr>
              <a:t>   New-</a:t>
            </a:r>
            <a:r>
              <a:rPr lang="en-US" sz="2400" dirty="0" err="1" smtClean="0">
                <a:solidFill>
                  <a:srgbClr val="BA2121"/>
                </a:solidFill>
                <a:latin typeface="Courier"/>
                <a:cs typeface="Courier"/>
              </a:rPr>
              <a:t>WebSite</a:t>
            </a:r>
            <a:r>
              <a:rPr lang="en-US" sz="2400" dirty="0" smtClean="0">
                <a:solidFill>
                  <a:srgbClr val="BA2121"/>
                </a:solidFill>
                <a:latin typeface="Courier"/>
                <a:cs typeface="Courier"/>
              </a:rPr>
              <a:t> </a:t>
            </a:r>
            <a:r>
              <a:rPr lang="en-US" sz="2400" dirty="0">
                <a:solidFill>
                  <a:srgbClr val="BA2121"/>
                </a:solidFill>
                <a:latin typeface="Courier"/>
                <a:cs typeface="Courier"/>
              </a:rPr>
              <a:t>-name #{</a:t>
            </a:r>
            <a:r>
              <a:rPr lang="en-US" sz="2400" dirty="0" err="1">
                <a:solidFill>
                  <a:srgbClr val="BA2121"/>
                </a:solidFill>
                <a:latin typeface="Courier"/>
                <a:cs typeface="Courier"/>
              </a:rPr>
              <a:t>site_name</a:t>
            </a:r>
            <a:r>
              <a:rPr lang="en-US" sz="2400" dirty="0" smtClean="0">
                <a:solidFill>
                  <a:srgbClr val="BA2121"/>
                </a:solidFill>
                <a:latin typeface="Courier"/>
                <a:cs typeface="Courier"/>
              </a:rPr>
              <a:t>} -Port #{</a:t>
            </a:r>
            <a:r>
              <a:rPr lang="en-US" sz="2400" dirty="0" err="1" smtClean="0">
                <a:solidFill>
                  <a:srgbClr val="BA2121"/>
                </a:solidFill>
                <a:latin typeface="Courier"/>
                <a:cs typeface="Courier"/>
              </a:rPr>
              <a:t>site_data</a:t>
            </a:r>
            <a:r>
              <a:rPr lang="en-US" sz="2400" dirty="0" smtClean="0">
                <a:solidFill>
                  <a:srgbClr val="BA2121"/>
                </a:solidFill>
                <a:latin typeface="Courier"/>
                <a:cs typeface="Courier"/>
              </a:rPr>
              <a:t>["port"]} -</a:t>
            </a:r>
            <a:r>
              <a:rPr lang="en-US" sz="2400" dirty="0" err="1" smtClean="0">
                <a:solidFill>
                  <a:srgbClr val="BA2121"/>
                </a:solidFill>
                <a:latin typeface="Courier"/>
                <a:cs typeface="Courier"/>
              </a:rPr>
              <a:t>PhysicalPath</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site_dir</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ApplicationPool</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endParaRPr lang="en-US" sz="2400" dirty="0">
              <a:solidFill>
                <a:srgbClr val="BA2121"/>
              </a:solidFill>
              <a:latin typeface="Courier"/>
              <a:cs typeface="Courier"/>
            </a:endParaRPr>
          </a:p>
          <a:p>
            <a:r>
              <a:rPr lang="en-US" sz="2400" dirty="0" smtClean="0">
                <a:solidFill>
                  <a:srgbClr val="880000"/>
                </a:solidFill>
                <a:latin typeface="Courier"/>
                <a:cs typeface="Courier"/>
              </a:rPr>
              <a:t>    EOH</a:t>
            </a:r>
          </a:p>
          <a:p>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162880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2725081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400" dirty="0" smtClean="0">
                <a:sym typeface="Rockwell" charset="0"/>
              </a:rPr>
              <a:t>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a:solidFill>
                  <a:srgbClr val="BA2121"/>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36895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330715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smtClean="0">
                <a:solidFill>
                  <a:srgbClr val="222321"/>
                </a:solidFill>
                <a:latin typeface="Arial"/>
                <a:cs typeface="Arial"/>
                <a:sym typeface="Rockwell" pitchFamily="18" charset="0"/>
              </a:rPr>
              <a:t>Note</a:t>
            </a:r>
            <a:r>
              <a:rPr lang="en-US" dirty="0" smtClean="0">
                <a:solidFill>
                  <a:srgbClr val="222321"/>
                </a:solidFill>
                <a:latin typeface="Arial"/>
                <a:cs typeface="Arial"/>
                <a:sym typeface="Rockwell" pitchFamily="18" charset="0"/>
              </a:rPr>
              <a:t>: reference variables passed into the template by prefixing the variable with </a:t>
            </a:r>
            <a:r>
              <a:rPr lang="en-US" dirty="0">
                <a:solidFill>
                  <a:srgbClr val="222321"/>
                </a:solidFill>
                <a:latin typeface="Arial"/>
                <a:cs typeface="Arial"/>
                <a:sym typeface="Rockwell" pitchFamily="18" charset="0"/>
              </a:rPr>
              <a:t>an </a:t>
            </a:r>
            <a:r>
              <a:rPr lang="en-US" b="1"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2992197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Converge and test your code</a:t>
            </a:r>
          </a:p>
        </p:txBody>
      </p:sp>
      <p:sp>
        <p:nvSpPr>
          <p:cNvPr id="2" name="Rectangle 1"/>
          <p:cNvSpPr/>
          <p:nvPr/>
        </p:nvSpPr>
        <p:spPr>
          <a:xfrm>
            <a:off x="508794" y="1589544"/>
            <a:ext cx="89916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94" y="4572000"/>
            <a:ext cx="5582233" cy="2743200"/>
          </a:xfrm>
          <a:prstGeom prst="rect">
            <a:avLst/>
          </a:prstGeom>
        </p:spPr>
      </p:pic>
      <p:grpSp>
        <p:nvGrpSpPr>
          <p:cNvPr id="9" name="Group 8"/>
          <p:cNvGrpSpPr/>
          <p:nvPr/>
        </p:nvGrpSpPr>
        <p:grpSpPr>
          <a:xfrm>
            <a:off x="10033794" y="1600200"/>
            <a:ext cx="5537994" cy="2667000"/>
            <a:chOff x="2794794" y="2514600"/>
            <a:chExt cx="6400800" cy="31179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12" name="TextBox 11"/>
          <p:cNvSpPr txBox="1"/>
          <p:nvPr/>
        </p:nvSpPr>
        <p:spPr>
          <a:xfrm>
            <a:off x="508794" y="4495800"/>
            <a:ext cx="9753600" cy="3477875"/>
          </a:xfrm>
          <a:prstGeom prst="rect">
            <a:avLst/>
          </a:prstGeom>
          <a:noFill/>
        </p:spPr>
        <p:txBody>
          <a:bodyPr wrap="square" rtlCol="0">
            <a:spAutoFit/>
          </a:bodyPr>
          <a:lstStyle/>
          <a:p>
            <a:pPr marL="514350" indent="-514350">
              <a:buFont typeface="+mj-lt"/>
              <a:buAutoNum type="arabicPeriod"/>
            </a:pPr>
            <a:r>
              <a:rPr lang="en-US" sz="4400" b="1" dirty="0" smtClean="0"/>
              <a:t>Upload your cookbook</a:t>
            </a:r>
          </a:p>
          <a:p>
            <a:pPr marL="514350" indent="-514350">
              <a:buFont typeface="+mj-lt"/>
              <a:buAutoNum type="arabicPeriod"/>
            </a:pPr>
            <a:r>
              <a:rPr lang="en-US" sz="4400" b="1" dirty="0" smtClean="0"/>
              <a:t>Converge your node</a:t>
            </a:r>
          </a:p>
          <a:p>
            <a:pPr marL="514350" indent="-514350">
              <a:buFont typeface="+mj-lt"/>
              <a:buAutoNum type="arabicPeriod"/>
            </a:pPr>
            <a:r>
              <a:rPr lang="en-US" sz="4400" b="1" dirty="0" smtClean="0"/>
              <a:t>Verify the new websites are working on their </a:t>
            </a:r>
            <a:br>
              <a:rPr lang="en-US" sz="4400" b="1" dirty="0" smtClean="0"/>
            </a:br>
            <a:r>
              <a:rPr lang="en-US" sz="4400" b="1" dirty="0" smtClean="0"/>
              <a:t>respective port numbers</a:t>
            </a:r>
          </a:p>
        </p:txBody>
      </p:sp>
    </p:spTree>
    <p:extLst>
      <p:ext uri="{BB962C8B-B14F-4D97-AF65-F5344CB8AC3E}">
        <p14:creationId xmlns:p14="http://schemas.microsoft.com/office/powerpoint/2010/main" val="249812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203994" y="1676400"/>
            <a:ext cx="3048000" cy="30480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cxnSp>
        <p:nvCxnSpPr>
          <p:cNvPr id="14" name="Straight Arrow Connector 13"/>
          <p:cNvCxnSpPr/>
          <p:nvPr/>
        </p:nvCxnSpPr>
        <p:spPr bwMode="auto">
          <a:xfrm flipH="1" flipV="1">
            <a:off x="5080794" y="3810000"/>
            <a:ext cx="2819400" cy="2438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3"/>
          <p:cNvSpPr>
            <a:spLocks/>
          </p:cNvSpPr>
          <p:nvPr/>
        </p:nvSpPr>
        <p:spPr bwMode="auto">
          <a:xfrm>
            <a:off x="3937794" y="1752600"/>
            <a:ext cx="2209800" cy="19812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28594" y="1752600"/>
            <a:ext cx="2209800" cy="19812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19394" y="1752600"/>
            <a:ext cx="2209800" cy="19812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43794" y="1752600"/>
            <a:ext cx="2209800" cy="19812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1" name="Straight Arrow Connector 30"/>
          <p:cNvCxnSpPr/>
          <p:nvPr/>
        </p:nvCxnSpPr>
        <p:spPr bwMode="auto">
          <a:xfrm flipH="1" flipV="1">
            <a:off x="7595394" y="3810000"/>
            <a:ext cx="762000" cy="22098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9119394" y="3810000"/>
            <a:ext cx="990600" cy="22860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V="1">
            <a:off x="9728994" y="3810001"/>
            <a:ext cx="5257800" cy="2514599"/>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3552309" y="6400800"/>
            <a:ext cx="10443885" cy="2585323"/>
          </a:xfrm>
          <a:prstGeom prst="rect">
            <a:avLst/>
          </a:prstGeom>
          <a:noFill/>
        </p:spPr>
        <p:txBody>
          <a:bodyPr wrap="none" rtlCol="0">
            <a:spAutoFit/>
          </a:bodyPr>
          <a:lstStyle/>
          <a:p>
            <a:r>
              <a:rPr lang="en-US" sz="4400" b="1" dirty="0" smtClean="0"/>
              <a:t>MOST OF THE WORK IS DONE HERE</a:t>
            </a:r>
          </a:p>
          <a:p>
            <a:endParaRPr lang="en-US" sz="1000" dirty="0"/>
          </a:p>
          <a:p>
            <a:pPr marL="571500" indent="-571500">
              <a:buFontTx/>
              <a:buChar char="-"/>
            </a:pPr>
            <a:r>
              <a:rPr lang="en-US" sz="3600" dirty="0" smtClean="0"/>
              <a:t>Each node handles its own convergence efforts</a:t>
            </a:r>
          </a:p>
          <a:p>
            <a:pPr marL="571500" indent="-571500">
              <a:buFontTx/>
              <a:buChar char="-"/>
            </a:pPr>
            <a:r>
              <a:rPr lang="en-US" sz="3600" dirty="0" smtClean="0"/>
              <a:t>Adding nodes doesn’t overwhelm Chef Server</a:t>
            </a:r>
          </a:p>
          <a:p>
            <a:pPr marL="571500" indent="-571500">
              <a:buFontTx/>
              <a:buChar char="-"/>
            </a:pPr>
            <a:r>
              <a:rPr lang="en-US" sz="3600" dirty="0" smtClean="0"/>
              <a:t>The result is </a:t>
            </a:r>
            <a:r>
              <a:rPr lang="en-US" sz="3600" dirty="0"/>
              <a:t>Incredible </a:t>
            </a:r>
            <a:r>
              <a:rPr lang="en-US" sz="3600" dirty="0" smtClean="0"/>
              <a:t>Built-In Scalability</a:t>
            </a:r>
            <a:endParaRPr lang="en-US" sz="3600" dirty="0"/>
          </a:p>
        </p:txBody>
      </p:sp>
      <p:sp>
        <p:nvSpPr>
          <p:cNvPr id="43" name="AutoShape 3"/>
          <p:cNvSpPr>
            <a:spLocks/>
          </p:cNvSpPr>
          <p:nvPr/>
        </p:nvSpPr>
        <p:spPr bwMode="auto">
          <a:xfrm>
            <a:off x="11633994" y="2667000"/>
            <a:ext cx="457200" cy="5334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2319794" y="2667000"/>
            <a:ext cx="457200" cy="5334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3005594" y="2667000"/>
            <a:ext cx="457200" cy="5334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cxnSp>
        <p:nvCxnSpPr>
          <p:cNvPr id="3" name="Straight Arrow Connector 2"/>
          <p:cNvCxnSpPr/>
          <p:nvPr/>
        </p:nvCxnSpPr>
        <p:spPr bwMode="auto">
          <a:xfrm flipV="1">
            <a:off x="1727994" y="4876800"/>
            <a:ext cx="0" cy="1676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481584" y="6705600"/>
            <a:ext cx="2442245" cy="2123658"/>
          </a:xfrm>
          <a:prstGeom prst="rect">
            <a:avLst/>
          </a:prstGeom>
          <a:noFill/>
        </p:spPr>
        <p:txBody>
          <a:bodyPr wrap="none" rtlCol="0">
            <a:spAutoFit/>
          </a:bodyPr>
          <a:lstStyle/>
          <a:p>
            <a:pPr algn="ctr"/>
            <a:r>
              <a:rPr lang="en-US" sz="4400" b="1" dirty="0" smtClean="0"/>
              <a:t>NO</a:t>
            </a:r>
          </a:p>
          <a:p>
            <a:pPr algn="ctr"/>
            <a:r>
              <a:rPr lang="en-US" sz="4400" b="1" dirty="0" smtClean="0"/>
              <a:t>STRESS</a:t>
            </a:r>
          </a:p>
          <a:p>
            <a:pPr algn="ctr"/>
            <a:r>
              <a:rPr lang="en-US" sz="4400" b="1" dirty="0" smtClean="0"/>
              <a:t>HERE</a:t>
            </a:r>
            <a:endParaRPr lang="en-US" sz="4400" b="1" dirty="0"/>
          </a:p>
        </p:txBody>
      </p:sp>
    </p:spTree>
    <p:extLst>
      <p:ext uri="{BB962C8B-B14F-4D97-AF65-F5344CB8AC3E}">
        <p14:creationId xmlns:p14="http://schemas.microsoft.com/office/powerpoint/2010/main" val="286577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1194594" y="32545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://gist.github.com/johnfitzpatrick/</a:t>
            </a:r>
            <a:r>
              <a:rPr lang="en-US" sz="4000" dirty="0" smtClean="0">
                <a:solidFill>
                  <a:srgbClr val="BA2121"/>
                </a:solidFill>
                <a:latin typeface=""/>
                <a:hlinkClick r:id="rId3"/>
              </a:rPr>
              <a:t>9207666</a:t>
            </a:r>
            <a:r>
              <a:rPr lang="en-US" sz="4000" dirty="0" smtClean="0">
                <a:solidFill>
                  <a:srgbClr val="BA2121"/>
                </a:solidFill>
                <a:latin typeface=""/>
              </a:rPr>
              <a:t> </a:t>
            </a:r>
            <a:endParaRPr lang="en-US" sz="4000" dirty="0">
              <a:solidFill>
                <a:srgbClr val="BA2121"/>
              </a:solidFill>
              <a:latin typeface=""/>
            </a:endParaRPr>
          </a:p>
        </p:txBody>
      </p:sp>
      <p:sp>
        <p:nvSpPr>
          <p:cNvPr id="2" name="TextBox 1"/>
          <p:cNvSpPr txBox="1"/>
          <p:nvPr/>
        </p:nvSpPr>
        <p:spPr>
          <a:xfrm>
            <a:off x="889794" y="2209800"/>
            <a:ext cx="10704373" cy="1015663"/>
          </a:xfrm>
          <a:prstGeom prst="rect">
            <a:avLst/>
          </a:prstGeom>
          <a:noFill/>
        </p:spPr>
        <p:txBody>
          <a:bodyPr wrap="none" rtlCol="0">
            <a:spAutoFit/>
          </a:bodyPr>
          <a:lstStyle/>
          <a:p>
            <a:r>
              <a:rPr lang="en-US" sz="6000" dirty="0" smtClean="0"/>
              <a:t>Windows </a:t>
            </a:r>
            <a:r>
              <a:rPr lang="en-US" sz="6000" dirty="0" err="1" smtClean="0"/>
              <a:t>Powershell</a:t>
            </a:r>
            <a:r>
              <a:rPr lang="en-US" sz="6000" dirty="0" smtClean="0"/>
              <a:t> Example: </a:t>
            </a:r>
            <a:endParaRPr lang="en-US" sz="6000" dirty="0"/>
          </a:p>
        </p:txBody>
      </p:sp>
    </p:spTree>
    <p:extLst>
      <p:ext uri="{BB962C8B-B14F-4D97-AF65-F5344CB8AC3E}">
        <p14:creationId xmlns:p14="http://schemas.microsoft.com/office/powerpoint/2010/main" val="1186161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“zebras” on port “82”</a:t>
            </a:r>
          </a:p>
          <a:p>
            <a:pPr marL="749300" eaLnBrk="1" hangingPunct="1"/>
            <a:r>
              <a:rPr lang="en-US" dirty="0" smtClean="0"/>
              <a:t>Upload, converge, and see if port 82 works</a:t>
            </a:r>
          </a:p>
        </p:txBody>
      </p:sp>
    </p:spTree>
    <p:extLst>
      <p:ext uri="{BB962C8B-B14F-4D97-AF65-F5344CB8AC3E}">
        <p14:creationId xmlns:p14="http://schemas.microsoft.com/office/powerpoint/2010/main" val="267831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r>
              <a:rPr lang="en-US" sz="3600" dirty="0" smtClean="0">
                <a:sym typeface="Rockwell" pitchFamily="18" charset="0"/>
              </a:rPr>
              <a:t>, </a:t>
            </a:r>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766802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a:t>
            </a:r>
            <a:br>
              <a:rPr lang="en-US" dirty="0" smtClean="0"/>
            </a:br>
            <a:r>
              <a:rPr lang="en-US" b="1" dirty="0" err="1" smtClean="0">
                <a:latin typeface="Courier"/>
                <a:cs typeface="Courier"/>
              </a:rPr>
              <a:t>powershell_script</a:t>
            </a:r>
            <a:r>
              <a:rPr lang="en-US" b="1" dirty="0" smtClean="0">
                <a:latin typeface="Courier"/>
                <a:cs typeface="Courier"/>
              </a:rPr>
              <a:t> </a:t>
            </a:r>
            <a:r>
              <a:rPr lang="en-US" dirty="0" smtClean="0"/>
              <a:t>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3340822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72709" y="4953000"/>
            <a:ext cx="9845263" cy="954107"/>
          </a:xfrm>
          <a:prstGeom prst="rect">
            <a:avLst/>
          </a:prstGeom>
          <a:noFill/>
        </p:spPr>
        <p:txBody>
          <a:bodyPr wrap="none" rtlCol="0">
            <a:spAutoFit/>
          </a:bodyPr>
          <a:lstStyle/>
          <a:p>
            <a:r>
              <a:rPr lang="en-US" dirty="0">
                <a:solidFill>
                  <a:schemeClr val="bg1"/>
                </a:solidFill>
                <a:sym typeface="Arial Bold" charset="0"/>
              </a:rPr>
              <a:t>Refactoring </a:t>
            </a:r>
            <a:r>
              <a:rPr lang="en-US" dirty="0" smtClean="0">
                <a:solidFill>
                  <a:schemeClr val="bg1"/>
                </a:solidFill>
                <a:sym typeface="Arial Bold" charset="0"/>
              </a:rPr>
              <a:t>the Linux apache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303184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dirty="0" smtClean="0">
                <a:latin typeface="Courier"/>
                <a:ea typeface="Courier"/>
                <a:cs typeface="Courier"/>
                <a:sym typeface="Courier"/>
              </a:rPr>
              <a:t>execute </a:t>
            </a:r>
            <a:r>
              <a:rPr lang="en-US" sz="4500" dirty="0" smtClean="0"/>
              <a:t>resource</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a:t>Use Template Variables to dynamically generate web pages</a:t>
            </a:r>
          </a:p>
        </p:txBody>
      </p:sp>
    </p:spTree>
    <p:extLst>
      <p:ext uri="{BB962C8B-B14F-4D97-AF65-F5344CB8AC3E}">
        <p14:creationId xmlns:p14="http://schemas.microsoft.com/office/powerpoint/2010/main" val="1102913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smtClean="0">
                <a:sym typeface="Arial Bold" charset="0"/>
              </a:rPr>
              <a:t>What we want to accomplish</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40334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smtClean="0">
                <a:solidFill>
                  <a:srgbClr val="BA2121"/>
                </a:solidFill>
                <a:latin typeface="Consolas" panose="020B0609020204030204" pitchFamily="49" charset="0"/>
                <a:cs typeface="Consolas" panose="020B0609020204030204" pitchFamily="49" charset="0"/>
              </a:rPr>
              <a:t>’apache'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cs typeface="Courier"/>
              </a:rPr>
              <a:t>/cookbooks/apache/</a:t>
            </a:r>
            <a:r>
              <a:rPr lang="en-US" dirty="0" err="1" smtClean="0">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17115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2647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default[“apache”][“</a:t>
            </a:r>
            <a:r>
              <a:rPr lang="en-US" sz="3600" dirty="0" err="1" smtClean="0">
                <a:latin typeface="Consolas" panose="020B0609020204030204" pitchFamily="49" charset="0"/>
                <a:cs typeface="Consolas" panose="020B0609020204030204" pitchFamily="49" charset="0"/>
              </a:rPr>
              <a:t>indexfile</a:t>
            </a:r>
            <a:r>
              <a:rPr lang="en-US" sz="3600" dirty="0" smtClean="0">
                <a:latin typeface="Consolas" panose="020B0609020204030204" pitchFamily="49" charset="0"/>
                <a:cs typeface="Consolas" panose="020B0609020204030204" pitchFamily="49" charset="0"/>
              </a:rPr>
              <a:t>”] = </a:t>
            </a:r>
            <a:r>
              <a:rPr lang="en-US" sz="3600" dirty="0" err="1" smtClean="0">
                <a:latin typeface="Consolas" panose="020B0609020204030204" pitchFamily="49" charset="0"/>
                <a:cs typeface="Consolas" panose="020B0609020204030204" pitchFamily="49" charset="0"/>
              </a:rPr>
              <a:t>index.htm</a:t>
            </a:r>
            <a:r>
              <a:rPr lang="en-US" sz="3600" dirty="0" err="1">
                <a:latin typeface="Consolas" panose="020B0609020204030204" pitchFamily="49" charset="0"/>
                <a:cs typeface="Consolas" panose="020B0609020204030204" pitchFamily="49" charset="0"/>
              </a:rPr>
              <a:t>l</a:t>
            </a:r>
            <a:r>
              <a:rPr lang="en-US" sz="3600" dirty="0" smtClean="0">
                <a:latin typeface="Consolas" panose="020B0609020204030204" pitchFamily="49" charset="0"/>
                <a:cs typeface="Consolas" panose="020B0609020204030204" pitchFamily="49" charset="0"/>
              </a:rPr>
              <a:t>”</a:t>
            </a:r>
          </a:p>
          <a:p>
            <a:endParaRPr lang="en-US" sz="3600" dirty="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/cookbooks/apache/attributes/default.rb</a:t>
            </a:r>
            <a:endParaRPr lang="en-US" sz="3300" dirty="0">
              <a:solidFill>
                <a:schemeClr val="tx1"/>
              </a:solidFill>
              <a:latin typeface="Courier"/>
              <a:ea typeface="Courier"/>
              <a:cs typeface="Courier"/>
              <a:sym typeface="Courier"/>
            </a:endParaRP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Linux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smtClean="0">
                <a:sym typeface="Arial Bold" charset="0"/>
              </a:rPr>
              <a:t>apache cookbook</a:t>
            </a:r>
            <a:endParaRPr lang="en-US" sz="4000" dirty="0">
              <a:sym typeface="Arial Bold" charset="0"/>
            </a:endParaRPr>
          </a:p>
        </p:txBody>
      </p:sp>
      <p:sp>
        <p:nvSpPr>
          <p:cNvPr id="277511" name="Rectangle 6"/>
          <p:cNvSpPr>
            <a:spLocks noGrp="1" noChangeArrowheads="1"/>
          </p:cNvSpPr>
          <p:nvPr>
            <p:ph type="body" idx="1"/>
          </p:nvPr>
        </p:nvSpPr>
        <p:spPr>
          <a:xfrm>
            <a:off x="787548" y="5626100"/>
            <a:ext cx="14669933" cy="3289300"/>
          </a:xfrm>
        </p:spPr>
        <p:txBody>
          <a:bodyPr/>
          <a:lstStyle/>
          <a:p>
            <a:pPr eaLnBrk="1" hangingPunct="1"/>
            <a:r>
              <a:rPr lang="en-US" dirty="0" smtClean="0"/>
              <a:t>We add information about the sites we need to deploy</a:t>
            </a:r>
          </a:p>
          <a:p>
            <a:pPr lvl="2"/>
            <a:r>
              <a:rPr lang="en-US" dirty="0" smtClean="0"/>
              <a:t>One about Clowns, running on port 80</a:t>
            </a:r>
          </a:p>
          <a:p>
            <a:pPr lvl="2"/>
            <a:r>
              <a:rPr lang="en-US" dirty="0" smtClean="0"/>
              <a:t>One about Bears, running on port 81</a:t>
            </a:r>
          </a:p>
          <a:p>
            <a:pPr lvl="2"/>
            <a:r>
              <a:rPr lang="en-US" dirty="0" smtClean="0"/>
              <a:t>You can ignore the </a:t>
            </a:r>
            <a:r>
              <a:rPr lang="en-US" b="1" dirty="0" err="1" smtClean="0"/>
              <a:t>indexfile</a:t>
            </a:r>
            <a:r>
              <a:rPr lang="en-US" b="1" dirty="0" smtClean="0"/>
              <a:t> </a:t>
            </a:r>
            <a:r>
              <a:rPr lang="en-US" dirty="0" smtClean="0"/>
              <a:t>attribute</a:t>
            </a:r>
          </a:p>
        </p:txBody>
      </p:sp>
      <p:sp>
        <p:nvSpPr>
          <p:cNvPr id="8" name="Rectangle 9"/>
          <p:cNvSpPr>
            <a:spLocks/>
          </p:cNvSpPr>
          <p:nvPr/>
        </p:nvSpPr>
        <p:spPr bwMode="auto">
          <a:xfrm>
            <a:off x="661194" y="26670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1667489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rgbClr val="000000"/>
                </a:solidFill>
                <a:latin typeface="Courier"/>
              </a:rPr>
              <a:t>#cookbook_file ”/var/www/html/</a:t>
            </a:r>
            <a:r>
              <a:rPr lang="en-US" sz="2400" dirty="0" err="1" smtClean="0">
                <a:solidFill>
                  <a:srgbClr val="000000"/>
                </a:solidFill>
                <a:latin typeface="Courier"/>
              </a:rPr>
              <a:t>index.html</a:t>
            </a:r>
            <a:r>
              <a:rPr lang="en-US" sz="2400" dirty="0" smtClean="0">
                <a:solidFill>
                  <a:srgbClr val="000000"/>
                </a:solidFill>
                <a:latin typeface="Courier"/>
              </a:rPr>
              <a:t>" </a:t>
            </a:r>
            <a:r>
              <a:rPr lang="en-US" sz="2400" dirty="0">
                <a:solidFill>
                  <a:srgbClr val="000000"/>
                </a:solidFill>
                <a:latin typeface="Courier"/>
              </a:rPr>
              <a:t>do</a:t>
            </a:r>
          </a:p>
          <a:p>
            <a:r>
              <a:rPr lang="en-US" sz="2400" dirty="0" smtClean="0">
                <a:solidFill>
                  <a:srgbClr val="000000"/>
                </a:solidFill>
                <a:latin typeface="Courier"/>
              </a:rPr>
              <a:t>#  </a:t>
            </a:r>
            <a:r>
              <a:rPr lang="en-US" sz="2400" dirty="0">
                <a:solidFill>
                  <a:srgbClr val="000000"/>
                </a:solidFill>
                <a:latin typeface="Courier"/>
              </a:rPr>
              <a:t>source </a:t>
            </a:r>
            <a:r>
              <a:rPr lang="en-US" sz="2400" dirty="0">
                <a:solidFill>
                  <a:srgbClr val="000000"/>
                </a:solidFill>
                <a:latin typeface="Courier" charset="0"/>
                <a:ea typeface="ＭＳ Ｐゴシック" charset="0"/>
                <a:cs typeface="Courier" charset="0"/>
                <a:sym typeface="Courier" charset="0"/>
              </a:rPr>
              <a:t>node</a:t>
            </a:r>
            <a:r>
              <a:rPr lang="en-US" sz="2400" dirty="0" smtClean="0">
                <a:solidFill>
                  <a:srgbClr val="000000"/>
                </a:solidFill>
                <a:latin typeface="Courier" charset="0"/>
                <a:ea typeface="ＭＳ Ｐゴシック" charset="0"/>
                <a:cs typeface="Courier" charset="0"/>
                <a:sym typeface="Courier" charset="0"/>
              </a:rPr>
              <a:t>[”</a:t>
            </a:r>
            <a:r>
              <a:rPr lang="en-US" sz="2400" dirty="0" smtClean="0">
                <a:solidFill>
                  <a:srgbClr val="000000"/>
                </a:solidFill>
                <a:latin typeface="Courier"/>
                <a:ea typeface="Courier"/>
                <a:cs typeface="Courier"/>
                <a:sym typeface="Courier"/>
              </a:rPr>
              <a:t>apache</a:t>
            </a:r>
            <a:r>
              <a:rPr lang="en-US" sz="2400" dirty="0" smtClean="0">
                <a:solidFill>
                  <a:srgbClr val="000000"/>
                </a:solidFill>
                <a:latin typeface="Courier" charset="0"/>
                <a:ea typeface="ＭＳ Ｐゴシック" charset="0"/>
                <a:cs typeface="Courier" charset="0"/>
                <a:sym typeface="Courier" charset="0"/>
              </a:rPr>
              <a:t>"</a:t>
            </a:r>
            <a:r>
              <a:rPr lang="en-US" sz="2400" dirty="0">
                <a:solidFill>
                  <a:srgbClr val="000000"/>
                </a:solidFill>
                <a:latin typeface="Courier"/>
                <a:ea typeface="Courier"/>
                <a:cs typeface="Courier"/>
                <a:sym typeface="Courier"/>
              </a:rPr>
              <a:t>][</a:t>
            </a:r>
            <a:r>
              <a:rPr lang="en-US" sz="2400" dirty="0">
                <a:solidFill>
                  <a:srgbClr val="000000"/>
                </a:solidFill>
                <a:latin typeface="Courier" charset="0"/>
                <a:ea typeface="ＭＳ Ｐゴシック" charset="0"/>
                <a:cs typeface="Courier" charset="0"/>
                <a:sym typeface="Courier" charset="0"/>
              </a:rPr>
              <a:t>"</a:t>
            </a:r>
            <a:r>
              <a:rPr lang="en-US" sz="2400" dirty="0" err="1">
                <a:solidFill>
                  <a:srgbClr val="000000"/>
                </a:solidFill>
                <a:latin typeface="Courier"/>
                <a:ea typeface="Courier"/>
                <a:cs typeface="Courier"/>
                <a:sym typeface="Courier"/>
              </a:rPr>
              <a:t>indexfile</a:t>
            </a:r>
            <a:r>
              <a:rPr lang="en-US" sz="2400" dirty="0">
                <a:solidFill>
                  <a:srgbClr val="000000"/>
                </a:solidFill>
                <a:latin typeface="Courier" charset="0"/>
                <a:ea typeface="ＭＳ Ｐゴシック" charset="0"/>
                <a:cs typeface="Courier" charset="0"/>
                <a:sym typeface="Courier" charset="0"/>
              </a:rPr>
              <a:t>"]</a:t>
            </a:r>
            <a:endParaRPr lang="en-US" sz="2400" dirty="0">
              <a:solidFill>
                <a:srgbClr val="000000"/>
              </a:solidFill>
              <a:latin typeface="Courier"/>
            </a:endParaRPr>
          </a:p>
          <a:p>
            <a:r>
              <a:rPr lang="en-US" sz="2400" dirty="0" smtClean="0">
                <a:solidFill>
                  <a:srgbClr val="000000"/>
                </a:solidFill>
                <a:latin typeface="Courier"/>
              </a:rPr>
              <a:t>#  mode “0644”</a:t>
            </a:r>
            <a:endParaRPr lang="en-US" sz="2400" dirty="0">
              <a:solidFill>
                <a:srgbClr val="000000"/>
              </a:solidFill>
              <a:latin typeface="Courier"/>
            </a:endParaRPr>
          </a:p>
          <a:p>
            <a:r>
              <a:rPr lang="en-US" sz="2400" dirty="0" smtClean="0">
                <a:solidFill>
                  <a:srgbClr val="000000"/>
                </a:solidFill>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Comment out the ‘cookbook_file’ 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965994" y="2590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3562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b="1" dirty="0"/>
              <a:t>Nodes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432594" y="19050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86194" y="2362200"/>
            <a:ext cx="57912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033794" y="2362200"/>
            <a:ext cx="56388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37528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127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smtClean="0">
                <a:solidFill>
                  <a:srgbClr val="008000"/>
                </a:solidFill>
                <a:latin typeface="Courier"/>
                <a:cs typeface="Courier"/>
              </a:rPr>
              <a:t>end</a:t>
            </a:r>
            <a:endParaRPr lang="en-US" sz="2200" dirty="0">
              <a:latin typeface="Courier"/>
              <a:cs typeface="Courier"/>
            </a:endParaRPr>
          </a:p>
          <a:p>
            <a:r>
              <a:rPr lang="en-US" sz="2400" dirty="0" smtClean="0">
                <a:solidFill>
                  <a:schemeClr val="bg1">
                    <a:lumMod val="85000"/>
                  </a:schemeClr>
                </a:solidFill>
                <a:latin typeface="Courier"/>
              </a:rPr>
              <a:t>#cookbook_file ”/var/www/html/</a:t>
            </a:r>
            <a:r>
              <a:rPr lang="en-US" sz="2400" dirty="0" err="1" smtClean="0">
                <a:solidFill>
                  <a:schemeClr val="bg1">
                    <a:lumMod val="85000"/>
                  </a:schemeClr>
                </a:solidFill>
                <a:latin typeface="Courier"/>
              </a:rPr>
              <a:t>index.html</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smtClean="0">
                <a:solidFill>
                  <a:schemeClr val="bg1">
                    <a:lumMod val="85000"/>
                  </a:schemeClr>
                </a:solidFill>
                <a:latin typeface="Courier"/>
                <a:ea typeface="Courier"/>
                <a:cs typeface="Courier"/>
                <a:sym typeface="Courier"/>
              </a:rPr>
              <a:t>apache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mode “0644”</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#end</a:t>
            </a:r>
          </a:p>
          <a:p>
            <a:r>
              <a:rPr lang="en-US" sz="2200" dirty="0" smtClean="0">
                <a:latin typeface="Courier"/>
                <a:cs typeface="Courier"/>
              </a:rPr>
              <a:t>execute </a:t>
            </a:r>
            <a:r>
              <a:rPr lang="en-US" sz="2200" dirty="0">
                <a:solidFill>
                  <a:srgbClr val="BA2121"/>
                </a:solidFill>
                <a:latin typeface="Courier"/>
                <a:cs typeface="Courier"/>
              </a:rPr>
              <a:t>"mv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solidFill>
                  <a:srgbClr val="BA2121"/>
                </a:solidFill>
                <a:latin typeface="Courier"/>
                <a:cs typeface="Courier"/>
              </a:rPr>
              <a:t>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welcome.conf.disabled</a:t>
            </a:r>
            <a:r>
              <a:rPr lang="en-US" sz="2200" dirty="0">
                <a:solidFill>
                  <a:srgbClr val="BA2121"/>
                </a:solidFill>
                <a:latin typeface="Courier"/>
                <a:cs typeface="Courier"/>
              </a:rPr>
              <a:t>"</a:t>
            </a:r>
            <a:r>
              <a:rPr lang="en-US" sz="2200" dirty="0">
                <a:solidFill>
                  <a:srgbClr val="FF0000"/>
                </a:solidFill>
                <a:latin typeface="Courier"/>
                <a:cs typeface="Courier"/>
              </a:rPr>
              <a:t> </a:t>
            </a:r>
            <a:r>
              <a:rPr lang="en-US" sz="2200" dirty="0">
                <a:solidFill>
                  <a:srgbClr val="008000"/>
                </a:solidFill>
                <a:latin typeface="Courier"/>
                <a:cs typeface="Courier"/>
              </a:rPr>
              <a:t>do</a:t>
            </a:r>
            <a:r>
              <a:rPr lang="en-US" sz="2200" dirty="0">
                <a:latin typeface="Courier"/>
                <a:cs typeface="Courier"/>
              </a:rPr>
              <a:t> </a:t>
            </a:r>
          </a:p>
          <a:p>
            <a:r>
              <a:rPr lang="en-US" sz="2200" dirty="0">
                <a:latin typeface="Courier"/>
                <a:cs typeface="Courier"/>
              </a:rPr>
              <a:t>  only_if </a:t>
            </a:r>
            <a:r>
              <a:rPr lang="en-US" sz="2200" dirty="0">
                <a:solidFill>
                  <a:srgbClr val="008000"/>
                </a:solidFill>
                <a:latin typeface="Courier"/>
                <a:cs typeface="Courier"/>
              </a:rPr>
              <a:t>do</a:t>
            </a:r>
          </a:p>
          <a:p>
            <a:r>
              <a:rPr lang="en-US" sz="2200" dirty="0">
                <a:latin typeface="Courier"/>
                <a:cs typeface="Courier"/>
              </a:rPr>
              <a:t>    </a:t>
            </a:r>
            <a:r>
              <a:rPr lang="en-US" sz="2200" dirty="0" err="1">
                <a:solidFill>
                  <a:srgbClr val="008000"/>
                </a:solidFill>
                <a:latin typeface="Courier"/>
                <a:cs typeface="Courier"/>
              </a:rPr>
              <a:t>File</a:t>
            </a:r>
            <a:r>
              <a:rPr lang="en-US" sz="2200" dirty="0" err="1">
                <a:latin typeface="Courier"/>
                <a:cs typeface="Courier"/>
              </a:rPr>
              <a:t>.exist</a:t>
            </a:r>
            <a:r>
              <a:rPr lang="en-US" sz="2200" dirty="0">
                <a:latin typeface="Courier"/>
                <a:cs typeface="Courier"/>
              </a:rPr>
              <a:t>?("</a:t>
            </a:r>
            <a:r>
              <a:rPr lang="en-US" sz="2200" dirty="0">
                <a:solidFill>
                  <a:srgbClr val="BA2121"/>
                </a:solidFill>
                <a:latin typeface="Courier"/>
                <a:cs typeface="Courier"/>
              </a:rPr>
              <a:t>/etc/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latin typeface="Courier"/>
                <a:cs typeface="Courier"/>
              </a:rPr>
              <a:t>")</a:t>
            </a:r>
          </a:p>
          <a:p>
            <a:r>
              <a:rPr lang="en-US" sz="2200" dirty="0">
                <a:latin typeface="Courier"/>
                <a:cs typeface="Courier"/>
              </a:rPr>
              <a:t>  </a:t>
            </a:r>
            <a:r>
              <a:rPr lang="en-US" sz="2200" dirty="0">
                <a:solidFill>
                  <a:srgbClr val="008000"/>
                </a:solidFill>
                <a:latin typeface="Courier"/>
                <a:cs typeface="Courier"/>
              </a:rPr>
              <a:t>end</a:t>
            </a:r>
          </a:p>
          <a:p>
            <a:r>
              <a:rPr lang="en-US" sz="2200" dirty="0">
                <a:latin typeface="Courier"/>
                <a:cs typeface="Courier"/>
              </a:rPr>
              <a:t>  notifies </a:t>
            </a:r>
            <a:r>
              <a:rPr lang="en-US" sz="2200" dirty="0">
                <a:solidFill>
                  <a:srgbClr val="BA2121"/>
                </a:solidFill>
                <a:latin typeface="Courier"/>
                <a:cs typeface="Courier"/>
              </a:rPr>
              <a:t>:restart, "service[</a:t>
            </a:r>
            <a:r>
              <a:rPr lang="en-US" sz="2200" dirty="0" err="1">
                <a:solidFill>
                  <a:srgbClr val="BA2121"/>
                </a:solidFill>
                <a:latin typeface="Courier"/>
                <a:cs typeface="Courier"/>
              </a:rPr>
              <a:t>httpd</a:t>
            </a:r>
            <a:r>
              <a:rPr lang="en-US" sz="2200" dirty="0">
                <a:solidFill>
                  <a:srgbClr val="BA2121"/>
                </a:solidFill>
                <a:latin typeface="Courier"/>
                <a:cs typeface="Courier"/>
              </a:rPr>
              <a:t>]"</a:t>
            </a:r>
          </a:p>
          <a:p>
            <a:r>
              <a:rPr lang="en-US" sz="2200" dirty="0">
                <a:latin typeface="Courier"/>
                <a:cs typeface="Courier"/>
              </a:rPr>
              <a:t>end</a:t>
            </a:r>
          </a:p>
        </p:txBody>
      </p:sp>
      <p:sp>
        <p:nvSpPr>
          <p:cNvPr id="279555" name="Rectangle 2"/>
          <p:cNvSpPr>
            <a:spLocks/>
          </p:cNvSpPr>
          <p:nvPr/>
        </p:nvSpPr>
        <p:spPr bwMode="auto">
          <a:xfrm>
            <a:off x="1357446"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3716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6985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Stop the Default Web Site with </a:t>
            </a:r>
            <a:r>
              <a:rPr lang="en-US" sz="3500" dirty="0" smtClean="0"/>
              <a:t>‘execute’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execute</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965994" y="2209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4800600"/>
            <a:ext cx="14954092" cy="2079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78030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”apache"</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a:solidFill>
                <a:srgbClr val="BA2121"/>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”apache"</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486400"/>
            <a:ext cx="14137150" cy="838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0944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sz="5200" dirty="0" smtClean="0">
                <a:sym typeface="Rockwell" charset="0"/>
              </a:rPr>
              <a:t>Linux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”apache"</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”apache"</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538496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document_root</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document_root</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err="1" smtClean="0">
                <a:solidFill>
                  <a:srgbClr val="A40800"/>
                </a:solidFill>
                <a:latin typeface="Courier" charset="0"/>
                <a:ea typeface="ＭＳ Ｐゴシック" charset="0"/>
                <a:cs typeface="Courier" charset="0"/>
                <a:sym typeface="Courier" charset="0"/>
              </a:rPr>
              <a:t>document_root</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59689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”apache"</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document_root</a:t>
            </a:r>
            <a:r>
              <a:rPr lang="pt-BR" sz="2400" dirty="0" smtClean="0">
                <a:latin typeface="Courier"/>
                <a:cs typeface="Courier"/>
              </a:rPr>
              <a:t> </a:t>
            </a:r>
            <a:r>
              <a:rPr lang="pt-BR" sz="2400" dirty="0" smtClean="0">
                <a:solidFill>
                  <a:srgbClr val="666666"/>
                </a:solidFill>
                <a:latin typeface="Courier"/>
                <a:cs typeface="Courier"/>
              </a:rPr>
              <a:t>= </a:t>
            </a:r>
            <a:r>
              <a:rPr lang="pt-BR" sz="2400" b="1" dirty="0">
                <a:solidFill>
                  <a:srgbClr val="BA2121"/>
                </a:solidFill>
                <a:latin typeface="Courier"/>
                <a:cs typeface="Courier"/>
              </a:rPr>
              <a:t>”/</a:t>
            </a:r>
            <a:r>
              <a:rPr lang="pt-BR" sz="2400" b="1" dirty="0" err="1">
                <a:solidFill>
                  <a:srgbClr val="BA2121"/>
                </a:solidFill>
                <a:latin typeface="Courier"/>
                <a:cs typeface="Courier"/>
              </a:rPr>
              <a:t>srv</a:t>
            </a:r>
            <a:r>
              <a:rPr lang="pt-BR" sz="2400" b="1" dirty="0">
                <a:solidFill>
                  <a:srgbClr val="BA2121"/>
                </a:solidFill>
                <a:latin typeface="Courier"/>
                <a:cs typeface="Courier"/>
              </a:rPr>
              <a:t>/apache/#{</a:t>
            </a:r>
            <a:r>
              <a:rPr lang="pt-BR" sz="2400" b="1" dirty="0" err="1">
                <a:solidFill>
                  <a:srgbClr val="BA2121"/>
                </a:solidFill>
                <a:latin typeface="Courier"/>
                <a:cs typeface="Courier"/>
              </a:rPr>
              <a:t>site_name</a:t>
            </a:r>
            <a:r>
              <a:rPr lang="pt-BR" sz="2400" b="1" dirty="0">
                <a:solidFill>
                  <a:srgbClr val="BA2121"/>
                </a:solidFill>
                <a:latin typeface="Courier"/>
                <a:cs typeface="Courier"/>
              </a:rPr>
              <a:t>}</a:t>
            </a:r>
            <a:r>
              <a:rPr lang="pt-BR" sz="2400" b="1" dirty="0" smtClean="0">
                <a:solidFill>
                  <a:srgbClr val="BA2121"/>
                </a:solidFill>
                <a:latin typeface="Courier"/>
                <a:cs typeface="Courier"/>
              </a:rPr>
              <a:t>”</a:t>
            </a:r>
            <a:endParaRPr lang="pt-BR" sz="2400" b="1" dirty="0">
              <a:solidFill>
                <a:srgbClr val="BA2121"/>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”apache"</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334000"/>
            <a:ext cx="14137150" cy="1752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42195" y="5486400"/>
            <a:ext cx="13335000" cy="457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906741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smtClean="0">
                <a:latin typeface="Consolas" panose="020B0609020204030204" pitchFamily="49" charset="0"/>
                <a:cs typeface="Consolas" panose="020B0609020204030204" pitchFamily="49" charset="0"/>
              </a:rPr>
              <a:t>document_root</a:t>
            </a:r>
            <a:r>
              <a:rPr lang="pt-BR" dirty="0" smtClean="0">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dirty="0" smtClean="0">
                <a:solidFill>
                  <a:srgbClr val="BA2121"/>
                </a:solidFill>
                <a:latin typeface="Consolas" panose="020B0609020204030204" pitchFamily="49" charset="0"/>
                <a:cs typeface="Consolas" panose="020B0609020204030204" pitchFamily="49" charset="0"/>
              </a:rPr>
              <a:t>”</a:t>
            </a:r>
            <a:r>
              <a:rPr lang="pt-BR" b="1" dirty="0" smtClean="0">
                <a:solidFill>
                  <a:srgbClr val="BB6688"/>
                </a:solidFill>
                <a:latin typeface="Consolas" panose="020B0609020204030204" pitchFamily="49" charset="0"/>
                <a:cs typeface="Consolas" panose="020B0609020204030204" pitchFamily="49" charset="0"/>
              </a:rPr>
              <a:t>/</a:t>
            </a:r>
            <a:r>
              <a:rPr lang="pt-BR" b="1" dirty="0" err="1" smtClean="0">
                <a:solidFill>
                  <a:srgbClr val="BB6688"/>
                </a:solidFill>
                <a:latin typeface="Consolas" panose="020B0609020204030204" pitchFamily="49" charset="0"/>
                <a:cs typeface="Consolas" panose="020B0609020204030204" pitchFamily="49" charset="0"/>
              </a:rPr>
              <a:t>srv</a:t>
            </a:r>
            <a:r>
              <a:rPr lang="pt-BR" b="1" dirty="0" smtClean="0">
                <a:solidFill>
                  <a:srgbClr val="BB6688"/>
                </a:solidFill>
                <a:latin typeface="Consolas" panose="020B0609020204030204" pitchFamily="49" charset="0"/>
                <a:cs typeface="Consolas" panose="020B0609020204030204" pitchFamily="49" charset="0"/>
              </a:rPr>
              <a:t>/apache/#{</a:t>
            </a:r>
            <a:r>
              <a:rPr lang="pt-BR" b="1" dirty="0" err="1" smtClean="0">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p:txBody>
      </p:sp>
      <p:sp>
        <p:nvSpPr>
          <p:cNvPr id="5" name="Rectangle 4"/>
          <p:cNvSpPr/>
          <p:nvPr/>
        </p:nvSpPr>
        <p:spPr>
          <a:xfrm>
            <a:off x="1575594" y="3541693"/>
            <a:ext cx="14630400" cy="1815882"/>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document_root</a:t>
            </a:r>
            <a:r>
              <a:rPr lang="en-US" dirty="0" smtClean="0">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do</a:t>
            </a: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mode</a:t>
            </a:r>
            <a:r>
              <a:rPr lang="en-US" b="1" dirty="0" smtClean="0">
                <a:solidFill>
                  <a:srgbClr val="BA2121"/>
                </a:solidFill>
                <a:latin typeface="Consolas" panose="020B0609020204030204" pitchFamily="49" charset="0"/>
                <a:cs typeface="Consolas" panose="020B0609020204030204" pitchFamily="49" charset="0"/>
              </a:rPr>
              <a:t> “0755”</a:t>
            </a: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recursive</a:t>
            </a:r>
            <a:r>
              <a:rPr lang="en-US" b="1" dirty="0" smtClean="0">
                <a:solidFill>
                  <a:srgbClr val="BA2121"/>
                </a:solidFill>
                <a:latin typeface="Consolas" panose="020B0609020204030204" pitchFamily="49" charset="0"/>
                <a:cs typeface="Consolas" panose="020B0609020204030204" pitchFamily="49" charset="0"/>
              </a:rPr>
              <a:t> true</a:t>
            </a:r>
            <a:endParaRPr lang="pt-BR" b="1" dirty="0">
              <a:solidFill>
                <a:srgbClr val="BA2121"/>
              </a:solidFill>
              <a:latin typeface="Consolas" panose="020B0609020204030204" pitchFamily="49" charset="0"/>
              <a:cs typeface="Consolas" panose="020B0609020204030204" pitchFamily="49" charset="0"/>
            </a:endParaRPr>
          </a:p>
          <a:p>
            <a:r>
              <a:rPr lang="pt-BR" dirty="0" err="1">
                <a:solidFill>
                  <a:srgbClr val="666666"/>
                </a:solidFill>
                <a:latin typeface="Consolas" panose="020B0609020204030204" pitchFamily="49" charset="0"/>
                <a:cs typeface="Consolas" panose="020B0609020204030204" pitchFamily="49" charset="0"/>
              </a:rPr>
              <a:t>end</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1356900" y="3429000"/>
            <a:ext cx="6162294"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975104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 </a:t>
            </a:r>
            <a:br>
              <a:rPr lang="en-US" sz="4400" dirty="0" smtClean="0">
                <a:sym typeface="Rockwell" charset="0"/>
              </a:rPr>
            </a:br>
            <a:r>
              <a:rPr lang="en-US" sz="4800" dirty="0" smtClean="0">
                <a:sym typeface="Rockwell" charset="0"/>
              </a:rPr>
              <a:t>Add an apache resource to configure the new sites</a:t>
            </a:r>
          </a:p>
        </p:txBody>
      </p:sp>
      <p:sp>
        <p:nvSpPr>
          <p:cNvPr id="269316" name="Rectangle 3"/>
          <p:cNvSpPr>
            <a:spLocks/>
          </p:cNvSpPr>
          <p:nvPr/>
        </p:nvSpPr>
        <p:spPr bwMode="auto">
          <a:xfrm>
            <a:off x="737394" y="4876800"/>
            <a:ext cx="14630400" cy="3962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698652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document_root</a:t>
            </a:r>
            <a:r>
              <a:rPr lang="pt-BR" sz="2400" dirty="0" smtClean="0">
                <a:latin typeface="Consolas" panose="020B0609020204030204" pitchFamily="49" charset="0"/>
                <a:cs typeface="Consolas" panose="020B0609020204030204" pitchFamily="49" charset="0"/>
              </a:rPr>
              <a:t> </a:t>
            </a:r>
            <a:r>
              <a:rPr lang="pt-BR" sz="2400" dirty="0">
                <a:solidFill>
                  <a:srgbClr val="666666"/>
                </a:solidFill>
                <a:latin typeface="Consolas" panose="020B0609020204030204" pitchFamily="49" charset="0"/>
                <a:cs typeface="Consolas" panose="020B0609020204030204" pitchFamily="49" charset="0"/>
              </a:rPr>
              <a:t>= </a:t>
            </a:r>
            <a:r>
              <a:rPr lang="pt-BR" sz="2400" dirty="0" smtClean="0">
                <a:solidFill>
                  <a:srgbClr val="BA2121"/>
                </a:solidFill>
                <a:latin typeface="Consolas" panose="020B0609020204030204" pitchFamily="49" charset="0"/>
                <a:cs typeface="Consolas" panose="020B0609020204030204" pitchFamily="49" charset="0"/>
              </a:rPr>
              <a:t>”</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err="1" smtClean="0">
                <a:solidFill>
                  <a:srgbClr val="BB6688"/>
                </a:solidFill>
                <a:latin typeface="Consolas" panose="020B0609020204030204" pitchFamily="49" charset="0"/>
                <a:cs typeface="Consolas" panose="020B0609020204030204" pitchFamily="49" charset="0"/>
              </a:rPr>
              <a:t>srv</a:t>
            </a:r>
            <a:r>
              <a:rPr lang="pt-BR" sz="2400" b="1" dirty="0" smtClean="0">
                <a:solidFill>
                  <a:srgbClr val="BB6688"/>
                </a:solidFill>
                <a:latin typeface="Consolas" panose="020B0609020204030204" pitchFamily="49" charset="0"/>
                <a:cs typeface="Consolas" panose="020B0609020204030204" pitchFamily="49" charset="0"/>
              </a:rPr>
              <a:t>/apache/#</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 do</a:t>
            </a:r>
            <a:endParaRPr lang="en-US" sz="2400"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mode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“0755”</a:t>
            </a:r>
          </a:p>
          <a:p>
            <a:r>
              <a:rPr lang="en-US" sz="2400" b="1" dirty="0">
                <a:solidFill>
                  <a:srgbClr val="BA2121"/>
                </a:solidFill>
                <a:latin typeface="Consolas" panose="020B0609020204030204" pitchFamily="49" charset="0"/>
                <a:cs typeface="Consolas" panose="020B0609020204030204" pitchFamily="49" charset="0"/>
              </a:rPr>
              <a:t> </a:t>
            </a:r>
            <a:r>
              <a:rPr lang="en-US" sz="2400" b="1"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recursive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tru</a:t>
            </a:r>
            <a:r>
              <a:rPr lang="en-US" b="1" dirty="0">
                <a:solidFill>
                  <a:srgbClr val="BA2121"/>
                </a:solidFill>
                <a:latin typeface="Consolas" panose="020B0609020204030204" pitchFamily="49" charset="0"/>
                <a:cs typeface="Consolas" panose="020B0609020204030204" pitchFamily="49" charset="0"/>
              </a:rPr>
              <a:t>e</a:t>
            </a:r>
            <a:endParaRPr lang="pt-BR" b="1" dirty="0">
              <a:solidFill>
                <a:srgbClr val="BA2121"/>
              </a:solidFill>
              <a:latin typeface="Consolas" panose="020B0609020204030204" pitchFamily="49" charset="0"/>
              <a:cs typeface="Consolas" panose="020B0609020204030204" pitchFamily="49" charset="0"/>
            </a:endParaRPr>
          </a:p>
          <a:p>
            <a:r>
              <a:rPr lang="pt-BR" dirty="0">
                <a:solidFill>
                  <a:srgbClr val="666666"/>
                </a:solidFill>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sz="2400" dirty="0">
                <a:latin typeface="Consolas" panose="020B0609020204030204" pitchFamily="49" charset="0"/>
                <a:cs typeface="Consolas" panose="020B0609020204030204" pitchFamily="49" charset="0"/>
              </a:rPr>
              <a:t> </a:t>
            </a:r>
            <a:r>
              <a:rPr lang="pt-BR" sz="2400" dirty="0" smtClean="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a:p>
            <a:endParaRPr lang="en-US" dirty="0" smtClean="0">
              <a:latin typeface=""/>
            </a:endParaRPr>
          </a:p>
          <a:p>
            <a:r>
              <a:rPr lang="en-US" sz="2400" dirty="0" smtClean="0">
                <a:latin typeface="Consolas" panose="020B0609020204030204" pitchFamily="49" charset="0"/>
                <a:cs typeface="Consolas" panose="020B0609020204030204" pitchFamily="49" charset="0"/>
              </a:rPr>
              <a:t>    </a:t>
            </a:r>
            <a:r>
              <a:rPr lang="en-US" sz="2400" dirty="0" smtClean="0">
                <a:solidFill>
                  <a:schemeClr val="bg1">
                    <a:lumMod val="65000"/>
                  </a:schemeClr>
                </a:solidFill>
                <a:latin typeface="Consolas" panose="020B0609020204030204" pitchFamily="49" charset="0"/>
                <a:cs typeface="Consolas" panose="020B0609020204030204" pitchFamily="49" charset="0"/>
              </a:rPr>
              <a:t># </a:t>
            </a:r>
            <a:r>
              <a:rPr lang="en-US" sz="2400" dirty="0">
                <a:solidFill>
                  <a:schemeClr val="bg1">
                    <a:lumMod val="65000"/>
                  </a:schemeClr>
                </a:solidFill>
                <a:latin typeface="Consolas" panose="020B0609020204030204" pitchFamily="49" charset="0"/>
                <a:cs typeface="Consolas" panose="020B0609020204030204" pitchFamily="49" charset="0"/>
              </a:rPr>
              <a:t>Add a template for Apache virtual host configuration</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"/etc/</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conf.d</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80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site_name</a:t>
            </a:r>
            <a:r>
              <a:rPr lang="en-US" sz="2400" dirty="0">
                <a:solidFill>
                  <a:srgbClr val="FF80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custom.erb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variables</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4951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Use </a:t>
            </a:r>
            <a:r>
              <a:rPr lang="en-US" sz="4400" dirty="0">
                <a:sym typeface="Rockwell" charset="0"/>
              </a:rPr>
              <a:t>a template to create </a:t>
            </a:r>
            <a:r>
              <a:rPr lang="en-US" sz="4400" dirty="0" err="1" smtClean="0">
                <a:sym typeface="Rockwell" charset="0"/>
              </a:rPr>
              <a:t>index.html</a:t>
            </a:r>
            <a:r>
              <a:rPr lang="en-US" sz="4400" dirty="0" smtClean="0">
                <a:sym typeface="Rockwell" charset="0"/>
              </a:rPr>
              <a:t> </a:t>
            </a:r>
            <a:r>
              <a:rPr lang="en-US" sz="4400" dirty="0">
                <a:sym typeface="Rockwell" charset="0"/>
              </a:rPr>
              <a:t>for each site</a:t>
            </a:r>
            <a:endParaRPr lang="en-US" sz="4800" dirty="0" smtClean="0">
              <a:sym typeface="Rockwell" charset="0"/>
            </a:endParaRPr>
          </a:p>
        </p:txBody>
      </p:sp>
      <p:sp>
        <p:nvSpPr>
          <p:cNvPr id="269316" name="Rectangle 3"/>
          <p:cNvSpPr>
            <a:spLocks/>
          </p:cNvSpPr>
          <p:nvPr/>
        </p:nvSpPr>
        <p:spPr bwMode="auto">
          <a:xfrm>
            <a:off x="203220" y="3657600"/>
            <a:ext cx="15851148" cy="4800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6001642"/>
          </a:xfrm>
          <a:prstGeom prst="rect">
            <a:avLst/>
          </a:prstGeom>
        </p:spPr>
        <p:txBody>
          <a:bodyPr wrap="square">
            <a:spAutoFit/>
          </a:bodyPr>
          <a:lstStyle/>
          <a:p>
            <a:r>
              <a:rPr lang="en-US" sz="2400" dirty="0" smtClean="0">
                <a:solidFill>
                  <a:srgbClr val="BA2121"/>
                </a:solidFill>
                <a:latin typeface="Consolas" panose="020B0609020204030204" pitchFamily="49" charset="0"/>
                <a:cs typeface="Consolas" panose="020B0609020204030204" pitchFamily="49" charset="0"/>
              </a:rPr>
              <a:t>      :</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document_root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end</a:t>
            </a:r>
            <a:endParaRPr lang="en-US" sz="2400" dirty="0">
              <a:latin typeface="Courier"/>
              <a:cs typeface="Courier"/>
            </a:endParaRPr>
          </a:p>
          <a:p>
            <a:r>
              <a:rPr lang="en-US" sz="2400" dirty="0" smtClean="0">
                <a:latin typeface="Courier"/>
                <a:cs typeface="Courier"/>
              </a:rPr>
              <a:t>  </a:t>
            </a:r>
          </a:p>
          <a:p>
            <a:r>
              <a:rPr lang="en-US" sz="2400" dirty="0">
                <a:solidFill>
                  <a:srgbClr val="A6A6A6"/>
                </a:solidFill>
                <a:latin typeface="Consolas" panose="020B0609020204030204" pitchFamily="49" charset="0"/>
                <a:cs typeface="Consolas" panose="020B0609020204030204" pitchFamily="49" charset="0"/>
              </a:rPr>
              <a:t># 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site_name</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a:solidFill>
                  <a:srgbClr val="008000"/>
                </a:solidFill>
                <a:latin typeface="Consolas" panose="020B0609020204030204" pitchFamily="49" charset="0"/>
                <a:cs typeface="Consolas" panose="020B0609020204030204" pitchFamily="49" charset="0"/>
              </a:rPr>
              <a:t>end</a:t>
            </a: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280194" y="16002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3457474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Move Service block to the END of the Recipe</a:t>
            </a:r>
            <a:endParaRPr lang="en-US" sz="4800" dirty="0" smtClean="0">
              <a:sym typeface="Rockwell" charset="0"/>
            </a:endParaRPr>
          </a:p>
        </p:txBody>
      </p:sp>
      <p:sp>
        <p:nvSpPr>
          <p:cNvPr id="269316" name="Rectangle 3"/>
          <p:cNvSpPr>
            <a:spLocks/>
          </p:cNvSpPr>
          <p:nvPr/>
        </p:nvSpPr>
        <p:spPr bwMode="auto">
          <a:xfrm>
            <a:off x="203220" y="5334000"/>
            <a:ext cx="6477774" cy="1981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5632310"/>
          </a:xfrm>
          <a:prstGeom prst="rect">
            <a:avLst/>
          </a:prstGeom>
        </p:spPr>
        <p:txBody>
          <a:bodyPr wrap="square">
            <a:spAutoFit/>
          </a:bodyPr>
          <a:lstStyle/>
          <a:p>
            <a:r>
              <a:rPr lang="en-US" sz="2400" dirty="0" smtClean="0">
                <a:solidFill>
                  <a:srgbClr val="A6A6A6"/>
                </a:solidFill>
                <a:latin typeface="Consolas" panose="020B0609020204030204" pitchFamily="49" charset="0"/>
                <a:cs typeface="Consolas" panose="020B0609020204030204" pitchFamily="49" charset="0"/>
              </a:rPr>
              <a:t># </a:t>
            </a:r>
            <a:r>
              <a:rPr lang="en-US" sz="2400" dirty="0">
                <a:solidFill>
                  <a:srgbClr val="A6A6A6"/>
                </a:solidFill>
                <a:latin typeface="Consolas" panose="020B0609020204030204" pitchFamily="49" charset="0"/>
                <a:cs typeface="Consolas" panose="020B0609020204030204" pitchFamily="49" charset="0"/>
              </a:rPr>
              <a:t>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site_name</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smtClean="0">
                <a:solidFill>
                  <a:srgbClr val="008000"/>
                </a:solidFill>
                <a:latin typeface="Consolas" panose="020B0609020204030204" pitchFamily="49" charset="0"/>
                <a:cs typeface="Consolas" panose="020B0609020204030204" pitchFamily="49" charset="0"/>
              </a:rPr>
              <a:t>end</a:t>
            </a:r>
          </a:p>
          <a:p>
            <a:endParaRPr lang="en-US" sz="2400" dirty="0">
              <a:solidFill>
                <a:srgbClr val="008000"/>
              </a:solidFill>
              <a:latin typeface="Consolas" panose="020B0609020204030204" pitchFamily="49" charset="0"/>
              <a:cs typeface="Consolas" panose="020B0609020204030204" pitchFamily="49" charset="0"/>
            </a:endParaRPr>
          </a:p>
          <a:p>
            <a:r>
              <a:rPr lang="en-US" sz="2400" dirty="0">
                <a:latin typeface="Courier"/>
                <a:cs typeface="Courier"/>
              </a:rPr>
              <a:t>service </a:t>
            </a:r>
            <a:r>
              <a:rPr lang="en-US" sz="2400" dirty="0">
                <a:solidFill>
                  <a:srgbClr val="BA2121"/>
                </a:solidFill>
                <a:latin typeface="Courier"/>
                <a:cs typeface="Courier"/>
              </a:rPr>
              <a:t>”</a:t>
            </a:r>
            <a:r>
              <a:rPr lang="en-US" sz="2400" dirty="0" err="1">
                <a:solidFill>
                  <a:srgbClr val="BA2121"/>
                </a:solidFill>
                <a:latin typeface="Courier"/>
                <a:cs typeface="Courier"/>
              </a:rPr>
              <a:t>httpd</a:t>
            </a:r>
            <a:r>
              <a:rPr lang="en-US" sz="2400" dirty="0">
                <a:solidFill>
                  <a:srgbClr val="BA2121"/>
                </a:solidFill>
                <a:latin typeface="Courier"/>
                <a:cs typeface="Courier"/>
              </a:rPr>
              <a:t>" </a:t>
            </a:r>
            <a:r>
              <a:rPr lang="en-US" sz="2400" b="1" dirty="0">
                <a:solidFill>
                  <a:srgbClr val="008000"/>
                </a:solidFill>
                <a:latin typeface="Courier"/>
                <a:cs typeface="Courier"/>
              </a:rPr>
              <a:t>do</a:t>
            </a:r>
          </a:p>
          <a:p>
            <a:r>
              <a:rPr lang="en-US" sz="2400" dirty="0">
                <a:latin typeface="Courier"/>
                <a:cs typeface="Courier"/>
              </a:rPr>
              <a:t>  action </a:t>
            </a:r>
            <a:r>
              <a:rPr lang="en-US" sz="2400" dirty="0">
                <a:solidFill>
                  <a:srgbClr val="666666"/>
                </a:solidFill>
                <a:latin typeface="Courier"/>
                <a:cs typeface="Courier"/>
              </a:rPr>
              <a:t>[</a:t>
            </a:r>
            <a:r>
              <a:rPr lang="en-US" sz="2400" dirty="0">
                <a:solidFill>
                  <a:srgbClr val="19177C"/>
                </a:solidFill>
                <a:latin typeface="Courier"/>
                <a:cs typeface="Courier"/>
              </a:rPr>
              <a:t>:enable, :start </a:t>
            </a:r>
            <a:r>
              <a:rPr lang="en-US" sz="2400" dirty="0">
                <a:solidFill>
                  <a:srgbClr val="666666"/>
                </a:solidFill>
                <a:latin typeface="Courier"/>
                <a:cs typeface="Courier"/>
              </a:rPr>
              <a:t>]</a:t>
            </a:r>
          </a:p>
          <a:p>
            <a:r>
              <a:rPr lang="en-US" sz="2400" b="1" dirty="0">
                <a:solidFill>
                  <a:srgbClr val="008000"/>
                </a:solidFill>
                <a:latin typeface="Courier"/>
                <a:cs typeface="Courier"/>
              </a:rPr>
              <a:t>end</a:t>
            </a:r>
          </a:p>
          <a:p>
            <a:endParaRPr lang="en-US" sz="2400" dirty="0">
              <a:solidFill>
                <a:srgbClr val="008000"/>
              </a:solidFill>
              <a:latin typeface="Consolas" panose="020B0609020204030204" pitchFamily="49" charset="0"/>
              <a:cs typeface="Consolas" panose="020B0609020204030204" pitchFamily="49" charset="0"/>
            </a:endParaRP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0" y="1524000"/>
            <a:ext cx="15215321" cy="3657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07521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8" name="TextBox 7"/>
          <p:cNvSpPr txBox="1"/>
          <p:nvPr/>
        </p:nvSpPr>
        <p:spPr>
          <a:xfrm>
            <a:off x="889794" y="2241828"/>
            <a:ext cx="5445271" cy="1015663"/>
          </a:xfrm>
          <a:prstGeom prst="rect">
            <a:avLst/>
          </a:prstGeom>
          <a:noFill/>
        </p:spPr>
        <p:txBody>
          <a:bodyPr wrap="none" rtlCol="0">
            <a:spAutoFit/>
          </a:bodyPr>
          <a:lstStyle/>
          <a:p>
            <a:r>
              <a:rPr lang="en-US" sz="6000" dirty="0"/>
              <a:t>Linux Example:</a:t>
            </a:r>
          </a:p>
        </p:txBody>
      </p:sp>
      <p:sp>
        <p:nvSpPr>
          <p:cNvPr id="9" name="Rectangle 8"/>
          <p:cNvSpPr/>
          <p:nvPr/>
        </p:nvSpPr>
        <p:spPr>
          <a:xfrm>
            <a:off x="1194594" y="33307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a:t>
            </a:r>
            <a:r>
              <a:rPr lang="en-US" sz="4000" dirty="0" smtClean="0">
                <a:solidFill>
                  <a:srgbClr val="BA2121"/>
                </a:solidFill>
                <a:latin typeface=""/>
                <a:hlinkClick r:id="rId3"/>
              </a:rPr>
              <a:t>johnfitzpatrick/8954699</a:t>
            </a:r>
            <a:endParaRPr lang="en-US" sz="4000" dirty="0">
              <a:solidFill>
                <a:srgbClr val="BA2121"/>
              </a:solidFill>
              <a:latin typeface=""/>
            </a:endParaRPr>
          </a:p>
        </p:txBody>
      </p:sp>
    </p:spTree>
    <p:extLst>
      <p:ext uri="{BB962C8B-B14F-4D97-AF65-F5344CB8AC3E}">
        <p14:creationId xmlns:p14="http://schemas.microsoft.com/office/powerpoint/2010/main" val="4014138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Nodes</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The computer you are managing with Chef</a:t>
            </a:r>
          </a:p>
          <a:p>
            <a:pPr lvl="1"/>
            <a:r>
              <a:rPr lang="en-US" sz="4300" dirty="0"/>
              <a:t>Most any device that can run the </a:t>
            </a:r>
            <a:r>
              <a:rPr lang="en-US" sz="4300" b="1" dirty="0"/>
              <a:t>chef-client </a:t>
            </a:r>
            <a:r>
              <a:rPr lang="en-US" sz="4300" dirty="0"/>
              <a:t>application and </a:t>
            </a:r>
            <a:r>
              <a:rPr lang="en-US" sz="4300" b="1" dirty="0"/>
              <a:t>ruby</a:t>
            </a:r>
            <a:endParaRPr lang="en-US" sz="4300" dirty="0"/>
          </a:p>
          <a:p>
            <a:pPr lvl="1"/>
            <a:r>
              <a:rPr lang="en-US" sz="4300" dirty="0" smtClean="0"/>
              <a:t>Typically a Server</a:t>
            </a:r>
          </a:p>
          <a:p>
            <a:pPr lvl="2"/>
            <a:r>
              <a:rPr lang="en-US" sz="4000" dirty="0" smtClean="0"/>
              <a:t>Can be virtual, physical, owned or rented from a cloud, either public or private</a:t>
            </a:r>
          </a:p>
          <a:p>
            <a:pPr lvl="1"/>
            <a:r>
              <a:rPr lang="en-US" sz="4300" dirty="0" smtClean="0"/>
              <a:t>Can also be:</a:t>
            </a:r>
          </a:p>
          <a:p>
            <a:pPr lvl="2"/>
            <a:r>
              <a:rPr lang="en-US" sz="4000" dirty="0" smtClean="0"/>
              <a:t>Network devices, tablets, phones</a:t>
            </a:r>
            <a:endParaRPr lang="en-US" sz="4000" dirty="0"/>
          </a:p>
          <a:p>
            <a:pPr lvl="1"/>
            <a:r>
              <a:rPr lang="en-US" sz="4300" dirty="0" smtClean="0"/>
              <a:t>Chef can also manage most any device that has an </a:t>
            </a:r>
            <a:r>
              <a:rPr lang="en-US" sz="4300" b="1" dirty="0" smtClean="0"/>
              <a:t>API </a:t>
            </a:r>
            <a:r>
              <a:rPr lang="en-US" sz="4300" dirty="0" smtClean="0"/>
              <a:t>that allows management from another server</a:t>
            </a:r>
          </a:p>
        </p:txBody>
      </p:sp>
    </p:spTree>
    <p:extLst>
      <p:ext uri="{BB962C8B-B14F-4D97-AF65-F5344CB8AC3E}">
        <p14:creationId xmlns:p14="http://schemas.microsoft.com/office/powerpoint/2010/main" val="153651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index.html.erb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a:solidFill>
                  <a:srgbClr val="222321"/>
                </a:solidFill>
                <a:cs typeface="Arial"/>
                <a:sym typeface="Rockwell" pitchFamily="18" charset="0"/>
              </a:rPr>
              <a:t>Note</a:t>
            </a:r>
            <a:r>
              <a:rPr lang="en-US" dirty="0">
                <a:solidFill>
                  <a:srgbClr val="222321"/>
                </a:solidFill>
                <a:cs typeface="Arial"/>
                <a:sym typeface="Rockwell" pitchFamily="18" charset="0"/>
              </a:rPr>
              <a:t>: reference variables passed into the template by prefixing the variable with an </a:t>
            </a:r>
            <a:r>
              <a:rPr lang="en-US" b="1" dirty="0">
                <a:solidFill>
                  <a:srgbClr val="222321"/>
                </a:solidFill>
                <a:ea typeface="Inconsolata"/>
                <a:cs typeface="Arial"/>
                <a:sym typeface="Inconsolata"/>
              </a:rPr>
              <a:t>@ </a:t>
            </a:r>
            <a:r>
              <a:rPr lang="en-US" dirty="0">
                <a:solidFill>
                  <a:srgbClr val="222321"/>
                </a:solidFill>
                <a:cs typeface="Arial"/>
                <a:sym typeface="Rockwell" pitchFamily="18" charset="0"/>
              </a:rPr>
              <a:t>symbol</a:t>
            </a: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index.html.erb</a:t>
            </a:r>
            <a:endParaRPr lang="en-US" sz="3000" dirty="0">
              <a:latin typeface="Courier"/>
            </a:endParaRPr>
          </a:p>
        </p:txBody>
      </p:sp>
    </p:spTree>
    <p:extLst>
      <p:ext uri="{BB962C8B-B14F-4D97-AF65-F5344CB8AC3E}">
        <p14:creationId xmlns:p14="http://schemas.microsoft.com/office/powerpoint/2010/main" val="2832429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custom.erb</a:t>
            </a:r>
            <a:r>
              <a:rPr lang="en-US" sz="4400" dirty="0" smtClean="0">
                <a:sym typeface="Rockwell" charset="0"/>
              </a:rPr>
              <a:t> to your templates directory </a:t>
            </a: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custom.erb</a:t>
            </a:r>
            <a:endParaRPr lang="en-US" sz="3000" dirty="0">
              <a:latin typeface="Courier"/>
            </a:endParaRPr>
          </a:p>
        </p:txBody>
      </p:sp>
      <p:sp>
        <p:nvSpPr>
          <p:cNvPr id="8" name="Rectangle 2"/>
          <p:cNvSpPr txBox="1">
            <a:spLocks noChangeArrowheads="1"/>
          </p:cNvSpPr>
          <p:nvPr/>
        </p:nvSpPr>
        <p:spPr bwMode="auto">
          <a:xfrm>
            <a:off x="813594" y="2743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Copy the following </a:t>
            </a:r>
            <a:r>
              <a:rPr lang="en-US" sz="3600" dirty="0"/>
              <a:t>file: </a:t>
            </a:r>
            <a:r>
              <a:rPr lang="en-US" sz="3600" dirty="0" smtClean="0"/>
              <a:t/>
            </a:r>
            <a:br>
              <a:rPr lang="en-US" sz="3600" dirty="0" smtClean="0"/>
            </a:br>
            <a:r>
              <a:rPr lang="en-US" sz="3600" b="1" dirty="0" smtClean="0">
                <a:hlinkClick r:id="rId3"/>
              </a:rPr>
              <a:t>http://</a:t>
            </a:r>
            <a:r>
              <a:rPr lang="en-US" sz="3600" b="1" dirty="0" err="1" smtClean="0">
                <a:hlinkClick r:id="rId3"/>
              </a:rPr>
              <a:t>tinyurl.com</a:t>
            </a:r>
            <a:r>
              <a:rPr lang="en-US" sz="3600" b="1" dirty="0" smtClean="0">
                <a:hlinkClick r:id="rId3"/>
              </a:rPr>
              <a:t>/n4ggmh8</a:t>
            </a:r>
            <a:r>
              <a:rPr lang="en-US" sz="3600" b="1" dirty="0" smtClean="0"/>
              <a:t/>
            </a:r>
            <a:br>
              <a:rPr lang="en-US" sz="3600" b="1" dirty="0" smtClean="0"/>
            </a:br>
            <a:r>
              <a:rPr lang="en-US" sz="3600" dirty="0" smtClean="0"/>
              <a:t>Follow the instructions to create your </a:t>
            </a:r>
            <a:r>
              <a:rPr lang="en-US" sz="3600" dirty="0" err="1" smtClean="0"/>
              <a:t>custom.erb</a:t>
            </a:r>
            <a:r>
              <a:rPr lang="en-US" sz="3600" dirty="0" smtClean="0"/>
              <a:t> file.</a:t>
            </a:r>
          </a:p>
          <a:p>
            <a:endParaRPr lang="en-US" sz="3600" dirty="0" smtClean="0"/>
          </a:p>
          <a:p>
            <a:r>
              <a:rPr lang="en-US" sz="3600" dirty="0" smtClean="0"/>
              <a:t>Note the two </a:t>
            </a:r>
            <a:r>
              <a:rPr lang="en-US" sz="3600" b="1" dirty="0" smtClean="0"/>
              <a:t>template</a:t>
            </a:r>
            <a:r>
              <a:rPr lang="en-US" sz="3600" dirty="0" smtClean="0"/>
              <a:t> </a:t>
            </a:r>
            <a:r>
              <a:rPr lang="en-US" sz="3600" b="1" dirty="0" smtClean="0"/>
              <a:t>variables</a:t>
            </a:r>
            <a:r>
              <a:rPr lang="en-US" sz="3600" dirty="0" smtClean="0"/>
              <a:t> are prefixed with an @ symbol</a:t>
            </a:r>
          </a:p>
          <a:p>
            <a:r>
              <a:rPr lang="en-US" sz="3600" dirty="0" smtClean="0"/>
              <a:t>We are using a conditional if here</a:t>
            </a:r>
          </a:p>
        </p:txBody>
      </p:sp>
    </p:spTree>
    <p:extLst>
      <p:ext uri="{BB962C8B-B14F-4D97-AF65-F5344CB8AC3E}">
        <p14:creationId xmlns:p14="http://schemas.microsoft.com/office/powerpoint/2010/main" val="3051470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err="1" smtClean="0">
                <a:sym typeface="Rockwell" charset="0"/>
              </a:rPr>
              <a:t>Custom.erb</a:t>
            </a:r>
            <a:r>
              <a:rPr lang="en-US" sz="4400" dirty="0" smtClean="0">
                <a:sym typeface="Rockwell" charset="0"/>
              </a:rPr>
              <a:t> solution</a:t>
            </a:r>
          </a:p>
        </p:txBody>
      </p:sp>
      <p:sp>
        <p:nvSpPr>
          <p:cNvPr id="8" name="Rectangle 2"/>
          <p:cNvSpPr txBox="1">
            <a:spLocks noChangeArrowheads="1"/>
          </p:cNvSpPr>
          <p:nvPr/>
        </p:nvSpPr>
        <p:spPr bwMode="auto">
          <a:xfrm>
            <a:off x="813594" y="1981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Solution to the </a:t>
            </a:r>
            <a:r>
              <a:rPr lang="en-US" sz="3600" dirty="0" err="1" smtClean="0"/>
              <a:t>custom.erb</a:t>
            </a:r>
            <a:r>
              <a:rPr lang="en-US" sz="3600" dirty="0" smtClean="0"/>
              <a:t> re-write</a:t>
            </a:r>
            <a:endParaRPr lang="en-US" sz="3600" dirty="0"/>
          </a:p>
          <a:p>
            <a:pPr lvl="2"/>
            <a:r>
              <a:rPr lang="en-US" sz="3600" b="1" dirty="0">
                <a:hlinkClick r:id="rId3"/>
              </a:rPr>
              <a:t>http://tinyurl.com/</a:t>
            </a:r>
            <a:r>
              <a:rPr lang="en-US" sz="3600" b="1" dirty="0" smtClean="0">
                <a:hlinkClick r:id="rId3"/>
              </a:rPr>
              <a:t>mfw9xln</a:t>
            </a:r>
            <a:endParaRPr lang="en-US" sz="3600" b="1" dirty="0" smtClean="0"/>
          </a:p>
          <a:p>
            <a:pPr lvl="2"/>
            <a:endParaRPr lang="en-US" sz="3600" b="1" dirty="0"/>
          </a:p>
          <a:p>
            <a:r>
              <a:rPr lang="en-US" sz="3600" dirty="0" smtClean="0"/>
              <a:t>What apache sees</a:t>
            </a:r>
            <a:endParaRPr lang="en-US" sz="3600" dirty="0"/>
          </a:p>
          <a:p>
            <a:pPr lvl="2"/>
            <a:r>
              <a:rPr lang="en-US" sz="3600" b="1" dirty="0">
                <a:hlinkClick r:id="rId4"/>
              </a:rPr>
              <a:t>http://tinyurl.com/</a:t>
            </a:r>
            <a:r>
              <a:rPr lang="en-US" sz="3600" b="1" dirty="0" smtClean="0">
                <a:hlinkClick r:id="rId4"/>
              </a:rPr>
              <a:t>loakgdz</a:t>
            </a:r>
            <a:endParaRPr lang="en-US" sz="3600" dirty="0"/>
          </a:p>
          <a:p>
            <a:pPr lvl="2"/>
            <a:endParaRPr lang="en-US" sz="3600" dirty="0" smtClean="0"/>
          </a:p>
          <a:p>
            <a:pPr marL="0" indent="0">
              <a:buNone/>
            </a:pPr>
            <a:r>
              <a:rPr lang="en-US" sz="3600" dirty="0" smtClean="0"/>
              <a:t/>
            </a:r>
            <a:br>
              <a:rPr lang="en-US" sz="3600" dirty="0" smtClean="0"/>
            </a:br>
            <a:endParaRPr lang="en-US" sz="3600" dirty="0" smtClean="0"/>
          </a:p>
        </p:txBody>
      </p:sp>
    </p:spTree>
    <p:extLst>
      <p:ext uri="{BB962C8B-B14F-4D97-AF65-F5344CB8AC3E}">
        <p14:creationId xmlns:p14="http://schemas.microsoft.com/office/powerpoint/2010/main" val="1445305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203994" y="330200"/>
            <a:ext cx="15253513" cy="1117600"/>
          </a:xfrm>
        </p:spPr>
        <p:txBody>
          <a:bodyPr/>
          <a:lstStyle/>
          <a:p>
            <a:pPr eaLnBrk="1" hangingPunct="1">
              <a:defRPr/>
            </a:pPr>
            <a:r>
              <a:rPr lang="en-US" sz="5200" dirty="0" smtClean="0">
                <a:sym typeface="Arial Bold" charset="0"/>
              </a:rPr>
              <a:t>Linux Exercise</a:t>
            </a:r>
            <a:r>
              <a:rPr lang="en-US" sz="5200" dirty="0">
                <a:sym typeface="Arial Bold" charset="0"/>
              </a:rPr>
              <a:t>: </a:t>
            </a:r>
            <a:r>
              <a:rPr lang="en-US" sz="5200" dirty="0" smtClean="0">
                <a:sym typeface="Arial Bold" charset="0"/>
              </a:rPr>
              <a:t/>
            </a:r>
            <a:br>
              <a:rPr lang="en-US" sz="5200" dirty="0" smtClean="0">
                <a:sym typeface="Arial Bold" charset="0"/>
              </a:rPr>
            </a:br>
            <a:r>
              <a:rPr lang="en-US" sz="5200" dirty="0" smtClean="0">
                <a:sym typeface="Arial Bold" charset="0"/>
              </a:rPr>
              <a:t>Upload </a:t>
            </a:r>
            <a:r>
              <a:rPr lang="en-US" sz="5200" dirty="0">
                <a:sym typeface="Arial Bold" charset="0"/>
              </a:rPr>
              <a:t>the </a:t>
            </a:r>
            <a:r>
              <a:rPr lang="en-US" sz="5200" dirty="0" smtClean="0"/>
              <a:t>apache </a:t>
            </a:r>
            <a:r>
              <a:rPr lang="en-US" sz="5200" dirty="0" smtClean="0">
                <a:sym typeface="Arial Bold" charset="0"/>
              </a:rPr>
              <a:t>cookbook</a:t>
            </a:r>
            <a:endParaRPr lang="en-US" sz="52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apache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
        <p:nvSpPr>
          <p:cNvPr id="2" name="TextBox 1"/>
          <p:cNvSpPr txBox="1"/>
          <p:nvPr/>
        </p:nvSpPr>
        <p:spPr>
          <a:xfrm>
            <a:off x="859103" y="2166360"/>
            <a:ext cx="6442990" cy="830997"/>
          </a:xfrm>
          <a:prstGeom prst="rect">
            <a:avLst/>
          </a:prstGeom>
          <a:noFill/>
        </p:spPr>
        <p:txBody>
          <a:bodyPr wrap="none" rtlCol="0">
            <a:spAutoFit/>
          </a:bodyPr>
          <a:lstStyle/>
          <a:p>
            <a:r>
              <a:rPr lang="en-US" sz="4800" b="1" dirty="0" smtClean="0"/>
              <a:t>Upload the cookbook</a:t>
            </a:r>
            <a:endParaRPr lang="en-US" sz="4800" b="1" dirty="0"/>
          </a:p>
        </p:txBody>
      </p:sp>
    </p:spTree>
    <p:extLst>
      <p:ext uri="{BB962C8B-B14F-4D97-AF65-F5344CB8AC3E}">
        <p14:creationId xmlns:p14="http://schemas.microsoft.com/office/powerpoint/2010/main" val="904663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pPr eaLnBrk="1" hangingPunct="1">
              <a:defRPr/>
            </a:pPr>
            <a:r>
              <a:rPr lang="en-US" sz="5200" dirty="0" smtClean="0">
                <a:sym typeface="Arial Bold" charset="0"/>
              </a:rPr>
              <a:t>Linux Exercise</a:t>
            </a:r>
            <a:r>
              <a:rPr lang="en-US" sz="5200" dirty="0">
                <a:sym typeface="Arial Bold" charset="0"/>
              </a:rPr>
              <a:t>: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400" dirty="0" smtClean="0">
                <a:solidFill>
                  <a:srgbClr val="FFFFFF"/>
                </a:solidFill>
                <a:latin typeface="Courier"/>
                <a:ea typeface="Courier"/>
                <a:cs typeface="Courier"/>
                <a:sym typeface="Courier"/>
              </a:rPr>
              <a:t>”/opt/chef/AppData/Local/Temp/2/chef-script20130918-1312-ebgd1i.ps1</a:t>
            </a:r>
            <a:r>
              <a:rPr lang="en-US" sz="2400" dirty="0">
                <a:solidFill>
                  <a:srgbClr val="FFFFFF"/>
                </a:solidFill>
                <a:latin typeface="Courier"/>
                <a:ea typeface="Courier"/>
                <a:cs typeface="Courier"/>
                <a:sym typeface="Courier"/>
              </a:rPr>
              <a:t>"</a:t>
            </a:r>
          </a:p>
          <a:p>
            <a:r>
              <a:rPr lang="en-US" sz="2400" dirty="0">
                <a:solidFill>
                  <a:srgbClr val="FFFFFF"/>
                </a:solidFill>
                <a:latin typeface="Courier"/>
                <a:ea typeface="Courier"/>
                <a:cs typeface="Courier"/>
                <a:sym typeface="Courier"/>
              </a:rPr>
              <a:t>  * template</a:t>
            </a:r>
            <a:r>
              <a:rPr lang="en-US" sz="2400" dirty="0" smtClean="0">
                <a:solidFill>
                  <a:srgbClr val="FFFFFF"/>
                </a:solidFill>
                <a:latin typeface="Courier"/>
                <a:ea typeface="Courier"/>
                <a:cs typeface="Courier"/>
                <a:sym typeface="Courier"/>
              </a:rPr>
              <a:t>[/etc/</a:t>
            </a:r>
            <a:r>
              <a:rPr lang="en-US" sz="2400" dirty="0" err="1" smtClean="0">
                <a:solidFill>
                  <a:srgbClr val="FFFFFF"/>
                </a:solidFill>
                <a:latin typeface="Courier"/>
                <a:ea typeface="Courier"/>
                <a:cs typeface="Courier"/>
                <a:sym typeface="Courier"/>
              </a:rPr>
              <a:t>httpd</a:t>
            </a:r>
            <a:r>
              <a:rPr lang="en-US" sz="2400" dirty="0" smtClean="0">
                <a:solidFill>
                  <a:srgbClr val="FFFFFF"/>
                </a:solidFill>
                <a:latin typeface="Courier"/>
                <a:ea typeface="Courier"/>
                <a:cs typeface="Courier"/>
                <a:sym typeface="Courier"/>
              </a:rPr>
              <a:t>/</a:t>
            </a:r>
            <a:r>
              <a:rPr lang="en-US" sz="2400" dirty="0" err="1" smtClean="0">
                <a:solidFill>
                  <a:srgbClr val="FFFFFF"/>
                </a:solidFill>
                <a:latin typeface="Courier"/>
                <a:ea typeface="Courier"/>
                <a:cs typeface="Courier"/>
                <a:sym typeface="Courier"/>
              </a:rPr>
              <a:t>conf.d</a:t>
            </a:r>
            <a:r>
              <a:rPr lang="en-US" sz="2400" dirty="0" smtClean="0">
                <a:solidFill>
                  <a:srgbClr val="FFFFFF"/>
                </a:solidFill>
                <a:latin typeface="Courier"/>
                <a:ea typeface="Courier"/>
                <a:cs typeface="Courier"/>
                <a:sym typeface="Courier"/>
              </a:rPr>
              <a:t>/bears/</a:t>
            </a:r>
            <a:r>
              <a:rPr lang="en-US" sz="2400" dirty="0" err="1" smtClean="0">
                <a:solidFill>
                  <a:srgbClr val="FFFFFF"/>
                </a:solidFill>
                <a:latin typeface="Courier"/>
                <a:ea typeface="Courier"/>
                <a:cs typeface="Courier"/>
                <a:sym typeface="Courier"/>
              </a:rPr>
              <a:t>index.html</a:t>
            </a:r>
            <a:r>
              <a:rPr lang="en-US" sz="2400" dirty="0" smtClean="0">
                <a:solidFill>
                  <a:srgbClr val="FFFFFF"/>
                </a:solidFill>
                <a:latin typeface="Courier"/>
                <a:ea typeface="Courier"/>
                <a:cs typeface="Courier"/>
                <a:sym typeface="Courier"/>
              </a:rPr>
              <a:t>] </a:t>
            </a:r>
            <a:r>
              <a:rPr lang="en-US" sz="2400" dirty="0">
                <a:solidFill>
                  <a:srgbClr val="FFFFFF"/>
                </a:solidFill>
                <a:latin typeface="Courier"/>
                <a:ea typeface="Courier"/>
                <a:cs typeface="Courier"/>
                <a:sym typeface="Courier"/>
              </a:rPr>
              <a:t>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template[/etc/</a:t>
            </a:r>
            <a:r>
              <a:rPr lang="en-US" sz="2400" dirty="0" err="1">
                <a:solidFill>
                  <a:srgbClr val="FFFFFF"/>
                </a:solidFill>
                <a:latin typeface="Courier"/>
                <a:ea typeface="Courier"/>
                <a:cs typeface="Courier"/>
                <a:sym typeface="Courier"/>
              </a:rPr>
              <a:t>httpd</a:t>
            </a:r>
            <a:r>
              <a:rPr lang="en-US" sz="2400" dirty="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conf.d</a:t>
            </a:r>
            <a:r>
              <a:rPr lang="en-US" sz="2400" dirty="0">
                <a:solidFill>
                  <a:srgbClr val="FFFFFF"/>
                </a:solidFill>
                <a:latin typeface="Courier"/>
                <a:ea typeface="Courier"/>
                <a:cs typeface="Courier"/>
                <a:sym typeface="Courier"/>
              </a:rPr>
              <a:t>/</a:t>
            </a:r>
            <a:r>
              <a:rPr lang="en-US" sz="2400" dirty="0" smtClean="0">
                <a:solidFill>
                  <a:srgbClr val="FFFFFF"/>
                </a:solidFill>
                <a:latin typeface="Courier"/>
                <a:ea typeface="Courier"/>
                <a:cs typeface="Courier"/>
                <a:sym typeface="Courier"/>
              </a:rPr>
              <a:t>bears/</a:t>
            </a:r>
            <a:r>
              <a:rPr lang="en-US" sz="2400" dirty="0" err="1" smtClean="0">
                <a:solidFill>
                  <a:srgbClr val="FFFFFF"/>
                </a:solidFill>
                <a:latin typeface="Courier"/>
                <a:ea typeface="Courier"/>
                <a:cs typeface="Courier"/>
                <a:sym typeface="Courier"/>
              </a:rPr>
              <a:t>index.html</a:t>
            </a:r>
            <a:r>
              <a:rPr lang="en-US" sz="2400" dirty="0" smtClean="0">
                <a:solidFill>
                  <a:srgbClr val="FFFFFF"/>
                </a:solidFill>
                <a:latin typeface="Courier"/>
                <a:ea typeface="Courier"/>
                <a:cs typeface="Courier"/>
                <a:sym typeface="Courier"/>
              </a:rPr>
              <a:t>] </a:t>
            </a:r>
            <a:r>
              <a:rPr lang="en-US" sz="2400" dirty="0">
                <a:solidFill>
                  <a:srgbClr val="FFFFFF"/>
                </a:solidFill>
                <a:latin typeface="Courier"/>
                <a:ea typeface="Courier"/>
                <a:cs typeface="Courier"/>
                <a:sym typeface="Courier"/>
              </a:rPr>
              <a:t>action create </a:t>
            </a:r>
            <a:r>
              <a:rPr lang="en-US" sz="2400" dirty="0" smtClean="0">
                <a:solidFill>
                  <a:srgbClr val="FFFFFF"/>
                </a:solidFill>
                <a:latin typeface="Courier"/>
                <a:ea typeface="Courier"/>
                <a:cs typeface="Courier"/>
                <a:sym typeface="Courier"/>
              </a:rPr>
              <a:t>(apache:</a:t>
            </a:r>
            <a:r>
              <a:rPr lang="en-US" sz="2400" dirty="0">
                <a:solidFill>
                  <a:srgbClr val="FFFFFF"/>
                </a:solidFill>
                <a:latin typeface="Courier"/>
                <a:ea typeface="Courier"/>
                <a:cs typeface="Courier"/>
                <a:sym typeface="Courier"/>
              </a:rPr>
              <a:t>:default line 45)</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Recipe: hosts::default</a:t>
            </a:r>
          </a:p>
          <a:p>
            <a:r>
              <a:rPr lang="en-US" sz="2400" dirty="0">
                <a:solidFill>
                  <a:srgbClr val="FFFFFF"/>
                </a:solidFill>
                <a:latin typeface="Courier"/>
                <a:ea typeface="Courier"/>
                <a:cs typeface="Courier"/>
                <a:sym typeface="Courier"/>
              </a:rPr>
              <a:t>  * template</a:t>
            </a:r>
            <a:r>
              <a:rPr lang="en-US" sz="2400" dirty="0" smtClean="0">
                <a:solidFill>
                  <a:srgbClr val="FFFFFF"/>
                </a:solidFill>
                <a:latin typeface="Courier"/>
                <a:ea typeface="Courier"/>
                <a:cs typeface="Courier"/>
                <a:sym typeface="Courier"/>
              </a:rPr>
              <a:t>[/etc/hosts</a:t>
            </a:r>
            <a:r>
              <a:rPr lang="en-US" sz="2400" dirty="0">
                <a:solidFill>
                  <a:srgbClr val="FFFFFF"/>
                </a:solidFill>
                <a:latin typeface="Courier"/>
                <a:ea typeface="Courier"/>
                <a:cs typeface="Courier"/>
                <a:sym typeface="Courier"/>
              </a:rPr>
              <a:t>] 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a:t>
            </a:r>
            <a:r>
              <a:rPr lang="en-US" sz="2400" dirty="0" smtClean="0">
                <a:solidFill>
                  <a:srgbClr val="FFFFFF"/>
                </a:solidFill>
                <a:latin typeface="Courier"/>
                <a:ea typeface="Courier"/>
                <a:cs typeface="Courier"/>
                <a:sym typeface="Courier"/>
              </a:rPr>
              <a:t>template[/etc/hosts</a:t>
            </a:r>
            <a:r>
              <a:rPr lang="en-US" sz="2400" dirty="0">
                <a:solidFill>
                  <a:srgbClr val="FFFFFF"/>
                </a:solidFill>
                <a:latin typeface="Courier"/>
                <a:ea typeface="Courier"/>
                <a:cs typeface="Courier"/>
                <a:sym typeface="Courier"/>
              </a:rPr>
              <a:t>] action create (hosts::default line 11)</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[2013-09-18T21:02:52+00:00] INFO: Chef Run complete in 13.1508 seconds</a:t>
            </a:r>
          </a:p>
          <a:p>
            <a:r>
              <a:rPr lang="en-US" sz="2400" dirty="0">
                <a:solidFill>
                  <a:srgbClr val="FFFFFF"/>
                </a:solidFill>
                <a:latin typeface="Courier"/>
                <a:ea typeface="Courier"/>
                <a:cs typeface="Courier"/>
                <a:sym typeface="Courier"/>
              </a:rPr>
              <a:t>[2013-09-18T21:02:52+00:00] INFO: Running report handlers</a:t>
            </a:r>
          </a:p>
          <a:p>
            <a:r>
              <a:rPr lang="en-US" sz="2400" dirty="0">
                <a:solidFill>
                  <a:srgbClr val="FFFFFF"/>
                </a:solidFill>
                <a:latin typeface="Courier"/>
                <a:ea typeface="Courier"/>
                <a:cs typeface="Courier"/>
                <a:sym typeface="Courier"/>
              </a:rPr>
              <a:t>[2013-09-18T21:02:52+00:00] INFO: Report handlers complete</a:t>
            </a:r>
          </a:p>
          <a:p>
            <a:r>
              <a:rPr lang="en-US" sz="2400" dirty="0">
                <a:solidFill>
                  <a:srgbClr val="FFFFFF"/>
                </a:solidFill>
                <a:latin typeface="Courier"/>
                <a:ea typeface="Courier"/>
                <a:cs typeface="Courier"/>
                <a:sym typeface="Courier"/>
              </a:rPr>
              <a:t>Chef Client finished, 6 resources updated</a:t>
            </a:r>
          </a:p>
        </p:txBody>
      </p:sp>
      <p:sp>
        <p:nvSpPr>
          <p:cNvPr id="302085" name="Rectangle 4"/>
          <p:cNvSpPr>
            <a:spLocks/>
          </p:cNvSpPr>
          <p:nvPr/>
        </p:nvSpPr>
        <p:spPr bwMode="auto">
          <a:xfrm>
            <a:off x="661194" y="5943600"/>
            <a:ext cx="12536125"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TextBox 1"/>
          <p:cNvSpPr txBox="1"/>
          <p:nvPr/>
        </p:nvSpPr>
        <p:spPr>
          <a:xfrm>
            <a:off x="859103" y="1905000"/>
            <a:ext cx="8289349" cy="830997"/>
          </a:xfrm>
          <a:prstGeom prst="rect">
            <a:avLst/>
          </a:prstGeom>
          <a:noFill/>
        </p:spPr>
        <p:txBody>
          <a:bodyPr wrap="none" rtlCol="0">
            <a:spAutoFit/>
          </a:bodyPr>
          <a:lstStyle/>
          <a:p>
            <a:r>
              <a:rPr lang="en-US" sz="4800" b="1" dirty="0" smtClean="0"/>
              <a:t>Run chef-client on the node</a:t>
            </a:r>
            <a:endParaRPr lang="en-US" sz="4800" b="1" dirty="0"/>
          </a:p>
        </p:txBody>
      </p:sp>
    </p:spTree>
    <p:extLst>
      <p:ext uri="{BB962C8B-B14F-4D97-AF65-F5344CB8AC3E}">
        <p14:creationId xmlns:p14="http://schemas.microsoft.com/office/powerpoint/2010/main" val="3003134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969032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“zebras” on port “82”</a:t>
            </a:r>
          </a:p>
          <a:p>
            <a:pPr marL="749300" eaLnBrk="1" hangingPunct="1"/>
            <a:r>
              <a:rPr lang="en-US" dirty="0" smtClean="0"/>
              <a:t>Converge, and see if port 82 works</a:t>
            </a:r>
          </a:p>
        </p:txBody>
      </p:sp>
    </p:spTree>
    <p:extLst>
      <p:ext uri="{BB962C8B-B14F-4D97-AF65-F5344CB8AC3E}">
        <p14:creationId xmlns:p14="http://schemas.microsoft.com/office/powerpoint/2010/main" val="22651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br>
              <a:rPr lang="en-US" dirty="0" smtClean="0"/>
            </a:br>
            <a:r>
              <a:rPr lang="en-US" b="1" dirty="0" smtClean="0">
                <a:latin typeface="Courier"/>
                <a:cs typeface="Courier"/>
              </a:rPr>
              <a:t>execute</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3629126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smtClean="0"/>
              <a:t>Search</a:t>
            </a:r>
            <a:endParaRPr lang="en-US" dirty="0">
              <a:sym typeface="Arial Bold" charset="0"/>
            </a:endParaRPr>
          </a:p>
        </p:txBody>
      </p:sp>
      <p:sp>
        <p:nvSpPr>
          <p:cNvPr id="3" name="TextBox 2"/>
          <p:cNvSpPr txBox="1"/>
          <p:nvPr/>
        </p:nvSpPr>
        <p:spPr>
          <a:xfrm>
            <a:off x="872709" y="4953000"/>
            <a:ext cx="184666" cy="523220"/>
          </a:xfrm>
          <a:prstGeom prst="rect">
            <a:avLst/>
          </a:prstGeom>
          <a:noFill/>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912856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43037"/>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b="1" i="1" dirty="0" smtClean="0"/>
              <a:t>Huge part of what makes Chef so </a:t>
            </a:r>
            <a:br>
              <a:rPr lang="en-US" b="1" i="1" dirty="0" smtClean="0"/>
            </a:br>
            <a:r>
              <a:rPr lang="en-US" b="1" i="1" dirty="0" smtClean="0"/>
              <a:t> awesome!</a:t>
            </a:r>
            <a:endParaRPr lang="en-US" b="1" i="1" dirty="0"/>
          </a:p>
          <a:p>
            <a:r>
              <a:rPr lang="en-US" dirty="0" smtClean="0"/>
              <a:t>Search for nodes by dozens of </a:t>
            </a:r>
            <a:br>
              <a:rPr lang="en-US" dirty="0" smtClean="0"/>
            </a:br>
            <a:r>
              <a:rPr lang="en-US" dirty="0" smtClean="0"/>
              <a:t>different criteria</a:t>
            </a:r>
          </a:p>
          <a:p>
            <a:r>
              <a:rPr lang="en-US" dirty="0" smtClean="0"/>
              <a:t>Return dozens of attributes </a:t>
            </a:r>
            <a:br>
              <a:rPr lang="en-US" dirty="0" smtClean="0"/>
            </a:br>
            <a:r>
              <a:rPr lang="en-US" dirty="0" smtClean="0"/>
              <a:t>about any node</a:t>
            </a:r>
          </a:p>
          <a:p>
            <a:pPr marL="0" indent="0">
              <a:buNone/>
            </a:pPr>
            <a:endParaRPr lang="en-US" dirty="0"/>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203994" y="1752600"/>
            <a:ext cx="3124200" cy="2743200"/>
          </a:xfrm>
          <a:ln>
            <a:noFill/>
          </a:ln>
        </p:spPr>
        <p:txBody>
          <a:bodyPr/>
          <a:lstStyle/>
          <a:p>
            <a:pPr marL="0" indent="0" algn="ctr">
              <a:buNone/>
            </a:pPr>
            <a:r>
              <a:rPr lang="en-US" sz="4800" b="1" dirty="0" smtClean="0"/>
              <a:t> Repo:</a:t>
            </a:r>
          </a:p>
          <a:p>
            <a:pPr marL="0" indent="0" algn="ctr">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Team Workflows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cxnSp>
        <p:nvCxnSpPr>
          <p:cNvPr id="9" name="Straight Arrow Connector 8"/>
          <p:cNvCxnSpPr/>
          <p:nvPr/>
        </p:nvCxnSpPr>
        <p:spPr bwMode="auto">
          <a:xfrm>
            <a:off x="1804194" y="3657600"/>
            <a:ext cx="0" cy="20574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outerShdw dist="35921" dir="2700000" algn="ctr" rotWithShape="0">
              <a:schemeClr val="bg2"/>
            </a:outerShdw>
          </a:effectLst>
          <a:extLst/>
        </p:spPr>
      </p:cxnSp>
      <p:sp>
        <p:nvSpPr>
          <p:cNvPr id="26" name="Rounded Rectangle 25"/>
          <p:cNvSpPr/>
          <p:nvPr/>
        </p:nvSpPr>
        <p:spPr bwMode="auto">
          <a:xfrm>
            <a:off x="432594" y="1752600"/>
            <a:ext cx="2743200" cy="1752600"/>
          </a:xfrm>
          <a:prstGeom prst="roundRect">
            <a:avLst/>
          </a:prstGeom>
          <a:noFill/>
          <a:ln w="190500" cap="flat" cmpd="sng" algn="ctr">
            <a:solidFill>
              <a:srgbClr val="3366FF"/>
            </a:solidFill>
            <a:prstDash val="solid"/>
            <a:round/>
            <a:headEnd type="none" w="med" len="med"/>
            <a:tailEnd type="none" w="med" len="med"/>
          </a:ln>
          <a:effectLst>
            <a:innerShdw blurRad="63500" dist="50800" dir="5400000">
              <a:prstClr val="black">
                <a:alpha val="50000"/>
              </a:prstClr>
            </a:innerShdw>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782108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Describe </a:t>
            </a:r>
            <a:r>
              <a:rPr lang="en-US" dirty="0"/>
              <a:t>the query syntax used in </a:t>
            </a:r>
            <a:r>
              <a:rPr lang="en-US" dirty="0" smtClean="0"/>
              <a:t>Search</a:t>
            </a:r>
            <a:endParaRPr lang="en-US" dirty="0"/>
          </a:p>
          <a:p>
            <a:pPr lvl="1"/>
            <a:r>
              <a:rPr lang="en-US" dirty="0"/>
              <a:t>Invoke a </a:t>
            </a:r>
            <a:r>
              <a:rPr lang="en-US" dirty="0" smtClean="0"/>
              <a:t>search </a:t>
            </a:r>
            <a:r>
              <a:rPr lang="en-US" dirty="0"/>
              <a:t>from command line </a:t>
            </a:r>
          </a:p>
          <a:p>
            <a:pPr lvl="1"/>
            <a:r>
              <a:rPr lang="en-US" dirty="0"/>
              <a:t>Build a search into your recipe </a:t>
            </a:r>
            <a:r>
              <a:rPr lang="en-US" dirty="0" smtClean="0"/>
              <a:t>code</a:t>
            </a:r>
          </a:p>
        </p:txBody>
      </p:sp>
    </p:spTree>
    <p:extLst>
      <p:ext uri="{BB962C8B-B14F-4D97-AF65-F5344CB8AC3E}">
        <p14:creationId xmlns:p14="http://schemas.microsoft.com/office/powerpoint/2010/main" val="253938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a:t>
            </a:r>
            <a:r>
              <a:rPr lang="en-US" dirty="0" smtClean="0"/>
              <a:t>Review</a:t>
            </a:r>
            <a:endParaRPr lang="en-US" dirty="0"/>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695894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a:t>
            </a:r>
            <a:r>
              <a:rPr lang="en-US" sz="4400" dirty="0" smtClean="0"/>
              <a:t>server</a:t>
            </a:r>
          </a:p>
          <a:p>
            <a:pPr lvl="2">
              <a:spcBef>
                <a:spcPct val="0"/>
              </a:spcBef>
            </a:pPr>
            <a:r>
              <a:rPr lang="en-US" sz="4400" dirty="0" err="1" smtClean="0"/>
              <a:t>Eg</a:t>
            </a:r>
            <a:r>
              <a:rPr lang="en-US" sz="4400" dirty="0" smtClean="0"/>
              <a:t>: from the Node Object</a:t>
            </a:r>
            <a:endParaRPr lang="en-US" sz="4400" dirty="0"/>
          </a:p>
          <a:p>
            <a:pPr>
              <a:spcBef>
                <a:spcPts val="1113"/>
              </a:spcBef>
            </a:pPr>
            <a:r>
              <a:rPr lang="en-US" sz="4400" dirty="0"/>
              <a:t>Syntax </a:t>
            </a:r>
            <a:r>
              <a:rPr lang="en-US" sz="4400" dirty="0" smtClean="0"/>
              <a:t>is</a:t>
            </a:r>
            <a:endParaRPr lang="en-US" sz="4400" dirty="0"/>
          </a:p>
          <a:p>
            <a:pPr marL="0" indent="0">
              <a:spcBef>
                <a:spcPts val="1113"/>
              </a:spcBef>
              <a:buNone/>
            </a:pPr>
            <a:endParaRPr lang="en-US" sz="4400" dirty="0"/>
          </a:p>
          <a:p>
            <a:pPr>
              <a:spcBef>
                <a:spcPts val="1113"/>
              </a:spcBef>
            </a:pPr>
            <a:r>
              <a:rPr lang="en-US" sz="4400" dirty="0"/>
              <a:t>Where </a:t>
            </a:r>
            <a:r>
              <a:rPr lang="en-US" sz="4400" b="1" dirty="0"/>
              <a:t>index</a:t>
            </a:r>
            <a:r>
              <a:rPr lang="en-US" sz="4400" dirty="0"/>
              <a:t> can be client, environment, node, role, (or the name of a data bag</a:t>
            </a:r>
            <a:r>
              <a:rPr lang="en-US" sz="4400" dirty="0" smtClean="0"/>
              <a:t>)</a:t>
            </a: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a:t>
            </a:r>
            <a:r>
              <a:rPr lang="en-US" sz="4400" dirty="0" smtClean="0"/>
              <a:t>Chef Server </a:t>
            </a:r>
            <a:r>
              <a:rPr lang="en-US" sz="4400" dirty="0"/>
              <a:t>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804194" y="40259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3958008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a:t>
            </a:r>
            <a:r>
              <a:rPr lang="en-US" dirty="0" smtClean="0"/>
              <a:t>syntax</a:t>
            </a:r>
            <a:endParaRPr lang="en-US" dirty="0"/>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1203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a:t>
            </a:r>
            <a:r>
              <a:rPr lang="en-US" sz="2800" dirty="0" err="1" smtClean="0">
                <a:solidFill>
                  <a:srgbClr val="FFFFFF"/>
                </a:solidFill>
                <a:latin typeface="Courier"/>
                <a:cs typeface="Courier"/>
              </a:rPr>
              <a:t>windowdnode</a:t>
            </a: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398319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smtClean="0">
                <a:solidFill>
                  <a:srgbClr val="FFFFFF"/>
                </a:solidFill>
                <a:latin typeface="Courier"/>
                <a:cs typeface="Courier"/>
                <a:sym typeface="Courier" charset="0"/>
              </a:rPr>
              <a:t>2 </a:t>
            </a:r>
            <a:r>
              <a:rPr lang="en-US" sz="2800" dirty="0">
                <a:solidFill>
                  <a:srgbClr val="FFFFFF"/>
                </a:solidFill>
                <a:latin typeface="Courier"/>
                <a:cs typeface="Courier"/>
                <a:sym typeface="Courier" charset="0"/>
              </a:rPr>
              <a:t>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a:t>
            </a:r>
            <a:r>
              <a:rPr lang="en-US" sz="2800" dirty="0" err="1" smtClean="0">
                <a:solidFill>
                  <a:srgbClr val="FFFFFF"/>
                </a:solidFill>
                <a:latin typeface="Courier"/>
                <a:cs typeface="Courier"/>
                <a:sym typeface="Courier" charset="0"/>
              </a:rPr>
              <a:t>windowsnode</a:t>
            </a: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hosts,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3932773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Using Knife 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smtClean="0">
                <a:solidFill>
                  <a:srgbClr val="FFFFFF"/>
                </a:solidFill>
                <a:latin typeface="Courier"/>
                <a:cs typeface="Courier"/>
              </a:rPr>
              <a:t>2 </a:t>
            </a:r>
            <a:r>
              <a:rPr lang="en-US" sz="4000" dirty="0">
                <a:solidFill>
                  <a:srgbClr val="FFFFFF"/>
                </a:solidFill>
                <a:latin typeface="Courier"/>
                <a:cs typeface="Courier"/>
              </a:rPr>
              <a:t>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smtClean="0">
                <a:solidFill>
                  <a:srgbClr val="FFFFFF"/>
                </a:solidFill>
                <a:latin typeface="Courier"/>
                <a:cs typeface="Courier"/>
              </a:rPr>
              <a:t>windowsnode</a:t>
            </a:r>
            <a:r>
              <a:rPr lang="en-US" sz="4000" dirty="0" smtClean="0">
                <a:solidFill>
                  <a:srgbClr val="FFFFFF"/>
                </a:solidFill>
                <a:latin typeface="Courier"/>
                <a:cs typeface="Courier"/>
              </a:rPr>
              <a:t>:</a:t>
            </a: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a:t>
            </a:r>
            <a:r>
              <a:rPr lang="en-US" sz="4000" dirty="0" smtClean="0">
                <a:solidFill>
                  <a:srgbClr val="FFFFFF"/>
                </a:solidFill>
                <a:latin typeface="Courier"/>
                <a:cs typeface="Courier"/>
              </a:rPr>
              <a:t>10.160.33.236</a:t>
            </a:r>
          </a:p>
          <a:p>
            <a:pPr marL="0" indent="0">
              <a:spcBef>
                <a:spcPct val="0"/>
              </a:spcBef>
              <a:buNone/>
            </a:pPr>
            <a:r>
              <a:rPr lang="en-US" sz="4000" dirty="0" err="1" smtClean="0">
                <a:solidFill>
                  <a:srgbClr val="FFFFFF"/>
                </a:solidFill>
                <a:latin typeface="Courier"/>
                <a:cs typeface="Courier"/>
              </a:rPr>
              <a:t>linuxnode</a:t>
            </a:r>
            <a:r>
              <a:rPr lang="en-US" sz="4000" dirty="0" smtClean="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smtClean="0">
                <a:solidFill>
                  <a:srgbClr val="FFFFFF"/>
                </a:solidFill>
                <a:latin typeface="Courier"/>
                <a:cs typeface="Courier"/>
              </a:rPr>
              <a:t> </a:t>
            </a:r>
            <a:r>
              <a:rPr lang="en-US" sz="4000" dirty="0" err="1" smtClean="0">
                <a:solidFill>
                  <a:srgbClr val="FFFFFF"/>
                </a:solidFill>
                <a:latin typeface="Courier"/>
                <a:cs typeface="Courier"/>
              </a:rPr>
              <a:t>ipaddress</a:t>
            </a:r>
            <a:r>
              <a:rPr lang="en-US" sz="4000" dirty="0" smtClean="0">
                <a:solidFill>
                  <a:srgbClr val="FFFFFF"/>
                </a:solidFill>
                <a:latin typeface="Courier"/>
                <a:cs typeface="Courier"/>
              </a:rPr>
              <a:t>: 10.20.134.17</a:t>
            </a:r>
            <a:endParaRPr lang="en-US" sz="4000" dirty="0">
              <a:solidFill>
                <a:srgbClr val="FFFFFF"/>
              </a:solidFill>
              <a:latin typeface="Courier"/>
              <a:cs typeface="Courier"/>
            </a:endParaRP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err="1" smtClean="0">
                <a:solidFill>
                  <a:srgbClr val="FFFFFF"/>
                </a:solidFill>
                <a:latin typeface="Courier" charset="0"/>
                <a:ea typeface="ＭＳ Ｐゴシック" charset="0"/>
                <a:cs typeface="Courier" charset="0"/>
                <a:sym typeface="Courier" charset="0"/>
              </a:rPr>
              <a:t>ws</a:t>
            </a:r>
            <a:r>
              <a:rPr lang="en-US" sz="4400" dirty="0" smtClean="0">
                <a:solidFill>
                  <a:srgbClr val="FFFFFF"/>
                </a:solidFill>
                <a:latin typeface="Courier" charset="0"/>
                <a:ea typeface="ＭＳ Ｐゴシック" charset="0"/>
                <a:cs typeface="Courier" charset="0"/>
                <a:sym typeface="Courier" charset="0"/>
              </a:rPr>
              <a:t>&gt;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481884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2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a:solidFill>
                  <a:srgbClr val="FFFFFF"/>
                </a:solidFill>
                <a:latin typeface="Courier"/>
                <a:cs typeface="Courier"/>
              </a:rPr>
              <a:t>windowsnode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a:p>
            <a:pPr marL="0" indent="0">
              <a:spcBef>
                <a:spcPct val="0"/>
              </a:spcBef>
              <a:buNone/>
            </a:pPr>
            <a:r>
              <a:rPr lang="en-US" sz="4000" dirty="0" err="1" smtClean="0">
                <a:solidFill>
                  <a:srgbClr val="FFFFFF"/>
                </a:solidFill>
                <a:latin typeface="Courier"/>
                <a:cs typeface="Courier"/>
              </a:rPr>
              <a:t>linuxnode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10.20.134.17</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knife search node "ipaddress:10.*" -a </a:t>
            </a:r>
            <a:r>
              <a:rPr lang="en-US" sz="3200" dirty="0" err="1" smtClean="0">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359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5486399"/>
            <a:ext cx="14948520" cy="3124205"/>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a:t>
            </a:r>
            <a:r>
              <a:rPr lang="en-US" sz="2800" dirty="0" smtClean="0">
                <a:solidFill>
                  <a:srgbClr val="FFFFFF"/>
                </a:solidFill>
                <a:latin typeface="Courier"/>
                <a:cs typeface="Courier"/>
              </a:rPr>
              <a:t>item </a:t>
            </a:r>
            <a:r>
              <a:rPr lang="en-US" sz="2800" dirty="0">
                <a:solidFill>
                  <a:srgbClr val="FFFFFF"/>
                </a:solidFill>
                <a:latin typeface="Courier"/>
                <a:cs typeface="Courier"/>
              </a:rPr>
              <a:t>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
        <p:nvSpPr>
          <p:cNvPr id="5" name="Rectangle 1"/>
          <p:cNvSpPr>
            <a:spLocks/>
          </p:cNvSpPr>
          <p:nvPr/>
        </p:nvSpPr>
        <p:spPr bwMode="auto">
          <a:xfrm>
            <a:off x="813594" y="34671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platform:centos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306314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smtClean="0">
                <a:solidFill>
                  <a:srgbClr val="FFFFFF"/>
                </a:solidFill>
                <a:latin typeface="Courier"/>
                <a:cs typeface="Courier"/>
              </a:rPr>
              <a:t>1 item </a:t>
            </a:r>
            <a:r>
              <a:rPr lang="en-US" sz="2800" dirty="0">
                <a:solidFill>
                  <a:srgbClr val="FFFFFF"/>
                </a:solidFill>
                <a:latin typeface="Courier"/>
                <a:cs typeface="Courier"/>
              </a:rPr>
              <a:t>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a:t>
            </a:r>
            <a:r>
              <a:rPr lang="en-US" sz="2800" dirty="0" err="1" smtClean="0">
                <a:solidFill>
                  <a:srgbClr val="FFFFFF"/>
                </a:solidFill>
                <a:latin typeface="Courier"/>
                <a:cs typeface="Courier"/>
              </a:rPr>
              <a:t>windowsnode</a:t>
            </a: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2779587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Team Workflows and Backups</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Integrate your Workstation with an external repo</a:t>
            </a:r>
            <a:endParaRPr lang="en-US" sz="2800" dirty="0" smtClean="0"/>
          </a:p>
          <a:p>
            <a:pPr lvl="2"/>
            <a:r>
              <a:rPr lang="en-US" sz="4100" dirty="0" smtClean="0"/>
              <a:t> Such as: </a:t>
            </a:r>
            <a:r>
              <a:rPr lang="en-US" sz="4100" dirty="0" err="1" smtClean="0"/>
              <a:t>Git</a:t>
            </a:r>
            <a:r>
              <a:rPr lang="en-US" sz="4100" dirty="0" smtClean="0"/>
              <a:t>, SVN, </a:t>
            </a:r>
            <a:r>
              <a:rPr lang="en-US" sz="4100" dirty="0" err="1" smtClean="0"/>
              <a:t>BitBucket</a:t>
            </a:r>
            <a:endParaRPr lang="en-US" sz="4100" dirty="0" smtClean="0"/>
          </a:p>
          <a:p>
            <a:pPr lvl="1"/>
            <a:r>
              <a:rPr lang="en-US" sz="4300" dirty="0"/>
              <a:t>Allows version control for infrastructure configuration</a:t>
            </a:r>
          </a:p>
          <a:p>
            <a:pPr lvl="1"/>
            <a:r>
              <a:rPr lang="en-US" sz="4300" dirty="0" smtClean="0"/>
              <a:t>Good method for making Chef code backups</a:t>
            </a:r>
          </a:p>
          <a:p>
            <a:pPr lvl="1"/>
            <a:r>
              <a:rPr lang="en-US" sz="4300" dirty="0" smtClean="0"/>
              <a:t>Offers Team Collaboration</a:t>
            </a:r>
          </a:p>
        </p:txBody>
      </p:sp>
    </p:spTree>
    <p:extLst>
      <p:ext uri="{BB962C8B-B14F-4D97-AF65-F5344CB8AC3E}">
        <p14:creationId xmlns:p14="http://schemas.microsoft.com/office/powerpoint/2010/main" val="3172882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monitoring </a:t>
            </a:r>
            <a:r>
              <a:rPr lang="en-US" b="1" dirty="0"/>
              <a:t>server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monitoring server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smtClean="0"/>
              <a:t>Method:</a:t>
            </a:r>
            <a:r>
              <a:rPr lang="en-US" dirty="0" smtClean="0"/>
              <a:t> Search for every </a:t>
            </a:r>
            <a:r>
              <a:rPr lang="en-US" b="1" dirty="0" smtClean="0"/>
              <a:t>webserver</a:t>
            </a:r>
            <a:r>
              <a:rPr lang="en-US" dirty="0" smtClean="0"/>
              <a:t>, then add its </a:t>
            </a:r>
            <a:br>
              <a:rPr lang="en-US" dirty="0" smtClean="0"/>
            </a:br>
            <a:r>
              <a:rPr lang="en-US" b="1" dirty="0" smtClean="0"/>
              <a:t>IP Address </a:t>
            </a:r>
            <a:r>
              <a:rPr lang="en-US" dirty="0" smtClean="0"/>
              <a:t>and </a:t>
            </a:r>
            <a:r>
              <a:rPr lang="en-US" b="1" dirty="0" smtClean="0"/>
              <a:t>Hostname </a:t>
            </a:r>
            <a:r>
              <a:rPr lang="en-US" dirty="0" smtClean="0"/>
              <a:t>to the correct </a:t>
            </a:r>
            <a:r>
              <a:rPr lang="en-US" dirty="0" err="1" smtClean="0"/>
              <a:t>config</a:t>
            </a:r>
            <a:r>
              <a:rPr lang="en-US" dirty="0" smtClean="0"/>
              <a:t> file</a:t>
            </a:r>
            <a:endParaRPr lang="en-US" dirty="0"/>
          </a:p>
          <a:p>
            <a:pPr>
              <a:buFontTx/>
              <a:buChar char="-"/>
            </a:pPr>
            <a:endParaRPr lang="en-US" dirty="0"/>
          </a:p>
        </p:txBody>
      </p:sp>
    </p:spTree>
    <p:extLst>
      <p:ext uri="{BB962C8B-B14F-4D97-AF65-F5344CB8AC3E}">
        <p14:creationId xmlns:p14="http://schemas.microsoft.com/office/powerpoint/2010/main" val="598053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3733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TextBox 1"/>
          <p:cNvSpPr txBox="1"/>
          <p:nvPr/>
        </p:nvSpPr>
        <p:spPr>
          <a:xfrm>
            <a:off x="737394" y="2057400"/>
            <a:ext cx="3736996" cy="523220"/>
          </a:xfrm>
          <a:prstGeom prst="rect">
            <a:avLst/>
          </a:prstGeom>
          <a:noFill/>
        </p:spPr>
        <p:txBody>
          <a:bodyPr wrap="none" rtlCol="0">
            <a:spAutoFit/>
          </a:bodyPr>
          <a:lstStyle/>
          <a:p>
            <a:r>
              <a:rPr lang="en-US" dirty="0" smtClean="0"/>
              <a:t>This is inside a recipe:</a:t>
            </a:r>
            <a:endParaRPr lang="en-US" dirty="0"/>
          </a:p>
        </p:txBody>
      </p:sp>
    </p:spTree>
    <p:extLst>
      <p:ext uri="{BB962C8B-B14F-4D97-AF65-F5344CB8AC3E}">
        <p14:creationId xmlns:p14="http://schemas.microsoft.com/office/powerpoint/2010/main" val="53146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4724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257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6248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2981566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Rectangle 1"/>
          <p:cNvSpPr/>
          <p:nvPr/>
        </p:nvSpPr>
        <p:spPr>
          <a:xfrm>
            <a:off x="661194" y="7620000"/>
            <a:ext cx="14935200" cy="954107"/>
          </a:xfrm>
          <a:prstGeom prst="rect">
            <a:avLst/>
          </a:prstGeom>
        </p:spPr>
        <p:txBody>
          <a:bodyPr wrap="square">
            <a:spAutoFit/>
          </a:bodyPr>
          <a:lstStyle/>
          <a:p>
            <a:r>
              <a:rPr lang="en-US" b="1" dirty="0"/>
              <a:t>Loop through once for each webserver found, adding that webserver’s info to the </a:t>
            </a:r>
            <a:r>
              <a:rPr lang="en-US" b="1" dirty="0" smtClean="0"/>
              <a:t>Monitoring Server’s </a:t>
            </a:r>
            <a:r>
              <a:rPr lang="en-US" b="1" dirty="0" err="1" smtClean="0"/>
              <a:t>config</a:t>
            </a:r>
            <a:r>
              <a:rPr lang="en-US" b="1" dirty="0" smtClean="0"/>
              <a:t> </a:t>
            </a:r>
            <a:r>
              <a:rPr lang="en-US" b="1" dirty="0"/>
              <a:t>file</a:t>
            </a:r>
          </a:p>
        </p:txBody>
      </p:sp>
      <p:sp>
        <p:nvSpPr>
          <p:cNvPr id="3" name="TextBox 2"/>
          <p:cNvSpPr txBox="1"/>
          <p:nvPr/>
        </p:nvSpPr>
        <p:spPr>
          <a:xfrm>
            <a:off x="584994" y="2895600"/>
            <a:ext cx="7110139" cy="954107"/>
          </a:xfrm>
          <a:prstGeom prst="rect">
            <a:avLst/>
          </a:prstGeom>
          <a:noFill/>
        </p:spPr>
        <p:txBody>
          <a:bodyPr wrap="none" rtlCol="0">
            <a:spAutoFit/>
          </a:bodyPr>
          <a:lstStyle/>
          <a:p>
            <a:r>
              <a:rPr lang="en-US" dirty="0" smtClean="0"/>
              <a:t>Content of templates/default/</a:t>
            </a:r>
            <a:r>
              <a:rPr lang="en-US" dirty="0" err="1" smtClean="0"/>
              <a:t>servers.list.erb</a:t>
            </a:r>
            <a:endParaRPr lang="en-US" dirty="0" smtClean="0"/>
          </a:p>
          <a:p>
            <a:endParaRPr lang="en-US" dirty="0"/>
          </a:p>
        </p:txBody>
      </p:sp>
    </p:spTree>
    <p:extLst>
      <p:ext uri="{BB962C8B-B14F-4D97-AF65-F5344CB8AC3E}">
        <p14:creationId xmlns:p14="http://schemas.microsoft.com/office/powerpoint/2010/main" val="3125929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624246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889794"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06150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8" name="Rectangle 6"/>
          <p:cNvSpPr>
            <a:spLocks/>
          </p:cNvSpPr>
          <p:nvPr/>
        </p:nvSpPr>
        <p:spPr bwMode="auto">
          <a:xfrm>
            <a:off x="993208" y="5029200"/>
            <a:ext cx="12434094" cy="6858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50863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Legend</a:t>
            </a:r>
            <a:endParaRPr lang="en-US" dirty="0"/>
          </a:p>
        </p:txBody>
      </p:sp>
    </p:spTree>
    <p:extLst>
      <p:ext uri="{BB962C8B-B14F-4D97-AF65-F5344CB8AC3E}">
        <p14:creationId xmlns:p14="http://schemas.microsoft.com/office/powerpoint/2010/main" val="235989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Linux 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load balancer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load balancer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a:t>Method:</a:t>
            </a:r>
            <a:r>
              <a:rPr lang="en-US" dirty="0"/>
              <a:t> Search for every </a:t>
            </a:r>
            <a:r>
              <a:rPr lang="en-US" b="1" dirty="0"/>
              <a:t>webserver</a:t>
            </a:r>
            <a:r>
              <a:rPr lang="en-US" dirty="0"/>
              <a:t>, then add its </a:t>
            </a:r>
            <a:br>
              <a:rPr lang="en-US" dirty="0"/>
            </a:br>
            <a:r>
              <a:rPr lang="en-US" b="1" dirty="0"/>
              <a:t>IP Address </a:t>
            </a:r>
            <a:r>
              <a:rPr lang="en-US" dirty="0"/>
              <a:t>and </a:t>
            </a:r>
            <a:r>
              <a:rPr lang="en-US" b="1" dirty="0"/>
              <a:t>Hostname </a:t>
            </a:r>
            <a:r>
              <a:rPr lang="en-US" dirty="0"/>
              <a:t>to the correct </a:t>
            </a:r>
            <a:r>
              <a:rPr lang="en-US" dirty="0" err="1"/>
              <a:t>config</a:t>
            </a:r>
            <a:r>
              <a:rPr lang="en-US" dirty="0"/>
              <a:t> file</a:t>
            </a:r>
          </a:p>
          <a:p>
            <a:pPr>
              <a:buFontTx/>
              <a:buChar char="-"/>
            </a:pPr>
            <a:endParaRPr lang="en-US" b="1" dirty="0"/>
          </a:p>
          <a:p>
            <a:pPr>
              <a:buFontTx/>
              <a:buChar char="-"/>
            </a:pPr>
            <a:endParaRPr lang="en-US" dirty="0"/>
          </a:p>
        </p:txBody>
      </p:sp>
    </p:spTree>
    <p:extLst>
      <p:ext uri="{BB962C8B-B14F-4D97-AF65-F5344CB8AC3E}">
        <p14:creationId xmlns:p14="http://schemas.microsoft.com/office/powerpoint/2010/main" val="1234634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61EA6ADF-550B-7C47-BD08-2682FF90D10F}" type="slidenum">
              <a:rPr lang="en-US"/>
              <a:pPr/>
              <a:t>461</a:t>
            </a:fld>
            <a:endParaRPr lang="en-US"/>
          </a:p>
        </p:txBody>
      </p:sp>
      <p:sp>
        <p:nvSpPr>
          <p:cNvPr id="217089"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7090"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Tree>
    <p:extLst>
      <p:ext uri="{BB962C8B-B14F-4D97-AF65-F5344CB8AC3E}">
        <p14:creationId xmlns:p14="http://schemas.microsoft.com/office/powerpoint/2010/main" val="1432216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ECDBD353-E2A9-C54D-8A0C-9EC76875F9CA}" type="slidenum">
              <a:rPr lang="en-US"/>
              <a:pPr/>
              <a:t>462</a:t>
            </a:fld>
            <a:endParaRPr lang="en-US"/>
          </a:p>
        </p:txBody>
      </p:sp>
      <p:sp>
        <p:nvSpPr>
          <p:cNvPr id="218113"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8114"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
        <p:nvSpPr>
          <p:cNvPr id="218115" name="Rectangle 3"/>
          <p:cNvSpPr>
            <a:spLocks/>
          </p:cNvSpPr>
          <p:nvPr/>
        </p:nvSpPr>
        <p:spPr bwMode="auto">
          <a:xfrm>
            <a:off x="3488" y="3048000"/>
            <a:ext cx="14326999" cy="35814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18116" name="Rectangle 4"/>
          <p:cNvSpPr>
            <a:spLocks/>
          </p:cNvSpPr>
          <p:nvPr/>
        </p:nvSpPr>
        <p:spPr bwMode="auto">
          <a:xfrm>
            <a:off x="737394" y="7429500"/>
            <a:ext cx="14326999" cy="1257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996461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7DEB1648-6A1E-DB44-B5C5-FDE50DE7D84D}" type="slidenum">
              <a:rPr lang="en-US"/>
              <a:pPr/>
              <a:t>463</a:t>
            </a:fld>
            <a:endParaRPr lang="en-US"/>
          </a:p>
        </p:txBody>
      </p:sp>
      <p:sp>
        <p:nvSpPr>
          <p:cNvPr id="220161" name="Rectangle 1"/>
          <p:cNvSpPr>
            <a:spLocks noGrp="1" noChangeArrowheads="1"/>
          </p:cNvSpPr>
          <p:nvPr>
            <p:ph type="title"/>
          </p:nvPr>
        </p:nvSpPr>
        <p:spPr>
          <a:ln/>
        </p:spPr>
        <p:txBody>
          <a:bodyPr/>
          <a:lstStyle/>
          <a:p>
            <a:r>
              <a:rPr lang="en-US" dirty="0"/>
              <a:t>Pass </a:t>
            </a:r>
            <a:r>
              <a:rPr lang="en-US" dirty="0" smtClean="0"/>
              <a:t>results </a:t>
            </a:r>
            <a:r>
              <a:rPr lang="en-US" dirty="0"/>
              <a:t>into Templates</a:t>
            </a:r>
          </a:p>
        </p:txBody>
      </p:sp>
      <p:sp>
        <p:nvSpPr>
          <p:cNvPr id="220162" name="Rectangle 2"/>
          <p:cNvSpPr>
            <a:spLocks noGrp="1" noChangeArrowheads="1"/>
          </p:cNvSpPr>
          <p:nvPr>
            <p:ph type="body" idx="1"/>
          </p:nvPr>
        </p:nvSpPr>
        <p:spPr>
          <a:ln/>
        </p:spPr>
        <p:txBody>
          <a:bodyPr/>
          <a:lstStyle/>
          <a:p>
            <a:pPr marL="0" indent="0">
              <a:buNone/>
            </a:pPr>
            <a:r>
              <a:rPr lang="en-US" sz="2800" i="1" dirty="0">
                <a:solidFill>
                  <a:srgbClr val="408080"/>
                </a:solidFill>
              </a:rPr>
              <a:t># Set up application listeners here.</a:t>
            </a:r>
            <a:endParaRPr lang="en-US" sz="2800" dirty="0"/>
          </a:p>
          <a:p>
            <a:pPr marL="0" indent="0">
              <a:buNone/>
            </a:pPr>
            <a:r>
              <a:rPr lang="en-US" sz="2800" dirty="0">
                <a:cs typeface="Courier" charset="0"/>
              </a:rPr>
              <a:t>listen application </a:t>
            </a:r>
            <a:r>
              <a:rPr lang="en-US" sz="2800" dirty="0">
                <a:solidFill>
                  <a:srgbClr val="666666"/>
                </a:solidFill>
                <a:cs typeface="Courier" charset="0"/>
              </a:rPr>
              <a:t>0.0.0.0</a:t>
            </a:r>
            <a:r>
              <a:rPr lang="en-US" sz="2800" dirty="0">
                <a:cs typeface="Courier" charset="0"/>
              </a:rPr>
              <a:t>:</a:t>
            </a:r>
            <a:r>
              <a:rPr lang="en-US" sz="2800" dirty="0">
                <a:solidFill>
                  <a:srgbClr val="666666"/>
                </a:solidFill>
                <a:cs typeface="Courier" charset="0"/>
              </a:rPr>
              <a:t>80</a:t>
            </a:r>
            <a:endParaRPr lang="en-US" sz="2800" dirty="0"/>
          </a:p>
          <a:p>
            <a:pPr marL="0" indent="0">
              <a:buNone/>
            </a:pPr>
            <a:r>
              <a:rPr lang="en-US" sz="2800" dirty="0">
                <a:cs typeface="Courier" charset="0"/>
              </a:rPr>
              <a:t>  balance </a:t>
            </a:r>
            <a:r>
              <a:rPr lang="en-US" sz="2800" dirty="0" err="1">
                <a:cs typeface="Courier" charset="0"/>
              </a:rPr>
              <a:t>roundrobin</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a:t>
            </a:r>
            <a:r>
              <a:rPr lang="en-US" sz="2800" dirty="0" err="1">
                <a:solidFill>
                  <a:srgbClr val="008000"/>
                </a:solidFill>
                <a:cs typeface="Courier" charset="0"/>
              </a:rPr>
              <a:t>pool_members.each</a:t>
            </a:r>
            <a:r>
              <a:rPr lang="en-US" sz="2800" dirty="0">
                <a:solidFill>
                  <a:srgbClr val="008000"/>
                </a:solidFill>
                <a:cs typeface="Courier" charset="0"/>
              </a:rPr>
              <a:t> </a:t>
            </a:r>
            <a:r>
              <a:rPr lang="en-US" sz="2800" b="1" dirty="0">
                <a:solidFill>
                  <a:srgbClr val="008000"/>
                </a:solidFill>
                <a:cs typeface="Courier" charset="0"/>
              </a:rPr>
              <a:t>do</a:t>
            </a:r>
            <a:r>
              <a:rPr lang="en-US" sz="2800" dirty="0">
                <a:cs typeface="Courier" charset="0"/>
              </a:rPr>
              <a:t> </a:t>
            </a:r>
            <a:r>
              <a:rPr lang="en-US" sz="2800" dirty="0">
                <a:solidFill>
                  <a:srgbClr val="666666"/>
                </a:solidFill>
                <a:cs typeface="Courier" charset="0"/>
              </a:rPr>
              <a:t>|</a:t>
            </a:r>
            <a:r>
              <a:rPr lang="en-US" sz="2800" dirty="0">
                <a:solidFill>
                  <a:srgbClr val="FF0000"/>
                </a:solidFill>
                <a:cs typeface="Courier" charset="0"/>
              </a:rPr>
              <a:t>member</a:t>
            </a:r>
            <a:r>
              <a:rPr lang="en-US" sz="2800" dirty="0">
                <a:solidFill>
                  <a:srgbClr val="666666"/>
                </a:solidFill>
                <a:cs typeface="Courier" charset="0"/>
              </a:rPr>
              <a:t>|</a:t>
            </a:r>
            <a:r>
              <a:rPr lang="en-US" sz="2800" dirty="0">
                <a:cs typeface="Courier" charset="0"/>
              </a:rPr>
              <a:t> </a:t>
            </a:r>
            <a:r>
              <a:rPr lang="en-US" sz="2800" dirty="0">
                <a:solidFill>
                  <a:srgbClr val="666666"/>
                </a:solidFill>
                <a:cs typeface="Courier" charset="0"/>
              </a:rPr>
              <a:t>-</a:t>
            </a:r>
            <a:r>
              <a:rPr lang="en-US" sz="2800" dirty="0">
                <a:solidFill>
                  <a:srgbClr val="008000"/>
                </a:solidFill>
                <a:cs typeface="Courier" charset="0"/>
              </a:rPr>
              <a:t>%&gt;</a:t>
            </a:r>
            <a:endParaRPr lang="en-US" sz="2800" dirty="0">
              <a:solidFill>
                <a:srgbClr val="008000"/>
              </a:solidFill>
            </a:endParaRPr>
          </a:p>
          <a:p>
            <a:pPr marL="0" indent="0">
              <a:buNone/>
            </a:pPr>
            <a:r>
              <a:rPr lang="en-US" sz="2800" dirty="0">
                <a:solidFill>
                  <a:srgbClr val="008000"/>
                </a:solidFill>
                <a:cs typeface="Courier" charset="0"/>
              </a:rPr>
              <a:t>  </a:t>
            </a:r>
            <a:r>
              <a:rPr lang="en-US" sz="2800" dirty="0" smtClean="0">
                <a:solidFill>
                  <a:srgbClr val="008000"/>
                </a:solidFill>
                <a:cs typeface="Courier" charset="0"/>
              </a:rPr>
              <a:t>    </a:t>
            </a:r>
            <a:r>
              <a:rPr lang="en-US" sz="2800" dirty="0" smtClean="0">
                <a:cs typeface="Courier" charset="0"/>
              </a:rPr>
              <a:t>server</a:t>
            </a:r>
            <a:r>
              <a:rPr lang="en-US" sz="2800" dirty="0" smtClean="0">
                <a:solidFill>
                  <a:srgbClr val="008000"/>
                </a:solidFill>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008000"/>
                </a:solidFill>
                <a:cs typeface="Courier" charset="0"/>
              </a:rPr>
              <a:t>[:hostname] %&gt;</a:t>
            </a:r>
            <a:r>
              <a:rPr lang="en-US" sz="2800" dirty="0">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666666"/>
                </a:solidFill>
                <a:cs typeface="Courier" charset="0"/>
              </a:rPr>
              <a:t>[</a:t>
            </a:r>
            <a:r>
              <a:rPr lang="en-US" sz="2800" dirty="0">
                <a:solidFill>
                  <a:srgbClr val="19177C"/>
                </a:solidFill>
                <a:cs typeface="Courier" charset="0"/>
              </a:rPr>
              <a:t>:</a:t>
            </a:r>
            <a:r>
              <a:rPr lang="en-US" sz="2800" dirty="0" err="1">
                <a:solidFill>
                  <a:srgbClr val="008000"/>
                </a:solidFill>
                <a:cs typeface="Courier" charset="0"/>
              </a:rPr>
              <a:t>ipaddress</a:t>
            </a:r>
            <a:r>
              <a:rPr lang="en-US" sz="2800" dirty="0">
                <a:solidFill>
                  <a:srgbClr val="666666"/>
                </a:solidFill>
                <a:cs typeface="Courier" charset="0"/>
              </a:rPr>
              <a:t>]</a:t>
            </a:r>
            <a:r>
              <a:rPr lang="en-US" sz="2800" dirty="0">
                <a:cs typeface="Courier" charset="0"/>
              </a:rPr>
              <a:t> </a:t>
            </a:r>
            <a:r>
              <a:rPr lang="en-US" sz="2800" dirty="0">
                <a:solidFill>
                  <a:srgbClr val="008000"/>
                </a:solidFill>
                <a:cs typeface="Courier" charset="0"/>
              </a:rPr>
              <a:t>%</a:t>
            </a:r>
            <a:r>
              <a:rPr lang="en-US" sz="2800" dirty="0" smtClean="0">
                <a:solidFill>
                  <a:srgbClr val="008000"/>
                </a:solidFill>
                <a:cs typeface="Courier" charset="0"/>
              </a:rPr>
              <a:t>&gt;</a:t>
            </a:r>
            <a:r>
              <a:rPr lang="en-US" sz="2800" dirty="0" smtClean="0">
                <a:cs typeface="Courier" charset="0"/>
              </a:rPr>
              <a:t> </a:t>
            </a:r>
          </a:p>
          <a:p>
            <a:pPr marL="0" indent="0">
              <a:buNone/>
            </a:pPr>
            <a:r>
              <a:rPr lang="en-US" sz="2800" dirty="0">
                <a:cs typeface="Courier" charset="0"/>
              </a:rPr>
              <a:t> </a:t>
            </a:r>
            <a:r>
              <a:rPr lang="en-US" sz="2800" dirty="0" smtClean="0">
                <a:cs typeface="Courier" charset="0"/>
              </a:rPr>
              <a:t>     weight </a:t>
            </a:r>
            <a:r>
              <a:rPr lang="en-US" sz="2800" dirty="0">
                <a:cs typeface="Courier" charset="0"/>
              </a:rPr>
              <a:t>1 </a:t>
            </a:r>
            <a:r>
              <a:rPr lang="en-US" sz="2800" dirty="0" err="1">
                <a:cs typeface="Courier" charset="0"/>
              </a:rPr>
              <a:t>maxconn</a:t>
            </a:r>
            <a:r>
              <a:rPr lang="en-US" sz="2800" dirty="0">
                <a:cs typeface="Courier" charset="0"/>
              </a:rPr>
              <a:t> 1 check</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end </a:t>
            </a:r>
            <a:r>
              <a:rPr lang="en-US" sz="2800" dirty="0">
                <a:solidFill>
                  <a:srgbClr val="666666"/>
                </a:solidFill>
                <a:cs typeface="Courier" charset="0"/>
              </a:rPr>
              <a:t>-</a:t>
            </a:r>
            <a:r>
              <a:rPr lang="en-US" sz="2800" dirty="0">
                <a:solidFill>
                  <a:srgbClr val="008000"/>
                </a:solidFill>
                <a:cs typeface="Courier" charset="0"/>
              </a:rPr>
              <a:t>%</a:t>
            </a:r>
            <a:r>
              <a:rPr lang="en-US" sz="2800" dirty="0" smtClean="0">
                <a:solidFill>
                  <a:srgbClr val="008000"/>
                </a:solidFill>
                <a:cs typeface="Courier" charset="0"/>
              </a:rPr>
              <a:t>&gt;</a:t>
            </a:r>
          </a:p>
          <a:p>
            <a:pPr marL="0" indent="0">
              <a:buNone/>
            </a:pPr>
            <a:endParaRPr lang="en-US" sz="2800" dirty="0">
              <a:solidFill>
                <a:srgbClr val="008000"/>
              </a:solidFill>
              <a:cs typeface="Courier" charset="0"/>
            </a:endParaRPr>
          </a:p>
          <a:p>
            <a:pPr marL="0" indent="0">
              <a:buNone/>
            </a:pPr>
            <a:r>
              <a:rPr lang="en-US" sz="3600" b="1" dirty="0" smtClean="0"/>
              <a:t>Loop through </a:t>
            </a:r>
            <a:r>
              <a:rPr lang="en-US" sz="3600" b="1" dirty="0"/>
              <a:t>once for each webserver found, </a:t>
            </a:r>
            <a:r>
              <a:rPr lang="en-US" sz="3600" b="1" dirty="0" smtClean="0"/>
              <a:t>adding </a:t>
            </a:r>
            <a:r>
              <a:rPr lang="en-US" sz="3600" b="1" dirty="0"/>
              <a:t>that webserver’s info to </a:t>
            </a:r>
            <a:r>
              <a:rPr lang="en-US" sz="3600" b="1" dirty="0" smtClean="0"/>
              <a:t>the load balancer’s </a:t>
            </a:r>
            <a:r>
              <a:rPr lang="en-US" sz="3600" b="1" dirty="0" err="1"/>
              <a:t>config</a:t>
            </a:r>
            <a:r>
              <a:rPr lang="en-US" sz="3600" b="1" dirty="0"/>
              <a:t> file</a:t>
            </a:r>
          </a:p>
        </p:txBody>
      </p:sp>
    </p:spTree>
    <p:extLst>
      <p:ext uri="{BB962C8B-B14F-4D97-AF65-F5344CB8AC3E}">
        <p14:creationId xmlns:p14="http://schemas.microsoft.com/office/powerpoint/2010/main" val="744202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a:t>
            </a:r>
            <a:r>
              <a:rPr lang="en-US" dirty="0" smtClean="0"/>
              <a:t>primitive</a:t>
            </a:r>
          </a:p>
        </p:txBody>
      </p:sp>
      <p:sp>
        <p:nvSpPr>
          <p:cNvPr id="806915" name="Rectangle 3"/>
          <p:cNvSpPr>
            <a:spLocks/>
          </p:cNvSpPr>
          <p:nvPr/>
        </p:nvSpPr>
        <p:spPr bwMode="auto">
          <a:xfrm>
            <a:off x="813594" y="3748206"/>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6669545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smtClean="0">
                <a:solidFill>
                  <a:schemeClr val="tx1"/>
                </a:solidFill>
                <a:latin typeface="Courier" charset="0"/>
                <a:ea typeface="ＭＳ Ｐゴシック" charset="0"/>
                <a:cs typeface="Courier" charset="0"/>
                <a:sym typeface="Courier" charset="0"/>
              </a:rPr>
              <a:t>,</a:t>
            </a:r>
            <a:r>
              <a:rPr lang="en-US" sz="2800" dirty="0" smtClean="0">
                <a:solidFill>
                  <a:srgbClr val="BA2121"/>
                </a:solidFill>
                <a:latin typeface="Courier" charset="0"/>
                <a:ea typeface="ＭＳ Ｐゴシック" charset="0"/>
                <a:cs typeface="Courier" charset="0"/>
                <a:sym typeface="Courier" charset="0"/>
              </a:rPr>
              <a:t>”ipaddress:10.*"</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4800" dirty="0"/>
              <a:t>Exercise:  </a:t>
            </a:r>
            <a:r>
              <a:rPr lang="en-US" sz="4800" dirty="0" smtClean="0"/>
              <a:t>Search </a:t>
            </a:r>
            <a:r>
              <a:rPr lang="en-US" sz="4800" dirty="0"/>
              <a:t>for an attribute in a </a:t>
            </a:r>
            <a:r>
              <a:rPr lang="en-US" sz="4800" dirty="0" smtClean="0"/>
              <a:t>recipe </a:t>
            </a:r>
            <a:endParaRPr lang="en-US" sz="4800" dirty="0"/>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smtClean="0">
                <a:solidFill>
                  <a:schemeClr val="tx1"/>
                </a:solidFill>
                <a:latin typeface="Courier" charset="0"/>
                <a:ea typeface="ＭＳ Ｐゴシック" charset="0"/>
                <a:cs typeface="Courier" charset="0"/>
                <a:sym typeface="Courier" charset="0"/>
              </a:rPr>
              <a:t>-logger</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Rectangle 1"/>
          <p:cNvSpPr/>
          <p:nvPr/>
        </p:nvSpPr>
        <p:spPr>
          <a:xfrm>
            <a:off x="889794" y="5257800"/>
            <a:ext cx="15087600" cy="2246769"/>
          </a:xfrm>
          <a:prstGeom prst="rect">
            <a:avLst/>
          </a:prstGeom>
        </p:spPr>
        <p:txBody>
          <a:bodyPr wrap="square">
            <a:spAutoFit/>
          </a:bodyPr>
          <a:lstStyle/>
          <a:p>
            <a:pPr marL="914400" indent="-914400">
              <a:buFont typeface="+mj-lt"/>
              <a:buAutoNum type="arabicPeriod"/>
            </a:pPr>
            <a:r>
              <a:rPr lang="en-US" dirty="0"/>
              <a:t>Create a new cookbook, called </a:t>
            </a:r>
            <a:r>
              <a:rPr lang="en-US" dirty="0" err="1"/>
              <a:t>ip</a:t>
            </a:r>
            <a:r>
              <a:rPr lang="en-US" dirty="0"/>
              <a:t>-logger</a:t>
            </a:r>
          </a:p>
          <a:p>
            <a:pPr marL="914400" indent="-914400">
              <a:buFont typeface="+mj-lt"/>
              <a:buAutoNum type="arabicPeriod"/>
            </a:pPr>
            <a:r>
              <a:rPr lang="en-US" dirty="0"/>
              <a:t>Write the default recipe (see content </a:t>
            </a:r>
            <a:r>
              <a:rPr lang="en-US" dirty="0" smtClean="0"/>
              <a:t>above)</a:t>
            </a:r>
            <a:endParaRPr lang="en-US" dirty="0"/>
          </a:p>
          <a:p>
            <a:pPr marL="914400" indent="-914400">
              <a:buFont typeface="+mj-lt"/>
              <a:buAutoNum type="arabicPeriod"/>
            </a:pPr>
            <a:r>
              <a:rPr lang="en-US" dirty="0"/>
              <a:t>Upload the cookbook</a:t>
            </a:r>
          </a:p>
          <a:p>
            <a:pPr marL="914400" indent="-914400">
              <a:buFont typeface="+mj-lt"/>
              <a:buAutoNum type="arabicPeriod"/>
            </a:pPr>
            <a:r>
              <a:rPr lang="en-US" dirty="0"/>
              <a:t>Add the recipe to the run_list on the </a:t>
            </a:r>
            <a:r>
              <a:rPr lang="en-US" dirty="0" smtClean="0"/>
              <a:t>node(s)</a:t>
            </a:r>
            <a:endParaRPr lang="en-US" dirty="0"/>
          </a:p>
          <a:p>
            <a:pPr marL="914400" indent="-914400">
              <a:buFont typeface="+mj-lt"/>
              <a:buAutoNum type="arabicPeriod"/>
            </a:pPr>
            <a:r>
              <a:rPr lang="en-US" dirty="0"/>
              <a:t>Converge the </a:t>
            </a:r>
            <a:r>
              <a:rPr lang="en-US" dirty="0" smtClean="0"/>
              <a:t>node(s) </a:t>
            </a:r>
            <a:r>
              <a:rPr lang="en-US" dirty="0"/>
              <a:t>and see the results in your chef-client output</a:t>
            </a:r>
          </a:p>
        </p:txBody>
      </p:sp>
    </p:spTree>
    <p:extLst>
      <p:ext uri="{BB962C8B-B14F-4D97-AF65-F5344CB8AC3E}">
        <p14:creationId xmlns:p14="http://schemas.microsoft.com/office/powerpoint/2010/main" val="48669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dirty="0"/>
              <a:t>What search engine is chef search built upon?</a:t>
            </a:r>
          </a:p>
          <a:p>
            <a:r>
              <a:rPr lang="en-US" dirty="0"/>
              <a:t>What is searchable in chef?</a:t>
            </a:r>
          </a:p>
          <a:p>
            <a:r>
              <a:rPr lang="en-US" dirty="0"/>
              <a:t>What </a:t>
            </a:r>
            <a:r>
              <a:rPr lang="en-US" dirty="0" smtClean="0"/>
              <a:t>characters </a:t>
            </a:r>
            <a:r>
              <a:rPr lang="en-US" dirty="0"/>
              <a:t>can you use for a wildcard search in SOLR?</a:t>
            </a:r>
          </a:p>
          <a:p>
            <a:r>
              <a:rPr lang="en-US" dirty="0"/>
              <a:t>Why should you not set an attribute and then immediately search for it?</a:t>
            </a:r>
          </a:p>
        </p:txBody>
      </p:sp>
    </p:spTree>
    <p:extLst>
      <p:ext uri="{BB962C8B-B14F-4D97-AF65-F5344CB8AC3E}">
        <p14:creationId xmlns:p14="http://schemas.microsoft.com/office/powerpoint/2010/main" val="22279199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ChangeArrowheads="1"/>
          </p:cNvSpPr>
          <p:nvPr>
            <p:ph type="title"/>
          </p:nvPr>
        </p:nvSpPr>
        <p:spPr>
          <a:ln/>
        </p:spPr>
        <p:txBody>
          <a:bodyPr/>
          <a:lstStyle/>
          <a:p>
            <a:r>
              <a:rPr lang="en-US" sz="4600" dirty="0"/>
              <a:t>Legend: </a:t>
            </a:r>
            <a:r>
              <a:rPr lang="en-US" sz="4600" dirty="0" smtClean="0"/>
              <a:t> Where do I </a:t>
            </a:r>
            <a:r>
              <a:rPr lang="en-US" sz="4600" dirty="0"/>
              <a:t>run that </a:t>
            </a:r>
            <a:r>
              <a:rPr lang="en-US" sz="4600" dirty="0" smtClean="0"/>
              <a:t>command?</a:t>
            </a:r>
            <a:endParaRPr lang="en-US" sz="4600" dirty="0"/>
          </a:p>
        </p:txBody>
      </p:sp>
      <p:sp>
        <p:nvSpPr>
          <p:cNvPr id="242690" name="Rectangle 2"/>
          <p:cNvSpPr>
            <a:spLocks/>
          </p:cNvSpPr>
          <p:nvPr/>
        </p:nvSpPr>
        <p:spPr bwMode="auto">
          <a:xfrm>
            <a:off x="825580" y="2743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smtClean="0">
                <a:solidFill>
                  <a:schemeClr val="bg1"/>
                </a:solidFill>
                <a:latin typeface="Courier" charset="0"/>
                <a:ea typeface="ＭＳ Ｐゴシック" charset="0"/>
                <a:cs typeface="Courier" charset="0"/>
                <a:sym typeface="Courier" charset="0"/>
              </a:rPr>
              <a:t>ws</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-am-a-workstation</a:t>
            </a:r>
          </a:p>
        </p:txBody>
      </p:sp>
      <p:sp>
        <p:nvSpPr>
          <p:cNvPr id="242691" name="Rectangle 3"/>
          <p:cNvSpPr>
            <a:spLocks/>
          </p:cNvSpPr>
          <p:nvPr/>
        </p:nvSpPr>
        <p:spPr bwMode="auto">
          <a:xfrm>
            <a:off x="822405" y="1924050"/>
            <a:ext cx="1343791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dirty="0" smtClean="0">
                <a:latin typeface="Arial" charset="0"/>
                <a:cs typeface="Arial" charset="0"/>
                <a:sym typeface="Arial" charset="0"/>
              </a:rPr>
              <a:t>Example command </a:t>
            </a:r>
            <a:r>
              <a:rPr lang="en-US" sz="3900" dirty="0">
                <a:latin typeface="Arial" charset="0"/>
                <a:cs typeface="Arial" charset="0"/>
                <a:sym typeface="Arial" charset="0"/>
              </a:rPr>
              <a:t>to run </a:t>
            </a:r>
            <a:r>
              <a:rPr lang="en-US" sz="3900" b="1" dirty="0">
                <a:latin typeface="Arial" charset="0"/>
                <a:cs typeface="Arial" charset="0"/>
                <a:sym typeface="Arial" charset="0"/>
              </a:rPr>
              <a:t>on your </a:t>
            </a:r>
            <a:r>
              <a:rPr lang="en-US" sz="3900" b="1" dirty="0" smtClean="0">
                <a:latin typeface="Arial" charset="0"/>
                <a:cs typeface="Arial" charset="0"/>
                <a:sym typeface="Arial" charset="0"/>
              </a:rPr>
              <a:t>local workstation (</a:t>
            </a:r>
            <a:r>
              <a:rPr lang="en-US" sz="3900" b="1" dirty="0" err="1" smtClean="0">
                <a:latin typeface="Arial" charset="0"/>
                <a:cs typeface="Arial" charset="0"/>
                <a:sym typeface="Arial" charset="0"/>
              </a:rPr>
              <a:t>ws</a:t>
            </a:r>
            <a:r>
              <a:rPr lang="en-US" sz="3900" b="1" dirty="0">
                <a:latin typeface="Arial" charset="0"/>
                <a:cs typeface="Arial" charset="0"/>
                <a:sym typeface="Arial" charset="0"/>
              </a:rPr>
              <a:t>)</a:t>
            </a:r>
            <a:endParaRPr lang="en-US" sz="3900" dirty="0">
              <a:latin typeface="Arial" charset="0"/>
              <a:cs typeface="Arial" charset="0"/>
              <a:sym typeface="Arial" charset="0"/>
            </a:endParaRPr>
          </a:p>
        </p:txBody>
      </p:sp>
      <p:sp>
        <p:nvSpPr>
          <p:cNvPr id="242692" name="Rectangle 4"/>
          <p:cNvSpPr>
            <a:spLocks/>
          </p:cNvSpPr>
          <p:nvPr/>
        </p:nvSpPr>
        <p:spPr bwMode="auto">
          <a:xfrm>
            <a:off x="825580" y="6934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a:solidFill>
                  <a:schemeClr val="bg1"/>
                </a:solidFill>
                <a:latin typeface="Courier" charset="0"/>
                <a:ea typeface="ＭＳ Ｐゴシック" charset="0"/>
                <a:cs typeface="Courier" charset="0"/>
                <a:sym typeface="Courier" charset="0"/>
              </a:rPr>
              <a:t>rn</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-am-a-chef-node</a:t>
            </a:r>
          </a:p>
        </p:txBody>
      </p:sp>
      <p:sp>
        <p:nvSpPr>
          <p:cNvPr id="242693" name="Rectangle 5"/>
          <p:cNvSpPr>
            <a:spLocks/>
          </p:cNvSpPr>
          <p:nvPr/>
        </p:nvSpPr>
        <p:spPr bwMode="auto">
          <a:xfrm>
            <a:off x="825581" y="5715000"/>
            <a:ext cx="1543200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000" dirty="0" smtClean="0">
                <a:latin typeface="Arial" charset="0"/>
                <a:cs typeface="Arial" charset="0"/>
                <a:sym typeface="Arial" charset="0"/>
              </a:rPr>
              <a:t>Example command </a:t>
            </a:r>
            <a:r>
              <a:rPr lang="en-US" sz="4000" dirty="0">
                <a:latin typeface="Arial" charset="0"/>
                <a:cs typeface="Arial" charset="0"/>
                <a:sym typeface="Arial" charset="0"/>
              </a:rPr>
              <a:t>to run </a:t>
            </a:r>
            <a:r>
              <a:rPr lang="en-US" sz="4000" b="1" dirty="0">
                <a:latin typeface="Arial" charset="0"/>
                <a:cs typeface="Arial" charset="0"/>
                <a:sym typeface="Arial" charset="0"/>
              </a:rPr>
              <a:t>on your </a:t>
            </a:r>
            <a:r>
              <a:rPr lang="en-US" sz="4000" b="1" dirty="0" smtClean="0">
                <a:latin typeface="Arial" charset="0"/>
                <a:cs typeface="Arial" charset="0"/>
                <a:sym typeface="Arial" charset="0"/>
              </a:rPr>
              <a:t>remote node (</a:t>
            </a:r>
            <a:r>
              <a:rPr lang="en-US" sz="4000" b="1" dirty="0" err="1" smtClean="0">
                <a:latin typeface="Arial" charset="0"/>
                <a:cs typeface="Arial" charset="0"/>
                <a:sym typeface="Arial" charset="0"/>
              </a:rPr>
              <a:t>rn</a:t>
            </a:r>
            <a:r>
              <a:rPr lang="en-US" sz="4000" b="1" dirty="0" smtClean="0">
                <a:latin typeface="Arial" charset="0"/>
                <a:cs typeface="Arial" charset="0"/>
                <a:sym typeface="Arial" charset="0"/>
              </a:rPr>
              <a:t>) </a:t>
            </a:r>
            <a:r>
              <a:rPr lang="en-US" sz="4000" dirty="0" smtClean="0">
                <a:latin typeface="Arial" charset="0"/>
                <a:cs typeface="Arial" charset="0"/>
                <a:sym typeface="Arial" charset="0"/>
              </a:rPr>
              <a:t>i.e. in </a:t>
            </a:r>
            <a:r>
              <a:rPr lang="en-US" sz="4000" dirty="0" err="1" smtClean="0">
                <a:latin typeface="Arial" charset="0"/>
                <a:cs typeface="Arial" charset="0"/>
                <a:sym typeface="Arial" charset="0"/>
              </a:rPr>
              <a:t>CloudShare</a:t>
            </a:r>
            <a:endParaRPr lang="en-US" sz="4000" dirty="0">
              <a:latin typeface="Arial" charset="0"/>
              <a:cs typeface="Arial" charset="0"/>
              <a:sym typeface="Arial" charset="0"/>
            </a:endParaRPr>
          </a:p>
        </p:txBody>
      </p:sp>
      <p:sp>
        <p:nvSpPr>
          <p:cNvPr id="2" name="TextBox 1"/>
          <p:cNvSpPr txBox="1"/>
          <p:nvPr/>
        </p:nvSpPr>
        <p:spPr>
          <a:xfrm>
            <a:off x="813594" y="4572000"/>
            <a:ext cx="14599068" cy="584776"/>
          </a:xfrm>
          <a:prstGeom prst="rect">
            <a:avLst/>
          </a:prstGeom>
          <a:noFill/>
        </p:spPr>
        <p:txBody>
          <a:bodyPr wrap="none" rtlCol="0">
            <a:spAutoFit/>
          </a:bodyPr>
          <a:lstStyle/>
          <a:p>
            <a:r>
              <a:rPr lang="en-US" sz="3200" dirty="0" smtClean="0"/>
              <a:t>Hint:  In this class, ‘knife’ commands will always be run on the local Workstation</a:t>
            </a:r>
            <a:endParaRPr lang="en-US" sz="3200" dirty="0"/>
          </a:p>
        </p:txBody>
      </p:sp>
    </p:spTree>
    <p:extLst>
      <p:ext uri="{BB962C8B-B14F-4D97-AF65-F5344CB8AC3E}">
        <p14:creationId xmlns:p14="http://schemas.microsoft.com/office/powerpoint/2010/main" val="3622279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(Linux Only)</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36002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2972772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540544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92773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936577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950359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206198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2947076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42609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75064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err="1" smtClean="0">
                <a:solidFill>
                  <a:schemeClr val="bg1"/>
                </a:solidFill>
                <a:latin typeface="Courier" charset="0"/>
                <a:ea typeface="Courier" charset="0"/>
                <a:cs typeface="Courier" charset="0"/>
                <a:sym typeface="Courier" charset="0"/>
              </a:rPr>
              <a:t>ws</a:t>
            </a:r>
            <a:r>
              <a:rPr lang="en-US" sz="4600" dirty="0" smtClean="0">
                <a:solidFill>
                  <a:schemeClr val="bg1"/>
                </a:solidFill>
                <a:latin typeface="Courier" charset="0"/>
                <a:ea typeface="Courier" charset="0"/>
                <a:cs typeface="Courier" charset="0"/>
                <a:sym typeface="Courier" charset="0"/>
              </a:rPr>
              <a:t>&gt;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dirty="0"/>
              <a:t>Legend: Example </a:t>
            </a:r>
            <a:r>
              <a:rPr lang="en-US" sz="4600" dirty="0" smtClean="0"/>
              <a:t>Terminal </a:t>
            </a:r>
            <a:r>
              <a:rPr lang="en-US" sz="4600" dirty="0"/>
              <a:t>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562456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/daisy”</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a:solidFill>
                  <a:srgbClr val="BA2121"/>
                </a:solidFill>
                <a:latin typeface="Courier"/>
                <a:ea typeface="Courier"/>
                <a:cs typeface="Courier"/>
                <a:sym typeface="Courier"/>
              </a:rPr>
              <a:t>”</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”platform"</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5791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“/home/</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"shell"</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“/bin/bash</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Tree>
    <p:extLst>
      <p:ext uri="{BB962C8B-B14F-4D97-AF65-F5344CB8AC3E}">
        <p14:creationId xmlns:p14="http://schemas.microsoft.com/office/powerpoint/2010/main" val="112192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2643390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Daisy Duke</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/home/daisy</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daisy</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2003</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Roscoe P. </a:t>
            </a:r>
            <a:r>
              <a:rPr lang="en-US" sz="2200" dirty="0" err="1" smtClean="0">
                <a:solidFill>
                  <a:schemeClr val="bg1"/>
                </a:solidFill>
                <a:latin typeface="Menlo Regular"/>
                <a:ea typeface="Menlo Regular"/>
                <a:cs typeface="Menlo Regular"/>
                <a:sym typeface="Menlo Regular"/>
              </a:rPr>
              <a:t>Coltrain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918167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437578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”clowns</a:t>
            </a:r>
            <a:r>
              <a:rPr lang="en-US" sz="3600" dirty="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 </a:t>
            </a:r>
            <a:endParaRPr lang="en-US" sz="3600" dirty="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4183526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:clowns</a:t>
            </a:r>
            <a:r>
              <a:rPr lang="en-US" sz="3200" kern="0" dirty="0">
                <a:solidFill>
                  <a:schemeClr val="bg1"/>
                </a:solidFill>
                <a:latin typeface="Menlo Regular"/>
                <a:ea typeface="Menlo Regular"/>
                <a:cs typeface="Menlo Regular"/>
                <a:sym typeface="Menlo Regular"/>
              </a:rPr>
              <a:t>]</a:t>
            </a: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28802003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183050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bobo</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Bobo</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Clown”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sz="3600" dirty="0" smtClean="0">
                <a:solidFill>
                  <a:srgbClr val="3366FF"/>
                </a:solidFill>
                <a:latin typeface="Courier"/>
                <a:ea typeface="Courier"/>
                <a:cs typeface="Courier"/>
                <a:sym typeface="Courier"/>
              </a:rPr>
              <a:t>iAm</a:t>
            </a:r>
            <a:r>
              <a:rPr lang="en-US" sz="3600" dirty="0">
                <a:solidFill>
                  <a:srgbClr val="3366FF"/>
                </a:solidFill>
                <a:latin typeface="Courier"/>
                <a:ea typeface="Courier"/>
                <a:cs typeface="Courier"/>
                <a:sym typeface="Courier"/>
              </a:rPr>
              <a:t>@Cl0wN!!</a:t>
            </a:r>
            <a:r>
              <a:rPr lang="en-US" sz="3600" dirty="0" smtClean="0">
                <a:solidFill>
                  <a:srgbClr val="3366FF"/>
                </a:solidFill>
                <a:latin typeface="Courier"/>
                <a:ea typeface="Courier"/>
                <a:cs typeface="Courier"/>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a:solidFill>
                  <a:srgbClr val="660066"/>
                </a:solidFill>
                <a:latin typeface="Andale Mono"/>
                <a:ea typeface="Courier"/>
                <a:cs typeface="Andale Mono"/>
                <a:sym typeface="Courier"/>
              </a:rPr>
              <a:t>BE</a:t>
            </a:r>
            <a:r>
              <a:rPr lang="en-US" altLang="en-US" sz="3600" dirty="0" smtClean="0">
                <a:solidFill>
                  <a:srgbClr val="660066"/>
                </a:solidFill>
                <a:latin typeface="Andale Mono"/>
                <a:ea typeface="Courier"/>
                <a:cs typeface="Andale Mono"/>
                <a:sym typeface="Courier"/>
              </a:rPr>
              <a:t>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Using Variables In Search (don’t write this recipe yet)</a:t>
            </a:r>
            <a:endParaRPr lang="en-US" sz="5000" dirty="0">
              <a:sym typeface="Arial Bold" charset="0"/>
            </a:endParaRPr>
          </a:p>
        </p:txBody>
      </p:sp>
    </p:spTree>
    <p:extLst>
      <p:ext uri="{BB962C8B-B14F-4D97-AF65-F5344CB8AC3E}">
        <p14:creationId xmlns:p14="http://schemas.microsoft.com/office/powerpoint/2010/main" val="113044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t>Create </a:t>
            </a:r>
            <a:r>
              <a:rPr lang="en-US" sz="5000" dirty="0"/>
              <a:t>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8194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97012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smtClean="0">
                <a:solidFill>
                  <a:srgbClr val="3366FF"/>
                </a:solidFill>
                <a:latin typeface="Consolas"/>
                <a:cs typeface="Consolas"/>
              </a:rPr>
              <a:t>”groups"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7432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765282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5003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cookbooks\</a:t>
            </a:r>
            <a:r>
              <a:rPr lang="en-US" dirty="0" err="1" smtClean="0">
                <a:solidFill>
                  <a:schemeClr val="tx1"/>
                </a:solidFill>
                <a:latin typeface="Courier" charset="0"/>
                <a:ea typeface="Courier" charset="0"/>
                <a:cs typeface="Courier" charset="0"/>
                <a:sym typeface="Courier" charset="0"/>
              </a:rPr>
              <a:t>iis_demo</a:t>
            </a:r>
            <a:r>
              <a:rPr lang="en-US" dirty="0" smtClean="0">
                <a:solidFill>
                  <a:schemeClr val="tx1"/>
                </a:solidFill>
                <a:latin typeface="Courier" charset="0"/>
                <a:ea typeface="Courier" charset="0"/>
                <a:cs typeface="Courier" charset="0"/>
                <a:sym typeface="Courier" charset="0"/>
              </a:rPr>
              <a:t>\recipes\default.rb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a:t>
            </a:r>
            <a:r>
              <a:rPr lang="en-US" dirty="0">
                <a:latin typeface="Courier" charset="0"/>
                <a:ea typeface="Courier" charset="0"/>
                <a:cs typeface="Courier" charset="0"/>
                <a:sym typeface="Courier" charset="0"/>
              </a:rPr>
              <a:t>: </a:t>
            </a:r>
            <a:r>
              <a:rPr lang="en-US" dirty="0" smtClean="0">
                <a:latin typeface="Courier" charset="0"/>
                <a:ea typeface="Courier" charset="0"/>
                <a:cs typeface="Courier" charset="0"/>
                <a:sym typeface="Courier" charset="0"/>
              </a:rPr>
              <a:t>cookbooks</a:t>
            </a:r>
            <a:r>
              <a:rPr lang="en-US" dirty="0">
                <a:latin typeface="Courier" charset="0"/>
                <a:ea typeface="Courier" charset="0"/>
                <a:cs typeface="Courier" charset="0"/>
                <a:sym typeface="Courier" charset="0"/>
              </a:rPr>
              <a:t>/</a:t>
            </a:r>
            <a:r>
              <a:rPr lang="en-US" dirty="0" err="1">
                <a:latin typeface="Courier" charset="0"/>
                <a:ea typeface="Courier" charset="0"/>
                <a:cs typeface="Courier" charset="0"/>
                <a:sym typeface="Courier" charset="0"/>
              </a:rPr>
              <a:t>iis_demo</a:t>
            </a:r>
            <a:r>
              <a:rPr lang="en-US" dirty="0">
                <a:latin typeface="Courier" charset="0"/>
                <a:ea typeface="Courier" charset="0"/>
                <a:cs typeface="Courier" charset="0"/>
                <a:sym typeface="Courier" charset="0"/>
              </a:rPr>
              <a:t>/</a:t>
            </a:r>
            <a:r>
              <a:rPr lang="en-US" dirty="0" smtClean="0">
                <a:latin typeface="Courier" charset="0"/>
                <a:ea typeface="Courier" charset="0"/>
                <a:cs typeface="Courier" charset="0"/>
                <a:sym typeface="Courier" charset="0"/>
              </a:rPr>
              <a:t>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34480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xfrm>
            <a:off x="800273" y="381000"/>
            <a:ext cx="14657233" cy="762000"/>
          </a:xfrm>
          <a:ln/>
        </p:spPr>
        <p:txBody>
          <a:bodyPr/>
          <a:lstStyle/>
          <a:p>
            <a:r>
              <a:rPr lang="en-US" sz="4300" dirty="0"/>
              <a:t>Legend: Example of editing a file on your </a:t>
            </a:r>
            <a:r>
              <a:rPr lang="en-US" sz="4300" dirty="0" smtClean="0"/>
              <a:t>workstation</a:t>
            </a:r>
            <a:endParaRPr lang="en-US" sz="4300" dirty="0"/>
          </a:p>
        </p:txBody>
      </p:sp>
    </p:spTree>
    <p:extLst>
      <p:ext uri="{BB962C8B-B14F-4D97-AF65-F5344CB8AC3E}">
        <p14:creationId xmlns:p14="http://schemas.microsoft.com/office/powerpoint/2010/main" val="4167293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a:t>“cookbook::recipe”</a:t>
            </a:r>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529323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search</a:t>
            </a:r>
            <a:r>
              <a:rPr lang="en-US" sz="3200" dirty="0">
                <a:latin typeface="Consolas"/>
                <a:cs typeface="Consolas"/>
              </a:rPr>
              <a:t>(</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a:t>
            </a:r>
            <a:r>
              <a:rPr lang="en-US" sz="3200" dirty="0" smtClean="0">
                <a:latin typeface="Consolas"/>
                <a:cs typeface="Consolas"/>
              </a:rPr>
              <a:t>end</a:t>
            </a:r>
          </a:p>
          <a:p>
            <a:pPr>
              <a:lnSpc>
                <a:spcPct val="70000"/>
              </a:lnSpc>
              <a:buNone/>
            </a:pPr>
            <a:r>
              <a:rPr lang="en-US" sz="3200" dirty="0" smtClean="0">
                <a:latin typeface="Consolas"/>
                <a:cs typeface="Consolas"/>
              </a:rPr>
              <a:t>end</a:t>
            </a:r>
            <a:endParaRPr lang="en-US" sz="32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508794" y="20574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1295049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2231468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ja-JP" altLang="en-US" sz="4100" dirty="0" smtClean="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26323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[daisy]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rosco</a:t>
            </a:r>
            <a:r>
              <a:rPr lang="en-US" sz="2000" kern="1200" dirty="0" smtClean="0">
                <a:solidFill>
                  <a:srgbClr val="FFFFFF"/>
                </a:solidFill>
                <a:latin typeface="Courier" charset="0"/>
                <a:ea typeface="ＭＳ Ｐゴシック" charset="0"/>
                <a:cs typeface="Courier" charset="0"/>
              </a:rPr>
              <a:t>]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 action create[2014-02-25T07:56:24-08:00] INFO: Processing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1123874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user@hostname</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sheldon:x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P </a:t>
            </a:r>
            <a:r>
              <a:rPr lang="en-US" sz="3200" smtClean="0">
                <a:latin typeface="Courier" charset="0"/>
                <a:ea typeface="ＭＳ Ｐゴシック" charset="0"/>
                <a:cs typeface="Courier" charset="0"/>
                <a:sym typeface="Courier" charset="0"/>
              </a:rPr>
              <a:t>Coltrain</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a:latin typeface="Courier" charset="0"/>
                <a:ea typeface="ＭＳ Ｐゴシック" charset="0"/>
                <a:cs typeface="Courier" charset="0"/>
                <a:sym typeface="Courier" charset="0"/>
              </a:rPr>
              <a:t>clowns:x:3000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user@hostname</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1482503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a:sym typeface="Arial Bold" charset="0"/>
              </a:rPr>
              <a:t>Let’s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4195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099899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in Cross-Platform recipes</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81446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a:t>Understand how to write a cross-platform recipe</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3256164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dirty="0" smtClean="0"/>
              <a:t>Logistics</a:t>
            </a:r>
            <a:endParaRPr lang="en-US" dirty="0"/>
          </a:p>
        </p:txBody>
      </p:sp>
      <p:sp>
        <p:nvSpPr>
          <p:cNvPr id="40962" name="Rectangle 2"/>
          <p:cNvSpPr>
            <a:spLocks noGrp="1" noChangeArrowheads="1"/>
          </p:cNvSpPr>
          <p:nvPr>
            <p:ph type="body" idx="1"/>
          </p:nvPr>
        </p:nvSpPr>
        <p:spPr>
          <a:ln/>
        </p:spPr>
        <p:txBody>
          <a:bodyPr/>
          <a:lstStyle/>
          <a:p>
            <a:r>
              <a:rPr lang="en-US" dirty="0" smtClean="0"/>
              <a:t>Class Start Time:</a:t>
            </a:r>
            <a:endParaRPr lang="en-US" b="1" dirty="0" smtClean="0"/>
          </a:p>
          <a:p>
            <a:r>
              <a:rPr lang="en-US" dirty="0"/>
              <a:t>We’ll take a break about once an hour</a:t>
            </a:r>
          </a:p>
          <a:p>
            <a:r>
              <a:rPr lang="en-US" dirty="0" smtClean="0"/>
              <a:t>We’ll </a:t>
            </a:r>
            <a:r>
              <a:rPr lang="en-US" dirty="0"/>
              <a:t>break for </a:t>
            </a:r>
            <a:r>
              <a:rPr lang="en-US" dirty="0" smtClean="0"/>
              <a:t>lunch:</a:t>
            </a:r>
          </a:p>
          <a:p>
            <a:r>
              <a:rPr lang="en-US" dirty="0" smtClean="0"/>
              <a:t>Class End Time</a:t>
            </a:r>
            <a:r>
              <a:rPr lang="en-US" dirty="0"/>
              <a:t>:</a:t>
            </a:r>
            <a:endParaRPr lang="en-US" b="1" dirty="0" smtClean="0"/>
          </a:p>
        </p:txBody>
      </p:sp>
    </p:spTree>
    <p:extLst>
      <p:ext uri="{BB962C8B-B14F-4D97-AF65-F5344CB8AC3E}">
        <p14:creationId xmlns:p14="http://schemas.microsoft.com/office/powerpoint/2010/main" val="869511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A word about copy/paste</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sz="5000" b="1" dirty="0" smtClean="0"/>
              <a:t>Don’t Do It!</a:t>
            </a:r>
            <a:endParaRPr lang="en-US" sz="5000" b="1" dirty="0"/>
          </a:p>
          <a:p>
            <a:pPr lvl="2"/>
            <a:r>
              <a:rPr lang="en-US" sz="5000" b="1" dirty="0" smtClean="0"/>
              <a:t>Our class .</a:t>
            </a:r>
            <a:r>
              <a:rPr lang="en-US" sz="5000" b="1" dirty="0" err="1" smtClean="0"/>
              <a:t>pdf</a:t>
            </a:r>
            <a:r>
              <a:rPr lang="en-US" sz="5000" b="1" dirty="0" smtClean="0"/>
              <a:t> has embedded errors, making copy/paste a dangerous proposition</a:t>
            </a:r>
          </a:p>
          <a:p>
            <a:pPr lvl="2"/>
            <a:r>
              <a:rPr lang="en-US" sz="5000" b="1" dirty="0" smtClean="0"/>
              <a:t>Writing code by hand is important for learning</a:t>
            </a:r>
            <a:endParaRPr lang="en-US" sz="5000" b="1" dirty="0"/>
          </a:p>
        </p:txBody>
      </p:sp>
    </p:spTree>
    <p:extLst>
      <p:ext uri="{BB962C8B-B14F-4D97-AF65-F5344CB8AC3E}">
        <p14:creationId xmlns:p14="http://schemas.microsoft.com/office/powerpoint/2010/main" val="1522385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913108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2703150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2560792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2457782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132434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3357880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12758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2691630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5715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\users\</a:t>
            </a:r>
            <a:r>
              <a:rPr lang="en-US" dirty="0" err="1" smtClean="0">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0" y="2133600"/>
            <a:ext cx="72905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a:solidFill>
                  <a:srgbClr val="008000"/>
                </a:solidFill>
                <a:latin typeface="Courier"/>
                <a:ea typeface="Courier"/>
                <a:cs typeface="Courier"/>
                <a:sym typeface="Courier"/>
              </a:rPr>
              <a:t>"id"</a:t>
            </a:r>
            <a:r>
              <a:rPr lang="en-US" sz="3100" dirty="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a:t>
            </a:r>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a:solidFill>
                  <a:srgbClr val="008000"/>
                </a:solidFill>
                <a:latin typeface="Courier"/>
                <a:ea typeface="Courier"/>
                <a:cs typeface="Courier"/>
                <a:sym typeface="Courier"/>
              </a:rPr>
              <a:t>"comment"</a:t>
            </a:r>
            <a:r>
              <a:rPr lang="en-US" sz="3100" dirty="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 T. Clown"</a:t>
            </a:r>
            <a:r>
              <a:rPr lang="en-US" sz="3100" dirty="0">
                <a:solidFill>
                  <a:schemeClr val="tx1"/>
                </a:solidFill>
                <a:latin typeface="Courier"/>
                <a:ea typeface="Courier"/>
                <a:cs typeface="Courier"/>
                <a:sym typeface="Courier"/>
              </a:rPr>
              <a:t>,</a:t>
            </a:r>
          </a:p>
          <a:p>
            <a:r>
              <a:rPr lang="en-US" sz="3100" dirty="0" smtClean="0">
                <a:solidFill>
                  <a:schemeClr val="tx1"/>
                </a:solidFill>
                <a:latin typeface="Courier"/>
                <a:ea typeface="Courier"/>
                <a:cs typeface="Courier"/>
                <a:sym typeface="Courier"/>
              </a:rPr>
              <a:t>  </a:t>
            </a:r>
            <a:r>
              <a:rPr lang="en-US" sz="3100" b="1" dirty="0">
                <a:solidFill>
                  <a:srgbClr val="008000"/>
                </a:solidFill>
                <a:latin typeface="Courier"/>
                <a:ea typeface="Courier"/>
                <a:cs typeface="Courier"/>
                <a:sym typeface="Courier"/>
              </a:rPr>
              <a:t>"</a:t>
            </a:r>
            <a:r>
              <a:rPr lang="en-US" sz="3100" b="1" dirty="0" smtClean="0">
                <a:solidFill>
                  <a:srgbClr val="008000"/>
                </a:solidFill>
                <a:latin typeface="Courier"/>
                <a:ea typeface="Courier"/>
                <a:cs typeface="Courier"/>
                <a:sym typeface="Courier"/>
              </a:rPr>
              <a:t>password"</a:t>
            </a:r>
            <a:r>
              <a:rPr lang="en-US" sz="3100" dirty="0" smtClean="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"iAm@Cl0wN!!</a:t>
            </a:r>
            <a:r>
              <a:rPr lang="en-US" sz="3100" dirty="0" smtClean="0">
                <a:solidFill>
                  <a:srgbClr val="BA2121"/>
                </a:solidFill>
                <a:latin typeface="Courier"/>
                <a:ea typeface="Courier"/>
                <a:cs typeface="Courier"/>
                <a:sym typeface="Courier"/>
              </a:rPr>
              <a:t>!”</a:t>
            </a:r>
            <a:r>
              <a:rPr lang="en-US" sz="3100" dirty="0" smtClean="0">
                <a:latin typeface="Courier"/>
                <a:ea typeface="Courier"/>
                <a:cs typeface="Courier"/>
                <a:sym typeface="Courier"/>
              </a:rPr>
              <a:t>,</a:t>
            </a:r>
            <a:endParaRPr lang="en-US" sz="3100" dirty="0" smtClean="0">
              <a:solidFill>
                <a:srgbClr val="BA2121"/>
              </a:solidFill>
              <a:latin typeface="Courier"/>
              <a:ea typeface="Courier"/>
              <a:cs typeface="Courier"/>
              <a:sym typeface="Courier"/>
            </a:endParaRPr>
          </a:p>
          <a:p>
            <a:r>
              <a:rPr lang="en-US" sz="3100" dirty="0">
                <a:solidFill>
                  <a:srgbClr val="BA2121"/>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”platform"</a:t>
            </a:r>
            <a:r>
              <a:rPr lang="en-US" sz="3100" dirty="0">
                <a:latin typeface="Courier"/>
                <a:ea typeface="Courier"/>
                <a:cs typeface="Courier"/>
                <a:sym typeface="Courier"/>
              </a:rPr>
              <a:t>:</a:t>
            </a:r>
            <a:r>
              <a:rPr lang="en-US" sz="3100" b="1" dirty="0" smtClean="0">
                <a:solidFill>
                  <a:srgbClr val="008000"/>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”windows”</a:t>
            </a:r>
            <a:endParaRPr lang="en-US" sz="3100" dirty="0" smtClean="0">
              <a:solidFill>
                <a:schemeClr val="tx1"/>
              </a:solidFill>
              <a:latin typeface="Courier"/>
              <a:ea typeface="Courier"/>
              <a:cs typeface="Courier"/>
              <a:sym typeface="Courier"/>
            </a:endParaRPr>
          </a:p>
          <a:p>
            <a:r>
              <a:rPr lang="en-US" sz="3100" dirty="0" smtClean="0">
                <a:solidFill>
                  <a:schemeClr val="tx1"/>
                </a:solidFill>
                <a:latin typeface="Courier"/>
                <a:ea typeface="Courier"/>
                <a:cs typeface="Courier"/>
                <a:sym typeface="Courier"/>
              </a:rPr>
              <a:t>}</a:t>
            </a:r>
            <a:endParaRPr lang="en-US" sz="31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smtClean="0">
                <a:latin typeface="Courier"/>
                <a:ea typeface="Courier"/>
                <a:cs typeface="Courier"/>
                <a:sym typeface="Courier"/>
              </a:rPr>
              <a:t>data_bags</a:t>
            </a:r>
            <a:r>
              <a:rPr lang="en-US" sz="3600" dirty="0">
                <a:latin typeface="Courier"/>
                <a:ea typeface="Courier"/>
                <a:cs typeface="Courier"/>
                <a:sym typeface="Courier"/>
              </a:rPr>
              <a:t>\</a:t>
            </a:r>
            <a:r>
              <a:rPr lang="en-US" sz="3600" dirty="0" smtClean="0">
                <a:latin typeface="Courier"/>
                <a:ea typeface="Courier"/>
                <a:cs typeface="Courier"/>
                <a:sym typeface="Courier"/>
              </a:rPr>
              <a:t>users\</a:t>
            </a:r>
            <a:r>
              <a:rPr lang="en-US" sz="3600" dirty="0" err="1" smtClean="0">
                <a:latin typeface="Courier"/>
                <a:ea typeface="Courier"/>
                <a:cs typeface="Courier"/>
                <a:sym typeface="Courier"/>
              </a:rPr>
              <a:t>frank.json</a:t>
            </a:r>
            <a:endParaRPr lang="en-US" sz="3600" dirty="0">
              <a:solidFill>
                <a:schemeClr val="tx1"/>
              </a:solidFill>
              <a:latin typeface="Courier"/>
              <a:ea typeface="Courier"/>
              <a:cs typeface="Courier"/>
              <a:sym typeface="Courier"/>
            </a:endParaRPr>
          </a:p>
        </p:txBody>
      </p:sp>
      <p:sp>
        <p:nvSpPr>
          <p:cNvPr id="8" name="Rectangle 4"/>
          <p:cNvSpPr>
            <a:spLocks/>
          </p:cNvSpPr>
          <p:nvPr/>
        </p:nvSpPr>
        <p:spPr bwMode="auto">
          <a:xfrm>
            <a:off x="7519194" y="2133600"/>
            <a:ext cx="8610600" cy="5314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 </a:t>
            </a:r>
            <a:r>
              <a:rPr lang="en-US" sz="3600" dirty="0" err="1" smtClean="0">
                <a:solidFill>
                  <a:srgbClr val="BA2121"/>
                </a:solidFill>
                <a:latin typeface="Courier"/>
                <a:ea typeface="Courier"/>
                <a:cs typeface="Courier"/>
                <a:sym typeface="Courier"/>
              </a:rPr>
              <a:t>Belson</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b="1" dirty="0" smtClean="0">
                <a:solidFill>
                  <a:srgbClr val="008000"/>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latin typeface="Courier"/>
                <a:ea typeface="Courier"/>
                <a:cs typeface="Courier"/>
                <a:sym typeface="Courier"/>
              </a:rPr>
              <a:t>:</a:t>
            </a:r>
            <a:r>
              <a:rPr lang="en-US" sz="3600" b="1" dirty="0" smtClean="0">
                <a:solidFill>
                  <a:srgbClr val="008000"/>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”h@ppyCl0wns!!”</a:t>
            </a:r>
            <a:r>
              <a:rPr lang="en-US" sz="3600" dirty="0" smtClean="0">
                <a:latin typeface="Courier"/>
                <a:ea typeface="Courier"/>
                <a:cs typeface="Courier"/>
                <a:sym typeface="Courier"/>
              </a:rPr>
              <a:t>,</a:t>
            </a:r>
            <a:endParaRPr lang="en-US" sz="3600" b="1" dirty="0" smtClean="0">
              <a:solidFill>
                <a:srgbClr val="008000"/>
              </a:solidFill>
              <a:latin typeface="Courier"/>
              <a:ea typeface="Courier"/>
              <a:cs typeface="Courier"/>
              <a:sym typeface="Courier"/>
            </a:endParaRPr>
          </a:p>
          <a:p>
            <a:r>
              <a:rPr lang="en-US" sz="3600" b="1" dirty="0" smtClean="0">
                <a:solidFill>
                  <a:srgbClr val="008000"/>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r>
              <a:rPr lang="en-US" sz="3600" dirty="0" smtClean="0">
                <a:latin typeface="Courier"/>
                <a:ea typeface="Courier"/>
                <a:cs typeface="Courier"/>
                <a:sym typeface="Courier"/>
              </a:rPr>
              <a:t>”</a:t>
            </a:r>
          </a:p>
          <a:p>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653572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/daisy”</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a:solidFill>
                  <a:srgbClr val="BA2121"/>
                </a:solidFill>
                <a:latin typeface="Courier"/>
                <a:ea typeface="Courier"/>
                <a:cs typeface="Courier"/>
                <a:sym typeface="Courier"/>
              </a:rPr>
              <a:t>”</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”platform"</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5791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“/home/</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"shell"</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“/bin/bash</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Tree>
    <p:extLst>
      <p:ext uri="{BB962C8B-B14F-4D97-AF65-F5344CB8AC3E}">
        <p14:creationId xmlns:p14="http://schemas.microsoft.com/office/powerpoint/2010/main" val="3326884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Workstation Setup</a:t>
            </a:r>
            <a:endParaRPr lang="en-US" dirty="0"/>
          </a:p>
        </p:txBody>
      </p:sp>
    </p:spTree>
    <p:extLst>
      <p:ext uri="{BB962C8B-B14F-4D97-AF65-F5344CB8AC3E}">
        <p14:creationId xmlns:p14="http://schemas.microsoft.com/office/powerpoint/2010/main" val="2221673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109577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Frank </a:t>
            </a:r>
            <a:r>
              <a:rPr lang="en-US" sz="2200" dirty="0" err="1">
                <a:solidFill>
                  <a:schemeClr val="bg1"/>
                </a:solidFill>
                <a:latin typeface="Menlo Regular"/>
                <a:ea typeface="Menlo Regular"/>
                <a:cs typeface="Menlo Regular"/>
                <a:sym typeface="Menlo Regular"/>
              </a:rPr>
              <a:t>Belson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/home/frank</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frank</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2001</a:t>
            </a:r>
          </a:p>
          <a:p>
            <a:pPr lvl="1"/>
            <a:r>
              <a:rPr lang="en-US" sz="2200" dirty="0">
                <a:solidFill>
                  <a:schemeClr val="bg1"/>
                </a:solidFill>
                <a:latin typeface="Menlo Regular"/>
                <a:ea typeface="Menlo Regular"/>
                <a:cs typeface="Menlo Regular"/>
                <a:sym typeface="Menlo Regular"/>
              </a:rPr>
              <a:t>password:  sP3nC3r4Hire!</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err="1">
                <a:solidFill>
                  <a:schemeClr val="bg1"/>
                </a:solidFill>
                <a:latin typeface="Menlo Regular"/>
                <a:ea typeface="Menlo Regular"/>
                <a:cs typeface="Menlo Regular"/>
                <a:sym typeface="Menlo Regular"/>
              </a:rPr>
              <a:t>Bobo</a:t>
            </a:r>
            <a:r>
              <a:rPr lang="en-US" sz="2200" dirty="0">
                <a:solidFill>
                  <a:schemeClr val="bg1"/>
                </a:solidFill>
                <a:latin typeface="Menlo Regular"/>
                <a:ea typeface="Menlo Regular"/>
                <a:cs typeface="Menlo Regular"/>
                <a:sym typeface="Menlo Regular"/>
              </a:rPr>
              <a:t> T. Clown</a:t>
            </a: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407239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a:solidFill>
                  <a:srgbClr val="FFFFFF"/>
                </a:solidFill>
                <a:latin typeface="Courier"/>
                <a:ea typeface="Courier"/>
                <a:cs typeface="Courier"/>
                <a:sym typeface="Courier"/>
              </a:rPr>
              <a:t>comment:Bobo</a:t>
            </a:r>
            <a:r>
              <a:rPr lang="en-US" sz="3200" dirty="0">
                <a:solidFill>
                  <a:srgbClr val="FFFFFF"/>
                </a:solidFill>
                <a:latin typeface="Courier"/>
                <a:ea typeface="Courier"/>
                <a:cs typeface="Courier"/>
                <a:sym typeface="Courier"/>
              </a:rPr>
              <a:t>*</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50067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034037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/groups/win-</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638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”win-clowns”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Windows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488058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lin-clowns.json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lin</a:t>
            </a:r>
            <a:r>
              <a:rPr lang="en-US" sz="3600" dirty="0" smtClean="0">
                <a:solidFill>
                  <a:srgbClr val="BA2121"/>
                </a:solidFill>
                <a:latin typeface="Courier"/>
                <a:ea typeface="Courier"/>
                <a:cs typeface="Courier"/>
                <a:sym typeface="Courier"/>
              </a:rPr>
              <a:t>-clowns</a:t>
            </a:r>
            <a:r>
              <a:rPr lang="en-US" sz="3600" dirty="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 </a:t>
            </a:r>
            <a:endParaRPr lang="en-US" sz="3600" dirty="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3590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3"/>
          <p:cNvSpPr>
            <a:spLocks/>
          </p:cNvSpPr>
          <p:nvPr/>
        </p:nvSpPr>
        <p:spPr bwMode="auto">
          <a:xfrm>
            <a:off x="7660" y="1371600"/>
            <a:ext cx="838937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lin-clowns.json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127794" y="1981200"/>
            <a:ext cx="9857219" cy="3276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id"</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lin</a:t>
            </a:r>
            <a:r>
              <a:rPr lang="en-US" sz="3200" dirty="0" smtClean="0">
                <a:solidFill>
                  <a:srgbClr val="BA2121"/>
                </a:solidFill>
                <a:latin typeface="Courier"/>
                <a:ea typeface="Courier"/>
                <a:cs typeface="Courier"/>
                <a:sym typeface="Courier"/>
              </a:rPr>
              <a:t>-clowns</a:t>
            </a:r>
            <a:r>
              <a:rPr lang="en-US" sz="3200" dirty="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err="1" smtClean="0">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3000</a:t>
            </a:r>
            <a:r>
              <a:rPr lang="en-US" sz="3200" dirty="0" smtClean="0">
                <a:latin typeface="Courier"/>
                <a:ea typeface="Courier"/>
                <a:cs typeface="Courier"/>
                <a:sym typeface="Courier"/>
              </a:rPr>
              <a:t>,</a:t>
            </a:r>
            <a:endParaRPr lang="en-US" sz="3200" dirty="0">
              <a:solidFill>
                <a:schemeClr val="tx1"/>
              </a:solidFill>
              <a:latin typeface="Courier"/>
              <a:ea typeface="Courier"/>
              <a:cs typeface="Courier"/>
              <a:sym typeface="Courier"/>
            </a:endParaRPr>
          </a:p>
          <a:p>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members"</a:t>
            </a:r>
            <a:r>
              <a:rPr lang="en-US" sz="3200" dirty="0">
                <a:solidFill>
                  <a:schemeClr val="tx1"/>
                </a:solidFill>
                <a:latin typeface="Courier"/>
                <a:ea typeface="Courier"/>
                <a:cs typeface="Courier"/>
                <a:sym typeface="Courier"/>
              </a:rPr>
              <a:t>: [ </a:t>
            </a:r>
            <a:r>
              <a:rPr lang="en-US" sz="3200" dirty="0" smtClean="0">
                <a:solidFill>
                  <a:srgbClr val="BA2121"/>
                </a:solidFill>
                <a:latin typeface="Courier"/>
                <a:ea typeface="Courier"/>
                <a:cs typeface="Courier"/>
                <a:sym typeface="Courier"/>
              </a:rPr>
              <a:t>”daisy"</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rosco</a:t>
            </a:r>
            <a:r>
              <a:rPr lang="en-US" sz="3200" dirty="0" smtClean="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 ],</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smtClean="0">
                <a:solidFill>
                  <a:schemeClr val="tx1"/>
                </a:solidFill>
                <a:latin typeface="Courier"/>
                <a:ea typeface="Courier"/>
                <a:cs typeface="Courier"/>
                <a:sym typeface="Courier"/>
              </a:rPr>
              <a:t>}</a:t>
            </a:r>
            <a:endParaRPr lang="en-US" sz="32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a:xfrm>
            <a:off x="813594" y="177800"/>
            <a:ext cx="14657233" cy="1117600"/>
          </a:xfrm>
        </p:spPr>
        <p:txBody>
          <a:bodyPr/>
          <a:lstStyle/>
          <a:p>
            <a:pPr eaLnBrk="1" hangingPunct="1">
              <a:defRPr/>
            </a:pPr>
            <a:r>
              <a:rPr lang="en-US" sz="4600" dirty="0" smtClean="0">
                <a:sym typeface="Arial Bold" charset="0"/>
              </a:rPr>
              <a:t>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
        <p:nvSpPr>
          <p:cNvPr id="7" name="Rectangle 3"/>
          <p:cNvSpPr>
            <a:spLocks/>
          </p:cNvSpPr>
          <p:nvPr/>
        </p:nvSpPr>
        <p:spPr bwMode="auto">
          <a:xfrm>
            <a:off x="127794" y="5334000"/>
            <a:ext cx="7086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/groups/win-</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51594" y="5943600"/>
            <a:ext cx="9448800" cy="3124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”win-clowns”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722213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:win-clowns</a:t>
            </a:r>
            <a:r>
              <a:rPr lang="en-US" sz="3200" kern="0" dirty="0">
                <a:solidFill>
                  <a:schemeClr val="bg1"/>
                </a:solidFill>
                <a:latin typeface="Menlo Regular"/>
                <a:ea typeface="Menlo Regular"/>
                <a:cs typeface="Menlo Regular"/>
                <a:sym typeface="Menlo Regular"/>
              </a:rPr>
              <a:t>]</a:t>
            </a: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314249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4131453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bobo</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Bobo</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Clown”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sz="3600" dirty="0" smtClean="0">
                <a:solidFill>
                  <a:srgbClr val="3366FF"/>
                </a:solidFill>
                <a:latin typeface="Courier"/>
                <a:ea typeface="Courier"/>
                <a:cs typeface="Courier"/>
                <a:sym typeface="Courier"/>
              </a:rPr>
              <a:t>iAm</a:t>
            </a:r>
            <a:r>
              <a:rPr lang="en-US" sz="3600" dirty="0">
                <a:solidFill>
                  <a:srgbClr val="3366FF"/>
                </a:solidFill>
                <a:latin typeface="Courier"/>
                <a:ea typeface="Courier"/>
                <a:cs typeface="Courier"/>
                <a:sym typeface="Courier"/>
              </a:rPr>
              <a:t>@Cl0wN!!</a:t>
            </a:r>
            <a:r>
              <a:rPr lang="en-US" sz="3600" dirty="0" smtClean="0">
                <a:solidFill>
                  <a:srgbClr val="3366FF"/>
                </a:solidFill>
                <a:latin typeface="Courier"/>
                <a:ea typeface="Courier"/>
                <a:cs typeface="Courier"/>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a:solidFill>
                  <a:srgbClr val="660066"/>
                </a:solidFill>
                <a:latin typeface="Andale Mono"/>
                <a:ea typeface="Courier"/>
                <a:cs typeface="Andale Mono"/>
                <a:sym typeface="Courier"/>
              </a:rPr>
              <a:t>BE</a:t>
            </a:r>
            <a:r>
              <a:rPr lang="en-US" altLang="en-US" sz="3600" dirty="0" smtClean="0">
                <a:solidFill>
                  <a:srgbClr val="660066"/>
                </a:solidFill>
                <a:latin typeface="Andale Mono"/>
                <a:ea typeface="Courier"/>
                <a:cs typeface="Andale Mono"/>
                <a:sym typeface="Courier"/>
              </a:rPr>
              <a:t>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Using Variables In Search (don’t write this recipe yet)</a:t>
            </a:r>
            <a:endParaRPr lang="en-US" sz="5000" dirty="0">
              <a:sym typeface="Arial Bold" charset="0"/>
            </a:endParaRPr>
          </a:p>
        </p:txBody>
      </p:sp>
    </p:spTree>
    <p:extLst>
      <p:ext uri="{BB962C8B-B14F-4D97-AF65-F5344CB8AC3E}">
        <p14:creationId xmlns:p14="http://schemas.microsoft.com/office/powerpoint/2010/main" val="170511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smtClean="0"/>
              <a:t>Install Chef on your Workstation</a:t>
            </a:r>
          </a:p>
          <a:p>
            <a:pPr lvl="1"/>
            <a:r>
              <a:rPr lang="en-US" dirty="0" smtClean="0"/>
              <a:t>Describe how to configure and use Knife</a:t>
            </a:r>
            <a:r>
              <a:rPr lang="en-US" dirty="0"/>
              <a:t>, the Chef command line </a:t>
            </a:r>
            <a:r>
              <a:rPr lang="en-US" dirty="0" smtClean="0"/>
              <a:t>utility</a:t>
            </a:r>
            <a:endParaRPr lang="en-US" dirty="0"/>
          </a:p>
        </p:txBody>
      </p:sp>
    </p:spTree>
    <p:extLst>
      <p:ext uri="{BB962C8B-B14F-4D97-AF65-F5344CB8AC3E}">
        <p14:creationId xmlns:p14="http://schemas.microsoft.com/office/powerpoint/2010/main" val="3587388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80000"/>
              </a:lnSpc>
              <a:buNone/>
            </a:pPr>
            <a:r>
              <a:rPr lang="en-US" sz="3600" dirty="0">
                <a:latin typeface="Consolas"/>
                <a:cs typeface="Consolas"/>
              </a:rPr>
              <a:t>      </a:t>
            </a:r>
            <a:r>
              <a:rPr lang="en-US" sz="3600" dirty="0" smtClean="0">
                <a:latin typeface="Consolas"/>
                <a:cs typeface="Consolas"/>
              </a:rPr>
              <a:t>      comment</a:t>
            </a:r>
            <a:r>
              <a:rPr lang="en-US" sz="3600" dirty="0" smtClean="0">
                <a:solidFill>
                  <a:srgbClr val="008000"/>
                </a:solidFill>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password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"password"</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dirty="0" smtClean="0">
                <a:latin typeface="Consolas"/>
                <a:ea typeface="Courier"/>
                <a:cs typeface="Consolas"/>
                <a:sym typeface="Courier"/>
              </a:rPr>
              <a:t>   </a:t>
            </a:r>
            <a:r>
              <a:rPr lang="en-US" altLang="en-US" sz="3600" b="1" dirty="0" smtClean="0">
                <a:latin typeface="Consolas"/>
                <a:ea typeface="Courier"/>
                <a:cs typeface="Consolas"/>
                <a:sym typeface="Courier"/>
              </a:rPr>
              <a:t> //File continues on next slide</a:t>
            </a:r>
            <a:endParaRPr lang="en-US" altLang="en-US" sz="1400" b="1"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a:t>Multi</a:t>
            </a:r>
            <a:r>
              <a:rPr lang="en-US" sz="4800" dirty="0" smtClean="0">
                <a:sym typeface="Arial Bold" charset="0"/>
              </a:rPr>
              <a:t>-Platform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 new recipe:  create-</a:t>
            </a:r>
            <a:r>
              <a:rPr lang="en-US" sz="4800" dirty="0" err="1" smtClean="0">
                <a:sym typeface="Arial Bold" charset="0"/>
              </a:rPr>
              <a:t>users.rb</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413794" y="41148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743358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//This is a continuation of the previous slide</a:t>
            </a:r>
          </a:p>
          <a:p>
            <a:pPr>
              <a:lnSpc>
                <a:spcPct val="70000"/>
              </a:lnSpc>
              <a:buNone/>
            </a:pPr>
            <a:r>
              <a:rPr lang="en-US" sz="3600" dirty="0" smtClean="0">
                <a:latin typeface="Consolas"/>
                <a:cs typeface="Consolas"/>
              </a:rPr>
              <a:t>when </a:t>
            </a:r>
            <a:r>
              <a:rPr lang="en-US" sz="36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smtClean="0">
                <a:latin typeface="Consolas"/>
                <a:cs typeface="Consolas"/>
              </a:rPr>
              <a:t>  </a:t>
            </a:r>
            <a:r>
              <a:rPr lang="en-US" sz="3600" dirty="0">
                <a:latin typeface="Consolas"/>
                <a:cs typeface="Consolas"/>
              </a:rPr>
              <a:t>search(</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38100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327043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50000"/>
              </a:lnSpc>
              <a:buNone/>
            </a:pPr>
            <a:r>
              <a:rPr lang="en-US" sz="2800" dirty="0">
                <a:latin typeface="Consolas"/>
                <a:cs typeface="Consolas"/>
              </a:rPr>
              <a:t>case node[</a:t>
            </a:r>
            <a:r>
              <a:rPr lang="en-US" sz="2800" dirty="0">
                <a:solidFill>
                  <a:srgbClr val="BA2121"/>
                </a:solidFill>
                <a:latin typeface="Consolas" panose="020B0609020204030204" pitchFamily="49" charset="0"/>
                <a:ea typeface="Courier"/>
                <a:cs typeface="Consolas" panose="020B0609020204030204" pitchFamily="49" charset="0"/>
              </a:rPr>
              <a:t>"platform"</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"windows"</a:t>
            </a:r>
          </a:p>
          <a:p>
            <a:pPr>
              <a:lnSpc>
                <a:spcPct val="50000"/>
              </a:lnSpc>
              <a:buNone/>
            </a:pPr>
            <a:r>
              <a:rPr lang="en-US" sz="2800" dirty="0">
                <a:latin typeface="Consolas"/>
                <a:cs typeface="Consolas"/>
              </a:rPr>
              <a:t>   </a:t>
            </a:r>
            <a:r>
              <a:rPr lang="en-US" sz="2800" dirty="0" smtClean="0">
                <a:latin typeface="Consolas"/>
                <a:cs typeface="Consolas"/>
              </a:rPr>
              <a:t>  </a:t>
            </a:r>
            <a:r>
              <a:rPr lang="en-US" sz="2800" dirty="0">
                <a:latin typeface="Consolas"/>
                <a:cs typeface="Consolas"/>
              </a:rPr>
              <a:t>search(</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a:solidFill>
                  <a:srgbClr val="BA2121"/>
                </a:solidFill>
                <a:latin typeface="Consolas" panose="020B0609020204030204" pitchFamily="49" charset="0"/>
                <a:ea typeface="Courier"/>
                <a:cs typeface="Consolas" panose="020B0609020204030204" pitchFamily="49" charset="0"/>
                <a:sym typeface="Courier"/>
              </a:rPr>
              <a:t>p</a:t>
            </a:r>
            <a:r>
              <a:rPr lang="en-US" sz="2800" dirty="0" err="1">
                <a:solidFill>
                  <a:srgbClr val="BA2121"/>
                </a:solidFill>
                <a:latin typeface="Consolas" panose="020B0609020204030204" pitchFamily="49" charset="0"/>
                <a:ea typeface="Courier"/>
                <a:cs typeface="Consolas" panose="020B0609020204030204" pitchFamily="49" charset="0"/>
              </a:rPr>
              <a:t>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a:t>
            </a:r>
            <a:r>
              <a:rPr lang="en-US" sz="2800" dirty="0">
                <a:solidFill>
                  <a:srgbClr val="FF8000"/>
                </a:solidFill>
                <a:latin typeface="Consolas"/>
                <a:cs typeface="Consolas"/>
              </a:rPr>
              <a:t>user</a:t>
            </a:r>
            <a:r>
              <a:rPr lang="en-US" sz="2800" dirty="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a:latin typeface="Consolas"/>
                <a:cs typeface="Consolas"/>
              </a:rPr>
              <a:t>   </a:t>
            </a:r>
            <a:r>
              <a:rPr lang="en-US" sz="2800" dirty="0" smtClean="0">
                <a:latin typeface="Consolas"/>
                <a:cs typeface="Consolas"/>
              </a:rPr>
              <a:t>        comment</a:t>
            </a:r>
            <a:r>
              <a:rPr lang="en-US" sz="2800" dirty="0" smtClean="0">
                <a:solidFill>
                  <a:srgbClr val="008000"/>
                </a:solidFill>
                <a:latin typeface="Consolas"/>
                <a:cs typeface="Consolas"/>
              </a:rPr>
              <a:t> </a:t>
            </a:r>
            <a:r>
              <a:rPr lang="en-US" sz="2800" dirty="0" err="1">
                <a:solidFill>
                  <a:srgbClr val="008000"/>
                </a:solidFill>
                <a:latin typeface="Consolas"/>
                <a:cs typeface="Consolas"/>
              </a:rPr>
              <a:t>user_dat</a:t>
            </a:r>
            <a:r>
              <a:rPr lang="en-US" sz="2800" dirty="0" err="1">
                <a:latin typeface="Consolas"/>
                <a:cs typeface="Consolas"/>
              </a:rPr>
              <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smtClean="0">
                <a:solidFill>
                  <a:srgbClr val="BA2121"/>
                </a:solidFill>
                <a:latin typeface="Consolas" panose="020B0609020204030204" pitchFamily="49" charset="0"/>
                <a:ea typeface="Courier"/>
                <a:cs typeface="Consolas" panose="020B0609020204030204" pitchFamily="49" charset="0"/>
              </a:rPr>
              <a:t>comment"</a:t>
            </a:r>
            <a:r>
              <a:rPr lang="en-US" sz="2800" dirty="0" smtClean="0">
                <a:latin typeface="Consolas"/>
                <a:cs typeface="Consolas"/>
              </a:rPr>
              <a:t>]</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password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"password"</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end</a:t>
            </a:r>
            <a:endParaRPr lang="en-US" altLang="en-US" sz="2800" dirty="0">
              <a:latin typeface="Consolas"/>
              <a:ea typeface="Courier"/>
              <a:cs typeface="Consolas"/>
              <a:sym typeface="Courier"/>
            </a:endParaRPr>
          </a:p>
          <a:p>
            <a:pPr>
              <a:lnSpc>
                <a:spcPct val="50000"/>
              </a:lnSpc>
              <a:buNone/>
            </a:pP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50000"/>
              </a:lnSpc>
              <a:buNone/>
            </a:pPr>
            <a:r>
              <a:rPr lang="en-US" sz="2800" dirty="0" smtClean="0">
                <a:latin typeface="Consolas"/>
                <a:cs typeface="Consolas"/>
              </a:rPr>
              <a:t>     search</a:t>
            </a:r>
            <a:r>
              <a:rPr lang="en-US" sz="2800" dirty="0">
                <a:latin typeface="Consolas"/>
                <a:cs typeface="Consolas"/>
              </a:rPr>
              <a:t>(</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a:solidFill>
                  <a:srgbClr val="BA2121"/>
                </a:solidFill>
                <a:latin typeface="Consolas" panose="020B0609020204030204" pitchFamily="49" charset="0"/>
                <a:ea typeface="Courier"/>
                <a:cs typeface="Consolas" panose="020B0609020204030204" pitchFamily="49" charset="0"/>
                <a:sym typeface="Courier"/>
              </a:rPr>
              <a:t>p</a:t>
            </a:r>
            <a:r>
              <a:rPr lang="en-US" sz="2800" dirty="0" err="1">
                <a:solidFill>
                  <a:srgbClr val="BA2121"/>
                </a:solidFill>
                <a:latin typeface="Consolas" panose="020B0609020204030204" pitchFamily="49" charset="0"/>
                <a:ea typeface="Courier"/>
                <a:cs typeface="Consolas" panose="020B0609020204030204" pitchFamily="49" charset="0"/>
              </a:rPr>
              <a:t>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smtClean="0">
                <a:solidFill>
                  <a:srgbClr val="FF8000"/>
                </a:solidFill>
                <a:latin typeface="Consolas"/>
                <a:cs typeface="Consolas"/>
              </a:rPr>
              <a:t>user</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smtClean="0">
                <a:latin typeface="Consolas"/>
                <a:cs typeface="Consolas"/>
              </a:rPr>
              <a:t>           comment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"comment"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uid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uid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gid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home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"home"</a:t>
            </a:r>
            <a:r>
              <a:rPr lang="en-US" sz="2800" dirty="0">
                <a:latin typeface="Consolas"/>
                <a:cs typeface="Consolas"/>
              </a:rPr>
              <a:t>]</a:t>
            </a:r>
          </a:p>
          <a:p>
            <a:pPr>
              <a:lnSpc>
                <a:spcPct val="50000"/>
              </a:lnSpc>
              <a:buNone/>
            </a:pPr>
            <a:r>
              <a:rPr lang="en-US" sz="2800" dirty="0" smtClean="0">
                <a:latin typeface="Consolas"/>
                <a:cs typeface="Consolas"/>
              </a:rPr>
              <a:t>           shell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"shell"</a:t>
            </a:r>
            <a:r>
              <a:rPr lang="en-US" sz="2800" dirty="0">
                <a:latin typeface="Consolas"/>
                <a:cs typeface="Consolas"/>
              </a:rPr>
              <a:t>]</a:t>
            </a: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end</a:t>
            </a:r>
            <a:endParaRPr lang="en-US" sz="28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users.rb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62700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280194" y="2133600"/>
            <a:ext cx="15697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smtClean="0">
                <a:solidFill>
                  <a:srgbClr val="3366FF"/>
                </a:solidFill>
                <a:latin typeface="Consolas"/>
                <a:cs typeface="Consolas"/>
              </a:rPr>
              <a:t>”groups"</a:t>
            </a:r>
            <a:r>
              <a:rPr lang="en-US" sz="3600" dirty="0">
                <a:latin typeface="Consolas"/>
                <a:cs typeface="Consolas"/>
              </a:rPr>
              <a:t>, </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group </a:t>
            </a:r>
            <a:r>
              <a:rPr lang="en-US" sz="3600" dirty="0" err="1" smtClean="0">
                <a:solidFill>
                  <a:srgbClr val="008000"/>
                </a:solidFill>
                <a:latin typeface="Consolas"/>
                <a:cs typeface="Consolas"/>
              </a:rPr>
              <a:t>group_data</a:t>
            </a:r>
            <a:r>
              <a:rPr lang="en-US" sz="3600" dirty="0">
                <a:latin typeface="Consolas"/>
                <a:cs typeface="Consolas"/>
              </a:rPr>
              <a:t>["id"] do</a:t>
            </a:r>
          </a:p>
          <a:p>
            <a:pPr>
              <a:lnSpc>
                <a:spcPct val="80000"/>
              </a:lnSpc>
              <a:buNone/>
            </a:pPr>
            <a:r>
              <a:rPr lang="en-US" sz="3600" dirty="0">
                <a:latin typeface="Consolas"/>
                <a:cs typeface="Consolas"/>
              </a:rPr>
              <a:t>      </a:t>
            </a:r>
            <a:r>
              <a:rPr lang="en-US" sz="3600" dirty="0" smtClean="0">
                <a:latin typeface="Consolas"/>
                <a:cs typeface="Consolas"/>
              </a:rPr>
              <a:t>    members</a:t>
            </a:r>
            <a:r>
              <a:rPr lang="en-US" sz="3600" dirty="0" smtClean="0">
                <a:solidFill>
                  <a:srgbClr val="008000"/>
                </a:solidFill>
                <a:latin typeface="Consolas"/>
                <a:cs typeface="Consolas"/>
              </a:rPr>
              <a:t>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smtClean="0">
                <a:latin typeface="Consolas"/>
                <a:cs typeface="Consolas"/>
              </a:rPr>
              <a:t>]</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b="1" dirty="0">
                <a:latin typeface="Consolas"/>
                <a:ea typeface="Courier"/>
                <a:cs typeface="Consolas"/>
                <a:sym typeface="Courier"/>
              </a:rPr>
              <a:t> //File continues on next slide</a:t>
            </a:r>
          </a:p>
          <a:p>
            <a:pPr>
              <a:lnSpc>
                <a:spcPct val="80000"/>
              </a:lnSpc>
              <a:buNone/>
            </a:pPr>
            <a:endParaRPr lang="en-US" altLang="en-US" sz="1400"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smtClean="0"/>
              <a:t>-</a:t>
            </a:r>
            <a:r>
              <a:rPr lang="en-US" sz="5000" dirty="0" err="1" smtClean="0"/>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108994" y="41148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343814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//Continuation of the previous slide</a:t>
            </a:r>
          </a:p>
          <a:p>
            <a:pPr>
              <a:lnSpc>
                <a:spcPct val="70000"/>
              </a:lnSpc>
              <a:buNone/>
            </a:pPr>
            <a:endParaRPr lang="en-US" sz="3600" b="1" dirty="0" smtClean="0">
              <a:latin typeface="Consolas"/>
              <a:cs typeface="Consolas"/>
            </a:endParaRPr>
          </a:p>
          <a:p>
            <a:pPr>
              <a:lnSpc>
                <a:spcPct val="70000"/>
              </a:lnSpc>
              <a:buNone/>
            </a:pPr>
            <a:r>
              <a:rPr lang="en-US" sz="3600" dirty="0" smtClean="0">
                <a:latin typeface="Consolas"/>
                <a:cs typeface="Consolas"/>
              </a:rPr>
              <a:t>when </a:t>
            </a:r>
            <a:r>
              <a:rPr lang="en-US" sz="3600" dirty="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a:latin typeface="Consolas"/>
                <a:cs typeface="Consolas"/>
              </a:rPr>
              <a:t>  search</a:t>
            </a:r>
            <a:r>
              <a:rPr lang="en-US" sz="3600" dirty="0" smtClean="0">
                <a:latin typeface="Consolas"/>
                <a:cs typeface="Consolas"/>
              </a:rPr>
              <a:t>(</a:t>
            </a:r>
            <a:r>
              <a:rPr lang="en-US" sz="3600" dirty="0" smtClean="0">
                <a:solidFill>
                  <a:srgbClr val="3366FF"/>
                </a:solidFill>
                <a:latin typeface="Consolas"/>
                <a:cs typeface="Consolas"/>
              </a:rPr>
              <a:t>”groups"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43434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511009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60000"/>
              </a:lnSpc>
              <a:buNone/>
            </a:pPr>
            <a:r>
              <a:rPr lang="en-US" sz="2800" dirty="0">
                <a:latin typeface="Consolas"/>
                <a:cs typeface="Consolas"/>
              </a:rPr>
              <a:t>case node</a:t>
            </a:r>
            <a:r>
              <a:rPr lang="en-US" sz="2800" dirty="0" smtClean="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smtClean="0">
                <a:solidFill>
                  <a:srgbClr val="BA2121"/>
                </a:solidFill>
                <a:latin typeface="Consolas" panose="020B0609020204030204" pitchFamily="49" charset="0"/>
                <a:ea typeface="Courier"/>
                <a:cs typeface="Consolas" panose="020B0609020204030204" pitchFamily="49" charset="0"/>
              </a:rPr>
              <a:t>platform”</a:t>
            </a:r>
            <a:r>
              <a:rPr lang="en-US" sz="2800" dirty="0" smtClean="0">
                <a:latin typeface="Consolas"/>
                <a:cs typeface="Consolas"/>
              </a:rPr>
              <a:t>]</a:t>
            </a:r>
            <a:endParaRPr lang="en-US" sz="2800" dirty="0">
              <a:latin typeface="Consolas"/>
              <a:cs typeface="Consolas"/>
            </a:endParaRP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"windows"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end</a:t>
            </a: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a:t>
            </a:r>
            <a:r>
              <a:rPr lang="en-US" sz="2800" dirty="0" err="1">
                <a:latin typeface="Consolas"/>
                <a:cs typeface="Consolas"/>
              </a:rPr>
              <a:t>gid</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a:t>
            </a:r>
            <a:r>
              <a:rPr lang="en-US" sz="2800" dirty="0" smtClean="0">
                <a:latin typeface="Consolas"/>
                <a:cs typeface="Consolas"/>
              </a:rPr>
              <a:t>end</a:t>
            </a:r>
            <a:endParaRPr lang="en-US" sz="2800" dirty="0">
              <a:latin typeface="Consolas"/>
              <a:cs typeface="Consolas"/>
            </a:endParaRPr>
          </a:p>
          <a:p>
            <a:pPr>
              <a:lnSpc>
                <a:spcPct val="60000"/>
              </a:lnSpc>
              <a:buNone/>
            </a:pPr>
            <a:r>
              <a:rPr lang="en-US" sz="28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groups.rb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409740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a:t>“cookbook::recipe”</a:t>
            </a:r>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16208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when </a:t>
            </a:r>
            <a:r>
              <a:rPr lang="en-US" sz="32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200" dirty="0" smtClean="0">
                <a:latin typeface="Consolas"/>
                <a:cs typeface="Consolas"/>
              </a:rPr>
              <a:t>  </a:t>
            </a:r>
            <a:r>
              <a:rPr lang="en-US" sz="3200" dirty="0">
                <a:latin typeface="Consolas"/>
                <a:cs typeface="Consolas"/>
              </a:rPr>
              <a:t>search(</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737394" y="22860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4084776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40715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cookbooks/users/recipes/win-</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55619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207126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a:t>“cookbook::recipe”</a:t>
            </a:r>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11332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smtClean="0">
                <a:sym typeface="Arial Bold" charset="0"/>
              </a:rPr>
              <a:t>windows-</a:t>
            </a:r>
            <a:r>
              <a:rPr lang="en-US" sz="5000" dirty="0" err="1" smtClean="0">
                <a:sym typeface="Arial Bold" charset="0"/>
              </a:rPr>
              <a:t>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2"/>
          <p:cNvSpPr>
            <a:spLocks/>
          </p:cNvSpPr>
          <p:nvPr/>
        </p:nvSpPr>
        <p:spPr bwMode="auto">
          <a:xfrm>
            <a:off x="737394" y="5943600"/>
            <a:ext cx="89154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Rectangle 3"/>
          <p:cNvSpPr/>
          <p:nvPr/>
        </p:nvSpPr>
        <p:spPr>
          <a:xfrm>
            <a:off x="889794" y="5943600"/>
            <a:ext cx="8814733"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"users::win-groups"</a:t>
            </a:r>
          </a:p>
        </p:txBody>
      </p:sp>
    </p:spTree>
    <p:extLst>
      <p:ext uri="{BB962C8B-B14F-4D97-AF65-F5344CB8AC3E}">
        <p14:creationId xmlns:p14="http://schemas.microsoft.com/office/powerpoint/2010/main" val="2094981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TextBox 3"/>
          <p:cNvSpPr txBox="1"/>
          <p:nvPr/>
        </p:nvSpPr>
        <p:spPr>
          <a:xfrm>
            <a:off x="149409" y="459417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80858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gid</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lin-groups.rb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277662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a:t>“cookbook::recipe”</a:t>
            </a:r>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3597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lin</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-groups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err="1" smtClean="0">
                <a:sym typeface="Arial Bold" charset="0"/>
              </a:rPr>
              <a:t>linux-users.rb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661194" y="7467600"/>
            <a:ext cx="883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747224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6520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ja-JP" altLang="en-US" sz="4100" dirty="0" smtClean="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614109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 action create[2014-02-25T07:56:24-08:00] INFO: Processing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[win-clowns</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321357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13594"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229396" y="2032000"/>
            <a:ext cx="7061198"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3800" b="1" kern="1200" dirty="0" err="1" smtClean="0">
                <a:solidFill>
                  <a:srgbClr val="FFFFFF"/>
                </a:solidFill>
                <a:latin typeface="Courier"/>
                <a:ea typeface="Courier"/>
                <a:cs typeface="Courier"/>
                <a:sym typeface="Courier"/>
              </a:rPr>
              <a:t>rn</a:t>
            </a:r>
            <a:r>
              <a:rPr lang="en-US" altLang="en-US" sz="3800" b="1" kern="1200" dirty="0" smtClean="0">
                <a:solidFill>
                  <a:srgbClr val="FFFFFF"/>
                </a:solidFill>
                <a:latin typeface="Courier"/>
                <a:ea typeface="Courier"/>
                <a:cs typeface="Courier"/>
                <a:sym typeface="Courier"/>
              </a:rPr>
              <a:t>&gt; </a:t>
            </a:r>
            <a:r>
              <a:rPr lang="en-US" altLang="en-US" sz="3800"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203994" y="3048000"/>
            <a:ext cx="7086600"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216695" y="6832600"/>
            <a:ext cx="7073899"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*win-clowns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229396" y="5845629"/>
            <a:ext cx="7061198"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net localgroup</a:t>
            </a:r>
          </a:p>
        </p:txBody>
      </p:sp>
      <p:sp>
        <p:nvSpPr>
          <p:cNvPr id="7" name="Rectangle 2"/>
          <p:cNvSpPr txBox="1">
            <a:spLocks noChangeArrowheads="1"/>
          </p:cNvSpPr>
          <p:nvPr/>
        </p:nvSpPr>
        <p:spPr bwMode="auto">
          <a:xfrm>
            <a:off x="7671594" y="2082800"/>
            <a:ext cx="8230315" cy="127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spcBef>
                <a:spcPts val="1200"/>
              </a:spcBef>
              <a:buFont typeface="Arial" charset="0"/>
              <a:buNone/>
            </a:pPr>
            <a:r>
              <a:rPr lang="en-US" altLang="en-US" sz="3800" b="1" dirty="0" err="1" smtClean="0">
                <a:solidFill>
                  <a:srgbClr val="FFFFFF"/>
                </a:solidFill>
                <a:latin typeface="Courier"/>
                <a:ea typeface="Courier"/>
                <a:cs typeface="Courier"/>
                <a:sym typeface="Courier"/>
              </a:rPr>
              <a:t>rn</a:t>
            </a:r>
            <a:r>
              <a:rPr lang="en-US" altLang="en-US" sz="3800" b="1" dirty="0" smtClean="0">
                <a:solidFill>
                  <a:srgbClr val="FFFFFF"/>
                </a:solidFill>
                <a:latin typeface="Courier"/>
                <a:ea typeface="Courier"/>
                <a:cs typeface="Courier"/>
                <a:sym typeface="Courier"/>
              </a:rPr>
              <a:t>&gt; </a:t>
            </a:r>
            <a:r>
              <a:rPr lang="en-US" altLang="en-US" sz="3800" kern="1200" dirty="0" smtClean="0">
                <a:solidFill>
                  <a:srgbClr val="FFFFFF"/>
                </a:solidFill>
                <a:latin typeface="Courier"/>
                <a:ea typeface="Courier"/>
                <a:cs typeface="Courier"/>
                <a:sym typeface="Courier"/>
              </a:rPr>
              <a:t>cat /etc/</a:t>
            </a:r>
            <a:r>
              <a:rPr lang="en-US" altLang="en-US" sz="3800" kern="1200" dirty="0" err="1" smtClean="0">
                <a:solidFill>
                  <a:srgbClr val="FFFFFF"/>
                </a:solidFill>
                <a:latin typeface="Courier"/>
                <a:ea typeface="Courier"/>
                <a:cs typeface="Courier"/>
                <a:sym typeface="Courier"/>
              </a:rPr>
              <a:t>passwd</a:t>
            </a:r>
            <a:endParaRPr lang="en-US" altLang="en-US" sz="3800" kern="1200" dirty="0">
              <a:solidFill>
                <a:srgbClr val="FFFFFF"/>
              </a:solidFill>
              <a:latin typeface="Courier"/>
              <a:ea typeface="Courier"/>
              <a:cs typeface="Courier"/>
              <a:sym typeface="Courier"/>
            </a:endParaRPr>
          </a:p>
        </p:txBody>
      </p:sp>
      <p:sp>
        <p:nvSpPr>
          <p:cNvPr id="8" name="Rectangle 3"/>
          <p:cNvSpPr>
            <a:spLocks/>
          </p:cNvSpPr>
          <p:nvPr/>
        </p:nvSpPr>
        <p:spPr bwMode="auto">
          <a:xfrm>
            <a:off x="7671594" y="3428999"/>
            <a:ext cx="8236981" cy="1981201"/>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000" dirty="0" smtClean="0">
                <a:latin typeface="Courier" charset="0"/>
                <a:ea typeface="ＭＳ Ｐゴシック" charset="0"/>
                <a:cs typeface="Courier" charset="0"/>
                <a:sym typeface="Courier" charset="0"/>
              </a:rPr>
              <a:t>daisy:x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2003:</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:Daisy Duke: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/daisy:</a:t>
            </a:r>
            <a:r>
              <a:rPr lang="en-US" sz="2000" dirty="0">
                <a:latin typeface="Courier" charset="0"/>
                <a:ea typeface="ＭＳ Ｐゴシック" charset="0"/>
                <a:cs typeface="Courier" charset="0"/>
                <a:sym typeface="Courier" charset="0"/>
              </a:rPr>
              <a:t>/bin/</a:t>
            </a:r>
            <a:r>
              <a:rPr lang="en-US" sz="2000" dirty="0" smtClean="0">
                <a:latin typeface="Courier" charset="0"/>
                <a:ea typeface="ＭＳ Ｐゴシック" charset="0"/>
                <a:cs typeface="Courier" charset="0"/>
                <a:sym typeface="Courier" charset="0"/>
              </a:rPr>
              <a:t>bash</a:t>
            </a:r>
          </a:p>
          <a:p>
            <a:r>
              <a:rPr lang="en-US" sz="2000" dirty="0" smtClean="0">
                <a:latin typeface="Courier" charset="0"/>
                <a:ea typeface="ＭＳ Ｐゴシック" charset="0"/>
                <a:cs typeface="Courier" charset="0"/>
                <a:sym typeface="Courier" charset="0"/>
              </a:rPr>
              <a:t>rosco:x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2004:</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:Rosco P. Coltrane: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a:t>
            </a:r>
            <a:r>
              <a:rPr lang="en-US" sz="2000" dirty="0" err="1" smtClean="0">
                <a:latin typeface="Courier" charset="0"/>
                <a:ea typeface="ＭＳ Ｐゴシック" charset="0"/>
                <a:cs typeface="Courier" charset="0"/>
                <a:sym typeface="Courier" charset="0"/>
              </a:rPr>
              <a:t>rosco</a:t>
            </a:r>
            <a:r>
              <a:rPr lang="en-US" sz="2000" dirty="0" smtClean="0">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/bin/bash</a:t>
            </a:r>
          </a:p>
        </p:txBody>
      </p:sp>
      <p:sp>
        <p:nvSpPr>
          <p:cNvPr id="9" name="Rectangle 4"/>
          <p:cNvSpPr>
            <a:spLocks/>
          </p:cNvSpPr>
          <p:nvPr/>
        </p:nvSpPr>
        <p:spPr bwMode="auto">
          <a:xfrm>
            <a:off x="7671594" y="6858000"/>
            <a:ext cx="8236981"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a:latin typeface="Courier" charset="0"/>
                <a:ea typeface="ＭＳ Ｐゴシック" charset="0"/>
                <a:cs typeface="Courier" charset="0"/>
                <a:sym typeface="Courier" charset="0"/>
              </a:rPr>
              <a:t>clowns:x:3000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10" name="Rectangle 5"/>
          <p:cNvSpPr>
            <a:spLocks/>
          </p:cNvSpPr>
          <p:nvPr/>
        </p:nvSpPr>
        <p:spPr bwMode="auto">
          <a:xfrm>
            <a:off x="7671594" y="5791200"/>
            <a:ext cx="8230315" cy="990600"/>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cat /etc/group</a:t>
            </a:r>
          </a:p>
        </p:txBody>
      </p:sp>
      <p:sp>
        <p:nvSpPr>
          <p:cNvPr id="2" name="TextBox 1"/>
          <p:cNvSpPr txBox="1"/>
          <p:nvPr/>
        </p:nvSpPr>
        <p:spPr>
          <a:xfrm>
            <a:off x="2261394" y="1411069"/>
            <a:ext cx="2057474" cy="646331"/>
          </a:xfrm>
          <a:prstGeom prst="rect">
            <a:avLst/>
          </a:prstGeom>
          <a:noFill/>
        </p:spPr>
        <p:txBody>
          <a:bodyPr wrap="none" rtlCol="0">
            <a:spAutoFit/>
          </a:bodyPr>
          <a:lstStyle/>
          <a:p>
            <a:r>
              <a:rPr lang="en-US" sz="3600" dirty="0" smtClean="0"/>
              <a:t>Windows</a:t>
            </a:r>
            <a:endParaRPr lang="en-US" sz="3600" dirty="0"/>
          </a:p>
        </p:txBody>
      </p:sp>
      <p:sp>
        <p:nvSpPr>
          <p:cNvPr id="12" name="TextBox 11"/>
          <p:cNvSpPr txBox="1"/>
          <p:nvPr/>
        </p:nvSpPr>
        <p:spPr>
          <a:xfrm>
            <a:off x="10948194" y="1447800"/>
            <a:ext cx="1288333" cy="646331"/>
          </a:xfrm>
          <a:prstGeom prst="rect">
            <a:avLst/>
          </a:prstGeom>
          <a:noFill/>
        </p:spPr>
        <p:txBody>
          <a:bodyPr wrap="none" rtlCol="0">
            <a:spAutoFit/>
          </a:bodyPr>
          <a:lstStyle/>
          <a:p>
            <a:r>
              <a:rPr lang="en-US" sz="3600" dirty="0" smtClean="0"/>
              <a:t>Linux</a:t>
            </a:r>
            <a:endParaRPr lang="en-US" sz="3600" dirty="0"/>
          </a:p>
        </p:txBody>
      </p:sp>
      <p:cxnSp>
        <p:nvCxnSpPr>
          <p:cNvPr id="4" name="Straight Connector 3"/>
          <p:cNvCxnSpPr/>
          <p:nvPr/>
        </p:nvCxnSpPr>
        <p:spPr bwMode="auto">
          <a:xfrm>
            <a:off x="7519194" y="2057400"/>
            <a:ext cx="0" cy="6705600"/>
          </a:xfrm>
          <a:prstGeom prst="line">
            <a:avLst/>
          </a:prstGeom>
          <a:blipFill dpi="0" rotWithShape="0">
            <a:blip r:embed="rId3"/>
            <a:srcRect/>
            <a:tile tx="0" ty="0" sx="100000" sy="100000" flip="none" algn="tl"/>
          </a:blipFill>
          <a:ln w="1270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76563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cxnSp>
        <p:nvCxnSpPr>
          <p:cNvPr id="6" name="Straight Arrow Connector 5"/>
          <p:cNvCxnSpPr/>
          <p:nvPr/>
        </p:nvCxnSpPr>
        <p:spPr bwMode="auto">
          <a:xfrm flipH="1">
            <a:off x="6528594" y="5562600"/>
            <a:ext cx="1752600" cy="0"/>
          </a:xfrm>
          <a:prstGeom prst="straightConnector1">
            <a:avLst/>
          </a:prstGeom>
          <a:blipFill dpi="0" rotWithShape="0">
            <a:blip r:embed="rId4"/>
            <a:srcRect/>
            <a:tile tx="0" ty="0" sx="100000" sy="100000" flip="none" algn="tl"/>
          </a:blipFill>
          <a:ln w="1524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13310394" y="4953000"/>
            <a:ext cx="1752600" cy="0"/>
          </a:xfrm>
          <a:prstGeom prst="straightConnector1">
            <a:avLst/>
          </a:prstGeom>
          <a:blipFill dpi="0" rotWithShape="0">
            <a:blip r:embed="rId4"/>
            <a:srcRect/>
            <a:tile tx="0" ty="0" sx="100000" sy="100000" flip="none" algn="tl"/>
          </a:blipFill>
          <a:ln w="1524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81734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rn</a:t>
            </a:r>
            <a:r>
              <a:rPr lang="en-US" altLang="en-US" sz="4800" b="1" kern="1200" dirty="0" smtClean="0">
                <a:solidFill>
                  <a:srgbClr val="FFFFFF"/>
                </a:solidFill>
                <a:latin typeface="Courier"/>
                <a:ea typeface="Courier"/>
                <a:cs typeface="Courier"/>
                <a:sym typeface="Courier"/>
              </a:rPr>
              <a:t>&gt; </a:t>
            </a:r>
            <a:r>
              <a:rPr lang="en-US" altLang="en-US" sz="4800" b="1"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*win-clowns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rn</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150406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user@hostname</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sheldon:x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a:t>
            </a:r>
            <a:r>
              <a:rPr lang="en-US" sz="3200" dirty="0" err="1" smtClean="0">
                <a:latin typeface="Courier" charset="0"/>
                <a:ea typeface="ＭＳ Ｐゴシック" charset="0"/>
                <a:cs typeface="Courier" charset="0"/>
                <a:sym typeface="Courier" charset="0"/>
              </a:rPr>
              <a:t>Noseeeum</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a:latin typeface="Courier" charset="0"/>
                <a:ea typeface="ＭＳ Ｐゴシック" charset="0"/>
                <a:cs typeface="Courier" charset="0"/>
                <a:sym typeface="Courier" charset="0"/>
              </a:rPr>
              <a:t>clowns:x:3000</a:t>
            </a:r>
            <a:r>
              <a:rPr lang="en-US" sz="3200" dirty="0" smtClean="0">
                <a:latin typeface="Courier" charset="0"/>
                <a:ea typeface="ＭＳ Ｐゴシック" charset="0"/>
                <a:cs typeface="Courier" charset="0"/>
                <a:sym typeface="Courier" charset="0"/>
              </a:rPr>
              <a:t>:sheldon,rosco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user@hostname</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317020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a:sym typeface="Arial Bold" charset="0"/>
              </a:rPr>
              <a:t>Let’s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2307116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378455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Environments</a:t>
            </a:r>
            <a:endParaRPr lang="en-US" sz="7200" dirty="0">
              <a:sym typeface="Arial" charset="0"/>
            </a:endParaRPr>
          </a:p>
        </p:txBody>
      </p:sp>
      <p:sp>
        <p:nvSpPr>
          <p:cNvPr id="2" name="TextBox 1"/>
          <p:cNvSpPr txBox="1"/>
          <p:nvPr/>
        </p:nvSpPr>
        <p:spPr>
          <a:xfrm>
            <a:off x="889794" y="4953000"/>
            <a:ext cx="5114551" cy="954107"/>
          </a:xfrm>
          <a:prstGeom prst="rect">
            <a:avLst/>
          </a:prstGeom>
          <a:noFill/>
        </p:spPr>
        <p:txBody>
          <a:bodyPr wrap="none" rtlCol="0">
            <a:spAutoFit/>
          </a:bodyPr>
          <a:lstStyle/>
          <a:p>
            <a:r>
              <a:rPr lang="en-US" dirty="0" smtClean="0">
                <a:solidFill>
                  <a:srgbClr val="FFFFFF"/>
                </a:solidFill>
                <a:sym typeface="Arial" charset="0"/>
              </a:rPr>
              <a:t>Cookbook </a:t>
            </a:r>
            <a:r>
              <a:rPr lang="en-US" dirty="0">
                <a:solidFill>
                  <a:srgbClr val="FFFFFF"/>
                </a:solidFill>
                <a:sym typeface="Arial" charset="0"/>
              </a:rPr>
              <a:t>Version Constraints, </a:t>
            </a:r>
            <a:endParaRPr lang="en-US" dirty="0" smtClean="0">
              <a:solidFill>
                <a:srgbClr val="FFFFFF"/>
              </a:solidFill>
              <a:sym typeface="Arial" charset="0"/>
            </a:endParaRPr>
          </a:p>
          <a:p>
            <a:r>
              <a:rPr lang="en-US" dirty="0" smtClean="0">
                <a:solidFill>
                  <a:srgbClr val="FFFFFF"/>
                </a:solidFill>
                <a:sym typeface="Arial" charset="0"/>
              </a:rPr>
              <a:t>Override Attributes </a:t>
            </a:r>
            <a:r>
              <a:rPr lang="en-US" dirty="0" smtClean="0">
                <a:solidFill>
                  <a:srgbClr val="FFFFFF"/>
                </a:solidFill>
                <a:sym typeface="Arial Bold" charset="0"/>
              </a:rPr>
              <a:t>  </a:t>
            </a:r>
            <a:endParaRPr lang="en-US" dirty="0">
              <a:solidFill>
                <a:srgbClr val="FFFFFF"/>
              </a:solidFill>
            </a:endParaRPr>
          </a:p>
        </p:txBody>
      </p:sp>
    </p:spTree>
    <p:extLst>
      <p:ext uri="{BB962C8B-B14F-4D97-AF65-F5344CB8AC3E}">
        <p14:creationId xmlns:p14="http://schemas.microsoft.com/office/powerpoint/2010/main" val="3561608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what an Environment is, and how it is different from an Organization</a:t>
            </a:r>
          </a:p>
          <a:p>
            <a:pPr lvl="1"/>
            <a:r>
              <a:rPr lang="en-US" dirty="0"/>
              <a:t>Set cookbook version constraints</a:t>
            </a:r>
          </a:p>
          <a:p>
            <a:pPr lvl="1"/>
            <a:r>
              <a:rPr lang="en-US" dirty="0" smtClean="0"/>
              <a:t>Explain how to </a:t>
            </a:r>
            <a:r>
              <a:rPr lang="en-US" dirty="0"/>
              <a:t>set attributes in an environment</a:t>
            </a:r>
          </a:p>
        </p:txBody>
      </p:sp>
    </p:spTree>
    <p:extLst>
      <p:ext uri="{BB962C8B-B14F-4D97-AF65-F5344CB8AC3E}">
        <p14:creationId xmlns:p14="http://schemas.microsoft.com/office/powerpoint/2010/main" val="398573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918342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dirty="0"/>
              <a:t>Every Organization starts with a single </a:t>
            </a:r>
            <a:r>
              <a:rPr lang="en-US" dirty="0" smtClean="0"/>
              <a:t>environment</a:t>
            </a:r>
          </a:p>
          <a:p>
            <a:pPr lvl="2"/>
            <a:r>
              <a:rPr lang="en-US" dirty="0" smtClean="0"/>
              <a:t>_default</a:t>
            </a:r>
            <a:endParaRPr lang="en-US" dirty="0"/>
          </a:p>
          <a:p>
            <a:r>
              <a:rPr lang="en-US" dirty="0"/>
              <a:t>Environments reflect your patterns and workflow</a:t>
            </a:r>
          </a:p>
          <a:p>
            <a:pPr lvl="1"/>
            <a:r>
              <a:rPr lang="en-US" dirty="0"/>
              <a:t>Development</a:t>
            </a:r>
          </a:p>
          <a:p>
            <a:pPr lvl="1"/>
            <a:r>
              <a:rPr lang="en-US" dirty="0"/>
              <a:t>Test</a:t>
            </a:r>
          </a:p>
          <a:p>
            <a:pPr lvl="1"/>
            <a:r>
              <a:rPr lang="en-US" dirty="0"/>
              <a:t>Staging</a:t>
            </a:r>
          </a:p>
          <a:p>
            <a:pPr lvl="1"/>
            <a:r>
              <a:rPr lang="en-US" dirty="0"/>
              <a:t>Production</a:t>
            </a:r>
          </a:p>
          <a:p>
            <a:pPr lvl="1"/>
            <a:r>
              <a:rPr lang="en-US" dirty="0"/>
              <a:t>etc.</a:t>
            </a:r>
          </a:p>
        </p:txBody>
      </p:sp>
    </p:spTree>
    <p:extLst>
      <p:ext uri="{BB962C8B-B14F-4D97-AF65-F5344CB8AC3E}">
        <p14:creationId xmlns:p14="http://schemas.microsoft.com/office/powerpoint/2010/main" val="278874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dirty="0"/>
              <a:t>We cannot share </a:t>
            </a:r>
            <a:r>
              <a:rPr lang="en-US" dirty="0" smtClean="0"/>
              <a:t>cookbooks, roles or </a:t>
            </a:r>
            <a:r>
              <a:rPr lang="en-US" dirty="0" err="1" smtClean="0"/>
              <a:t>data_bags</a:t>
            </a:r>
            <a:r>
              <a:rPr lang="en-US" dirty="0" smtClean="0"/>
              <a:t> </a:t>
            </a:r>
            <a:r>
              <a:rPr lang="en-US" dirty="0"/>
              <a:t>between organizations </a:t>
            </a:r>
          </a:p>
          <a:p>
            <a:r>
              <a:rPr lang="en-US" dirty="0"/>
              <a:t>Best Practice: If you need to share </a:t>
            </a:r>
            <a:r>
              <a:rPr lang="en-US" dirty="0" smtClean="0"/>
              <a:t>cookbooks, roles</a:t>
            </a:r>
            <a:r>
              <a:rPr lang="en-US" dirty="0"/>
              <a:t> </a:t>
            </a:r>
            <a:r>
              <a:rPr lang="en-US" dirty="0" smtClean="0"/>
              <a:t>or </a:t>
            </a:r>
            <a:r>
              <a:rPr lang="en-US" dirty="0" err="1" smtClean="0"/>
              <a:t>data_bags</a:t>
            </a:r>
            <a:r>
              <a:rPr lang="en-US" dirty="0" smtClean="0"/>
              <a:t> </a:t>
            </a:r>
            <a:r>
              <a:rPr lang="en-US" dirty="0"/>
              <a:t>you likely want an Environment rather than an </a:t>
            </a:r>
            <a:r>
              <a:rPr lang="en-US" dirty="0" smtClean="0"/>
              <a:t>Organization</a:t>
            </a:r>
            <a:endParaRPr lang="en-US" dirty="0"/>
          </a:p>
          <a:p>
            <a:endParaRPr lang="en-US" dirty="0"/>
          </a:p>
          <a:p>
            <a:r>
              <a:rPr lang="en-US" dirty="0"/>
              <a:t>Environments allow for isolating resources within a single organization</a:t>
            </a:r>
          </a:p>
        </p:txBody>
      </p:sp>
    </p:spTree>
    <p:extLst>
      <p:ext uri="{BB962C8B-B14F-4D97-AF65-F5344CB8AC3E}">
        <p14:creationId xmlns:p14="http://schemas.microsoft.com/office/powerpoint/2010/main" val="1412407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69447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190" y="1447800"/>
            <a:ext cx="14930795" cy="608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a:t>
            </a:r>
            <a:r>
              <a:rPr lang="en-US" sz="4500" dirty="0" smtClean="0">
                <a:hlinkClick r:id="rId4"/>
              </a:rPr>
              <a:t>/downloads.chef.io</a:t>
            </a:r>
            <a:endParaRPr lang="en-US" sz="4500" dirty="0" smtClean="0"/>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0410255" y="71882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4072394" y="53340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https://www.chef.io/chef/install.msi</a:t>
            </a:r>
            <a:r>
              <a:rPr lang="en-US" sz="4400" dirty="0" smtClean="0"/>
              <a:t> </a:t>
            </a:r>
            <a:endParaRPr lang="en-US" sz="4400" dirty="0"/>
          </a:p>
        </p:txBody>
      </p:sp>
    </p:spTree>
    <p:extLst>
      <p:ext uri="{BB962C8B-B14F-4D97-AF65-F5344CB8AC3E}">
        <p14:creationId xmlns:p14="http://schemas.microsoft.com/office/powerpoint/2010/main" val="733312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ws</a:t>
            </a:r>
            <a:r>
              <a:rPr lang="en-US" altLang="en-US" dirty="0" smtClean="0">
                <a:ea typeface="Courier"/>
                <a:cs typeface="Courier"/>
              </a:rPr>
              <a:t>&gt; cd chef-repo</a:t>
            </a:r>
            <a:br>
              <a:rPr lang="en-US" altLang="en-US" dirty="0" smtClean="0">
                <a:ea typeface="Courier"/>
                <a:cs typeface="Courier"/>
              </a:rPr>
            </a:br>
            <a:r>
              <a:rPr lang="en-US" altLang="en-US" dirty="0" err="1" smtClean="0">
                <a:ea typeface="Courier"/>
                <a:cs typeface="Courier"/>
              </a:rPr>
              <a:t>ws</a:t>
            </a:r>
            <a:r>
              <a:rPr lang="en-US" altLang="en-US" dirty="0" smtClean="0">
                <a:ea typeface="Courier"/>
                <a:cs typeface="Courier"/>
              </a:rPr>
              <a:t>&gt; </a:t>
            </a:r>
            <a:r>
              <a:rPr lang="en-US" altLang="en-US" dirty="0" err="1" smtClean="0">
                <a:ea typeface="Courier"/>
                <a:cs typeface="Courier"/>
              </a:rPr>
              <a:t>mkdir</a:t>
            </a:r>
            <a:r>
              <a:rPr lang="en-US" altLang="en-US" dirty="0" smtClean="0">
                <a:ea typeface="Courier"/>
                <a:cs typeface="Courier"/>
              </a:rPr>
              <a:t> </a:t>
            </a:r>
            <a:r>
              <a:rPr lang="en-US" altLang="en-US" dirty="0">
                <a:ea typeface="Courier"/>
                <a:cs typeface="Courier"/>
              </a:rPr>
              <a:t>environments</a:t>
            </a:r>
          </a:p>
        </p:txBody>
      </p:sp>
      <p:sp>
        <p:nvSpPr>
          <p:cNvPr id="609282" name="Rectangle 2"/>
          <p:cNvSpPr>
            <a:spLocks noGrp="1" noChangeArrowheads="1"/>
          </p:cNvSpPr>
          <p:nvPr>
            <p:ph type="title"/>
          </p:nvPr>
        </p:nvSpPr>
        <p:spPr/>
        <p:txBody>
          <a:bodyPr/>
          <a:lstStyle/>
          <a:p>
            <a:pPr eaLnBrk="1" hangingPunct="1">
              <a:defRPr/>
            </a:pPr>
            <a:r>
              <a:rPr lang="en-US" sz="4400" dirty="0" smtClean="0">
                <a:sym typeface="Arial Bold" charset="0"/>
              </a:rPr>
              <a:t>Exercise: Make </a:t>
            </a:r>
            <a:r>
              <a:rPr lang="en-US" sz="4400" dirty="0">
                <a:sym typeface="Arial Bold" charset="0"/>
              </a:rPr>
              <a:t>an environments </a:t>
            </a:r>
            <a:r>
              <a:rPr lang="en-US" sz="4400" dirty="0" smtClean="0">
                <a:sym typeface="Arial Bold" charset="0"/>
              </a:rPr>
              <a:t>directory on your workstation (in the chef-repo directory)</a:t>
            </a:r>
            <a:endParaRPr lang="en-US" sz="4400" dirty="0">
              <a:sym typeface="Arial Bold" charset="0"/>
            </a:endParaRPr>
          </a:p>
        </p:txBody>
      </p:sp>
      <p:sp>
        <p:nvSpPr>
          <p:cNvPr id="397316" name="Rectangle 3"/>
          <p:cNvSpPr>
            <a:spLocks noGrp="1" noChangeArrowheads="1"/>
          </p:cNvSpPr>
          <p:nvPr>
            <p:ph type="body" idx="1"/>
          </p:nvPr>
        </p:nvSpPr>
        <p:spPr>
          <a:xfrm>
            <a:off x="800273" y="4267199"/>
            <a:ext cx="14657233" cy="4343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26-Feb-14   9:36 AM            environments</a:t>
            </a:r>
          </a:p>
        </p:txBody>
      </p:sp>
    </p:spTree>
    <p:extLst>
      <p:ext uri="{BB962C8B-B14F-4D97-AF65-F5344CB8AC3E}">
        <p14:creationId xmlns:p14="http://schemas.microsoft.com/office/powerpoint/2010/main" val="42918454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environment list</a:t>
            </a:r>
          </a:p>
        </p:txBody>
      </p:sp>
      <p:sp>
        <p:nvSpPr>
          <p:cNvPr id="608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List </a:t>
            </a:r>
            <a:r>
              <a:rPr lang="en-US" sz="4800" dirty="0">
                <a:sym typeface="Arial Bold" charset="0"/>
              </a:rPr>
              <a:t>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2774405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0436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89000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8" name="Straight Arrow Connector 7"/>
          <p:cNvCxnSpPr/>
          <p:nvPr/>
        </p:nvCxnSpPr>
        <p:spPr bwMode="auto">
          <a:xfrm flipH="1" flipV="1">
            <a:off x="9424194" y="472440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
        <p:nvSpPr>
          <p:cNvPr id="4" name="TextBox 3"/>
          <p:cNvSpPr txBox="1"/>
          <p:nvPr/>
        </p:nvSpPr>
        <p:spPr>
          <a:xfrm>
            <a:off x="11426609" y="586740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2256381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smtClean="0">
                <a:ea typeface="Courier"/>
                <a:cs typeface="Courier"/>
              </a:rPr>
              <a:t>windows-</a:t>
            </a:r>
            <a:r>
              <a:rPr lang="en-US" altLang="en-US" sz="4400" dirty="0" err="1" smtClean="0">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windows-</a:t>
            </a:r>
            <a:r>
              <a:rPr lang="en-US" altLang="en-US" sz="4800" kern="1200" dirty="0" err="1" smtClean="0">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1061970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windows-</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smtClean="0">
                <a:solidFill>
                  <a:srgbClr val="FFFFFF"/>
                </a:solidFill>
                <a:latin typeface="Courier"/>
                <a:ea typeface="Courier"/>
                <a:cs typeface="Courier"/>
              </a:rPr>
              <a:t>iis_demo</a:t>
            </a:r>
            <a:r>
              <a:rPr lang="en-US" altLang="en-US" sz="3200" kern="1200" dirty="0" smtClean="0">
                <a:solidFill>
                  <a:srgbClr val="FFFFFF"/>
                </a:solidFill>
                <a:latin typeface="Courier"/>
                <a:ea typeface="Courier"/>
                <a:cs typeface="Courier"/>
              </a:rPr>
              <a:t>: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190353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37294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smtClean="0">
                <a:solidFill>
                  <a:schemeClr val="tx1"/>
                </a:solidFill>
                <a:latin typeface="Arial"/>
                <a:ea typeface="ＭＳ Ｐゴシック" charset="0"/>
                <a:cs typeface="Arial" charset="0"/>
                <a:sym typeface="Arial" charset="0"/>
              </a:rPr>
              <a:t>‘</a:t>
            </a:r>
            <a:r>
              <a:rPr lang="en-US" sz="4000" dirty="0" err="1" smtClean="0">
                <a:solidFill>
                  <a:schemeClr val="tx1"/>
                </a:solidFill>
                <a:latin typeface="Arial" charset="0"/>
                <a:ea typeface="ＭＳ Ｐゴシック" charset="0"/>
                <a:cs typeface="Arial" charset="0"/>
                <a:sym typeface="Arial" charset="0"/>
              </a:rPr>
              <a:t>windowsnode</a:t>
            </a:r>
            <a:r>
              <a:rPr lang="ja-JP" altLang="en-US" sz="4000" dirty="0" smtClean="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smtClean="0">
                <a:solidFill>
                  <a:schemeClr val="tx1"/>
                </a:solidFill>
                <a:latin typeface="Arial" charset="0"/>
                <a:ea typeface="ＭＳ Ｐゴシック" charset="0"/>
                <a:cs typeface="Arial" charset="0"/>
                <a:sym typeface="Arial" charset="0"/>
              </a:rPr>
              <a:t>Click</a:t>
            </a:r>
            <a:r>
              <a:rPr lang="ja-JP" altLang="en-US" sz="4000" dirty="0" smtClean="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096000"/>
            <a:ext cx="4651707" cy="14478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6366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4198703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apache cookbook is set to version 0.1.0</a:t>
            </a:r>
          </a:p>
          <a:p>
            <a:pPr eaLnBrk="1" hangingPunct="1"/>
            <a:r>
              <a:rPr lang="en-US" altLang="en-US" sz="4300" dirty="0" smtClean="0"/>
              <a:t>Set an override attribute for being </a:t>
            </a:r>
            <a:r>
              <a:rPr lang="en-US" altLang="en-US" sz="4300" dirty="0" err="1" smtClean="0"/>
              <a:t>in_scope</a:t>
            </a:r>
            <a:r>
              <a:rPr lang="en-US" altLang="en-US" sz="4300" dirty="0" smtClean="0"/>
              <a:t> for PCI</a:t>
            </a:r>
          </a:p>
        </p:txBody>
      </p:sp>
    </p:spTree>
    <p:extLst>
      <p:ext uri="{BB962C8B-B14F-4D97-AF65-F5344CB8AC3E}">
        <p14:creationId xmlns:p14="http://schemas.microsoft.com/office/powerpoint/2010/main" val="2427676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4" y="1828800"/>
            <a:ext cx="4413071" cy="3378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94" y="1828800"/>
            <a:ext cx="4419600" cy="33828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394" y="1828800"/>
            <a:ext cx="4378085" cy="3352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94" y="5410200"/>
            <a:ext cx="4419600" cy="338459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994" y="5410200"/>
            <a:ext cx="4434361" cy="3429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7194" y="5410200"/>
            <a:ext cx="4497544" cy="3429000"/>
          </a:xfrm>
          <a:prstGeom prst="rect">
            <a:avLst/>
          </a:prstGeom>
        </p:spPr>
      </p:pic>
    </p:spTree>
    <p:extLst>
      <p:ext uri="{BB962C8B-B14F-4D97-AF65-F5344CB8AC3E}">
        <p14:creationId xmlns:p14="http://schemas.microsoft.com/office/powerpoint/2010/main" val="1944745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apache cookbook is set to version 0.1.0</a:t>
            </a:r>
          </a:p>
          <a:p>
            <a:pPr eaLnBrk="1" hangingPunct="1"/>
            <a:r>
              <a:rPr lang="en-US" altLang="en-US" sz="4300" dirty="0" smtClean="0"/>
              <a:t>Set an override attribute for being </a:t>
            </a:r>
            <a:r>
              <a:rPr lang="en-US" altLang="en-US" sz="4300" dirty="0" err="1" smtClean="0"/>
              <a:t>in_scope</a:t>
            </a:r>
            <a:r>
              <a:rPr lang="en-US" altLang="en-US" sz="4300" dirty="0" smtClean="0"/>
              <a:t> for PCI</a:t>
            </a:r>
          </a:p>
        </p:txBody>
      </p:sp>
      <p:sp>
        <p:nvSpPr>
          <p:cNvPr id="8" name="Rectangle 4"/>
          <p:cNvSpPr>
            <a:spLocks/>
          </p:cNvSpPr>
          <p:nvPr/>
        </p:nvSpPr>
        <p:spPr bwMode="auto">
          <a:xfrm>
            <a:off x="7595394" y="4267200"/>
            <a:ext cx="6629400" cy="2667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360511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37872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win-production</a:t>
            </a:r>
            <a:endParaRPr lang="en-US" altLang="en-US" sz="4800" kern="1200" dirty="0">
              <a:solidFill>
                <a:srgbClr val="FFFFFF"/>
              </a:solidFill>
              <a:latin typeface="Courier"/>
              <a:ea typeface="Courier"/>
              <a:cs typeface="Courier"/>
            </a:endParaRPr>
          </a:p>
        </p:txBody>
      </p:sp>
      <p:sp>
        <p:nvSpPr>
          <p:cNvPr id="2" name="TextBox 1"/>
          <p:cNvSpPr txBox="1"/>
          <p:nvPr/>
        </p:nvSpPr>
        <p:spPr>
          <a:xfrm>
            <a:off x="2794794" y="2049959"/>
            <a:ext cx="9839853" cy="769441"/>
          </a:xfrm>
          <a:prstGeom prst="rect">
            <a:avLst/>
          </a:prstGeom>
          <a:noFill/>
        </p:spPr>
        <p:txBody>
          <a:bodyPr wrap="none" rtlCol="0">
            <a:spAutoFit/>
          </a:bodyPr>
          <a:lstStyle/>
          <a:p>
            <a:r>
              <a:rPr lang="en-US" sz="4400" b="1" dirty="0" smtClean="0"/>
              <a:t>Upload the Production Environment</a:t>
            </a:r>
            <a:endParaRPr lang="en-US" sz="4400" b="1" dirty="0"/>
          </a:p>
        </p:txBody>
      </p:sp>
    </p:spTree>
    <p:extLst>
      <p:ext uri="{BB962C8B-B14F-4D97-AF65-F5344CB8AC3E}">
        <p14:creationId xmlns:p14="http://schemas.microsoft.com/office/powerpoint/2010/main" val="2130389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windowsnode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smtClean="0">
                <a:solidFill>
                  <a:srgbClr val="FFFFFF"/>
                </a:solidFill>
                <a:latin typeface="Courier"/>
                <a:ea typeface="Courier"/>
                <a:cs typeface="Courier"/>
              </a:rPr>
              <a:t>win-production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windowsnode</a:t>
            </a:r>
            <a:r>
              <a:rPr lang="en-US" sz="4000" dirty="0" smtClean="0"/>
              <a:t> win-production</a:t>
            </a:r>
            <a:endParaRPr lang="en-US" altLang="en-US" sz="4000" dirty="0">
              <a:ea typeface="Courier"/>
              <a:cs typeface="Courier"/>
            </a:endParaRPr>
          </a:p>
        </p:txBody>
      </p:sp>
    </p:spTree>
    <p:extLst>
      <p:ext uri="{BB962C8B-B14F-4D97-AF65-F5344CB8AC3E}">
        <p14:creationId xmlns:p14="http://schemas.microsoft.com/office/powerpoint/2010/main" val="961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smtClean="0">
                <a:ea typeface="Courier"/>
                <a:cs typeface="Courier"/>
              </a:rPr>
              <a:t>apache</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smtClean="0">
                <a:solidFill>
                  <a:srgbClr val="FFFFFF"/>
                </a:solidFill>
                <a:latin typeface="Courier"/>
                <a:cs typeface="Courier"/>
                <a:sym typeface="Courier"/>
              </a:rPr>
              <a:t>apache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56178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131214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9" name="Straight Arrow Connector 8"/>
          <p:cNvCxnSpPr/>
          <p:nvPr/>
        </p:nvCxnSpPr>
        <p:spPr bwMode="auto">
          <a:xfrm flipH="1" flipV="1">
            <a:off x="8662194" y="473458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10" name="TextBox 9"/>
          <p:cNvSpPr txBox="1"/>
          <p:nvPr/>
        </p:nvSpPr>
        <p:spPr>
          <a:xfrm>
            <a:off x="10664609" y="587758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813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err="1" smtClean="0">
                <a:ea typeface="Courier"/>
                <a:cs typeface="Courier"/>
              </a:rPr>
              <a:t>linux-dev.rb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linux-dev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608670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a:t>
            </a:r>
            <a:r>
              <a:rPr lang="en-US" altLang="en-US" dirty="0" err="1" smtClean="0">
                <a:ea typeface="Courier"/>
                <a:cs typeface="Courier"/>
              </a:rPr>
              <a:t>linux-dev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smtClean="0">
                <a:solidFill>
                  <a:srgbClr val="FFFFFF"/>
                </a:solidFill>
                <a:latin typeface="Courier"/>
                <a:ea typeface="Courier"/>
                <a:cs typeface="Courier"/>
              </a:rPr>
              <a:t>apache: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000212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After install</a:t>
            </a:r>
            <a:endParaRPr lang="en-US" dirty="0"/>
          </a:p>
        </p:txBody>
      </p:sp>
      <p:sp>
        <p:nvSpPr>
          <p:cNvPr id="305154" name="Rectangle 2"/>
          <p:cNvSpPr>
            <a:spLocks noGrp="1" noChangeArrowheads="1"/>
          </p:cNvSpPr>
          <p:nvPr>
            <p:ph type="body" idx="1"/>
          </p:nvPr>
        </p:nvSpPr>
        <p:spPr>
          <a:ln/>
        </p:spPr>
        <p:txBody>
          <a:bodyPr/>
          <a:lstStyle/>
          <a:p>
            <a:pPr lvl="1"/>
            <a:r>
              <a:rPr lang="en-US" dirty="0" smtClean="0"/>
              <a:t>Exit and </a:t>
            </a:r>
            <a:r>
              <a:rPr lang="en-US" b="1" dirty="0" smtClean="0"/>
              <a:t>restart</a:t>
            </a:r>
            <a:r>
              <a:rPr lang="en-US" dirty="0" smtClean="0"/>
              <a:t> your CMD and PowerShell windows to read the new Environment variables</a:t>
            </a:r>
          </a:p>
          <a:p>
            <a:pPr lvl="1"/>
            <a:r>
              <a:rPr lang="en-US" dirty="0" smtClean="0"/>
              <a:t>Check your system path (next slides)</a:t>
            </a:r>
          </a:p>
          <a:p>
            <a:pPr lvl="1"/>
            <a:endParaRPr lang="en-US" dirty="0" smtClean="0"/>
          </a:p>
        </p:txBody>
      </p:sp>
    </p:spTree>
    <p:extLst>
      <p:ext uri="{BB962C8B-B14F-4D97-AF65-F5344CB8AC3E}">
        <p14:creationId xmlns:p14="http://schemas.microsoft.com/office/powerpoint/2010/main" val="3725855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err="1" smtClean="0">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372208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007538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6757194" y="2667000"/>
            <a:ext cx="87129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name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lin</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description </a:t>
            </a:r>
            <a:r>
              <a:rPr lang="en-US" altLang="en-US" sz="3200" dirty="0" smtClean="0">
                <a:solidFill>
                  <a:srgbClr val="A40800"/>
                </a:solidFill>
                <a:latin typeface="Courier"/>
                <a:ea typeface="Courier"/>
                <a:cs typeface="Courier"/>
                <a:sym typeface="Courier"/>
              </a:rPr>
              <a:t>“For </a:t>
            </a:r>
            <a:r>
              <a:rPr lang="en-US" altLang="en-US" sz="3200" dirty="0">
                <a:solidFill>
                  <a:srgbClr val="A40800"/>
                </a:solidFill>
                <a:latin typeface="Courier"/>
                <a:ea typeface="Courier"/>
                <a:cs typeface="Courier"/>
                <a:sym typeface="Courier"/>
              </a:rPr>
              <a:t>Prods</a:t>
            </a:r>
            <a:r>
              <a:rPr lang="en-US" altLang="en-US" sz="3200" dirty="0" smtClean="0">
                <a:solidFill>
                  <a:srgbClr val="A408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 </a:t>
            </a:r>
            <a:r>
              <a:rPr lang="en-US" altLang="en-US" sz="3200" dirty="0" smtClean="0">
                <a:solidFill>
                  <a:srgbClr val="A40800"/>
                </a:solidFill>
                <a:latin typeface="Courier"/>
                <a:ea typeface="Courier"/>
                <a:cs typeface="Courier"/>
                <a:sym typeface="Courier"/>
              </a:rPr>
              <a:t>”apache”</a:t>
            </a:r>
            <a:r>
              <a:rPr lang="en-US" altLang="en-US" sz="3200" dirty="0" smtClean="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 0.1.0”</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err="1" smtClean="0">
                <a:solidFill>
                  <a:srgbClr val="000000"/>
                </a:solidFill>
                <a:latin typeface="Courier"/>
                <a:ea typeface="Courier"/>
                <a:cs typeface="Courier"/>
                <a:sym typeface="Courier"/>
              </a:rPr>
              <a:t>override_attributes</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pci</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0000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in_scope</a:t>
            </a:r>
            <a:r>
              <a:rPr lang="en-US" altLang="en-US" sz="3200" dirty="0" smtClean="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true</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lin-production.rb</a:t>
            </a:r>
            <a:endParaRPr lang="en-US" altLang="en-US" sz="3200" dirty="0">
              <a:solidFill>
                <a:srgbClr val="000000"/>
              </a:solidFill>
              <a:latin typeface="Courier"/>
              <a:ea typeface="Courier"/>
              <a:cs typeface="Courier"/>
              <a:sym typeface="Courier"/>
            </a:endParaRP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393858" y="2603500"/>
            <a:ext cx="6515736" cy="6121400"/>
          </a:xfrm>
        </p:spPr>
        <p:txBody>
          <a:bodyPr/>
          <a:lstStyle/>
          <a:p>
            <a:pPr eaLnBrk="1" hangingPunct="1"/>
            <a:r>
              <a:rPr lang="en-US" altLang="en-US" sz="4300" dirty="0" smtClean="0"/>
              <a:t>Make sure the apache cookbook is set to version 0.1.0</a:t>
            </a:r>
          </a:p>
          <a:p>
            <a:pPr eaLnBrk="1" hangingPunct="1"/>
            <a:r>
              <a:rPr lang="en-US" altLang="en-US" sz="4300" dirty="0" smtClean="0"/>
              <a:t>Set an override attribute for being </a:t>
            </a:r>
            <a:r>
              <a:rPr lang="en-US" altLang="en-US" sz="4300" dirty="0" err="1" smtClean="0"/>
              <a:t>in_scope</a:t>
            </a:r>
            <a:r>
              <a:rPr lang="en-US" altLang="en-US" sz="4300" dirty="0" smtClean="0"/>
              <a:t> for PCI</a:t>
            </a:r>
          </a:p>
          <a:p>
            <a:pPr eaLnBrk="1" hangingPunct="1"/>
            <a:r>
              <a:rPr lang="en-US" altLang="en-US" sz="4300" dirty="0" smtClean="0"/>
              <a:t>Use </a:t>
            </a:r>
            <a:r>
              <a:rPr lang="en-US" altLang="en-US" sz="4300" b="1" dirty="0" smtClean="0"/>
              <a:t>knife node show </a:t>
            </a:r>
            <a:r>
              <a:rPr lang="en-US" altLang="en-US" sz="4300" b="1" dirty="0" err="1" smtClean="0"/>
              <a:t>linuxnode</a:t>
            </a:r>
            <a:r>
              <a:rPr lang="en-US" altLang="en-US" sz="4300" b="1" dirty="0" smtClean="0"/>
              <a:t> –a </a:t>
            </a:r>
            <a:r>
              <a:rPr lang="en-US" altLang="en-US" sz="4300" b="1" dirty="0" err="1" smtClean="0"/>
              <a:t>pci</a:t>
            </a:r>
            <a:r>
              <a:rPr lang="en-US" altLang="en-US" sz="4300" b="1" dirty="0" smtClean="0"/>
              <a:t> </a:t>
            </a:r>
            <a:r>
              <a:rPr lang="en-US" altLang="en-US" sz="4300" dirty="0" smtClean="0"/>
              <a:t>to see how </a:t>
            </a:r>
            <a:r>
              <a:rPr lang="en-US" altLang="en-US" sz="4300" dirty="0" err="1" smtClean="0"/>
              <a:t>pci</a:t>
            </a:r>
            <a:r>
              <a:rPr lang="en-US" altLang="en-US" sz="4300" dirty="0" smtClean="0"/>
              <a:t> is currently set</a:t>
            </a:r>
          </a:p>
        </p:txBody>
      </p:sp>
    </p:spTree>
    <p:extLst>
      <p:ext uri="{BB962C8B-B14F-4D97-AF65-F5344CB8AC3E}">
        <p14:creationId xmlns:p14="http://schemas.microsoft.com/office/powerpoint/2010/main" val="4238479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a:ea typeface="Courier"/>
                <a:cs typeface="Courier"/>
              </a:rPr>
              <a:t>&gt;</a:t>
            </a:r>
            <a:r>
              <a:rPr lang="en-US" altLang="en-US" sz="3600" dirty="0" smtClean="0">
                <a:ea typeface="Courier"/>
                <a:cs typeface="Courier"/>
              </a:rPr>
              <a:t> knife </a:t>
            </a:r>
            <a:r>
              <a:rPr lang="en-US" altLang="en-US" sz="3600" dirty="0">
                <a:ea typeface="Courier"/>
                <a:cs typeface="Courier"/>
              </a:rPr>
              <a:t>environment from file </a:t>
            </a:r>
            <a:r>
              <a:rPr lang="en-US" altLang="en-US" sz="3600" dirty="0" err="1" smtClean="0">
                <a:ea typeface="Courier"/>
                <a:cs typeface="Courier"/>
              </a:rPr>
              <a:t>lin-production.rb</a:t>
            </a:r>
            <a:endParaRPr lang="en-US" altLang="en-US" sz="3600" dirty="0">
              <a:ea typeface="Courier"/>
              <a:cs typeface="Courier"/>
            </a:endParaRPr>
          </a:p>
        </p:txBody>
      </p:sp>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959799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smtClean="0">
                <a:solidFill>
                  <a:srgbClr val="FFFFFF"/>
                </a:solidFill>
                <a:latin typeface="Courier"/>
                <a:ea typeface="Courier"/>
                <a:cs typeface="Courier"/>
              </a:rPr>
              <a:t>lin</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linuxnode</a:t>
            </a:r>
            <a:r>
              <a:rPr lang="en-US" sz="4000" dirty="0" smtClean="0"/>
              <a:t> </a:t>
            </a:r>
            <a:r>
              <a:rPr lang="en-US" sz="4000" dirty="0" err="1" smtClean="0"/>
              <a:t>lin</a:t>
            </a:r>
            <a:r>
              <a:rPr lang="en-US" sz="4000" dirty="0" smtClean="0"/>
              <a:t>-production</a:t>
            </a:r>
            <a:endParaRPr lang="en-US" altLang="en-US" sz="4000" dirty="0">
              <a:ea typeface="Courier"/>
              <a:cs typeface="Courier"/>
            </a:endParaRPr>
          </a:p>
        </p:txBody>
      </p:sp>
    </p:spTree>
    <p:extLst>
      <p:ext uri="{BB962C8B-B14F-4D97-AF65-F5344CB8AC3E}">
        <p14:creationId xmlns:p14="http://schemas.microsoft.com/office/powerpoint/2010/main" val="3396538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7270114" cy="769441"/>
          </a:xfrm>
          <a:prstGeom prst="rect">
            <a:avLst/>
          </a:prstGeom>
          <a:noFill/>
        </p:spPr>
        <p:txBody>
          <a:bodyPr wrap="none" rtlCol="0">
            <a:spAutoFit/>
          </a:bodyPr>
          <a:lstStyle/>
          <a:p>
            <a:r>
              <a:rPr lang="en-US" sz="4400" b="1" dirty="0" smtClean="0"/>
              <a:t>Converge the Linux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Rollbacks </a:t>
            </a:r>
            <a:r>
              <a:rPr lang="en-US" sz="5400" b="1" dirty="0"/>
              <a:t>and Desired State Best Practice</a:t>
            </a:r>
            <a:endParaRPr lang="en-US" sz="5400" dirty="0"/>
          </a:p>
        </p:txBody>
      </p:sp>
      <p:sp>
        <p:nvSpPr>
          <p:cNvPr id="3" name="Content Placeholder 2"/>
          <p:cNvSpPr>
            <a:spLocks noGrp="1"/>
          </p:cNvSpPr>
          <p:nvPr>
            <p:ph idx="1"/>
          </p:nvPr>
        </p:nvSpPr>
        <p:spPr>
          <a:xfrm>
            <a:off x="508794" y="1727200"/>
            <a:ext cx="152534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smtClean="0"/>
              <a:t>webserver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a:t>
            </a:r>
            <a:r>
              <a:rPr lang="en-US" altLang="en-US" sz="4400" dirty="0" smtClean="0">
                <a:solidFill>
                  <a:srgbClr val="000000"/>
                </a:solidFill>
                <a:cs typeface="Arial" pitchFamily="34" charset="0"/>
              </a:rPr>
              <a:t>the webserver is </a:t>
            </a:r>
            <a:r>
              <a:rPr lang="en-US" altLang="en-US" sz="4400" dirty="0">
                <a:solidFill>
                  <a:srgbClr val="000000"/>
                </a:solidFill>
                <a:cs typeface="Arial" pitchFamily="34" charset="0"/>
              </a:rPr>
              <a:t>still configured as it was in the 0.2.0 cookbook</a:t>
            </a:r>
          </a:p>
          <a:p>
            <a:r>
              <a:rPr lang="en-US" sz="4400" dirty="0" smtClean="0"/>
              <a:t>A </a:t>
            </a:r>
            <a:r>
              <a:rPr lang="en-US" sz="4400" dirty="0"/>
              <a:t>better way to ensure a smooth rollback: write </a:t>
            </a:r>
            <a:r>
              <a:rPr lang="en-US" sz="4400" dirty="0" smtClean="0"/>
              <a:t/>
            </a:r>
            <a:br>
              <a:rPr lang="en-US" sz="4400" dirty="0" smtClean="0"/>
            </a:br>
            <a:r>
              <a:rPr lang="en-US" sz="4400" b="1" dirty="0"/>
              <a:t>contra-resources </a:t>
            </a:r>
            <a:r>
              <a:rPr lang="en-US" sz="4400" dirty="0" smtClean="0"/>
              <a:t>to </a:t>
            </a:r>
            <a:r>
              <a:rPr lang="en-US" sz="4400" dirty="0"/>
              <a:t>clean </a:t>
            </a:r>
            <a:r>
              <a:rPr lang="en-US" sz="4400" dirty="0" smtClean="0"/>
              <a:t>up.</a:t>
            </a:r>
            <a:endParaRPr lang="en-US" sz="4400" dirty="0"/>
          </a:p>
        </p:txBody>
      </p:sp>
    </p:spTree>
    <p:extLst>
      <p:ext uri="{BB962C8B-B14F-4D97-AF65-F5344CB8AC3E}">
        <p14:creationId xmlns:p14="http://schemas.microsoft.com/office/powerpoint/2010/main" val="101834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Example of contra resources</a:t>
            </a:r>
            <a:endParaRPr lang="en-US" sz="5400" dirty="0"/>
          </a:p>
        </p:txBody>
      </p:sp>
      <p:sp>
        <p:nvSpPr>
          <p:cNvPr id="3" name="Content Placeholder 2"/>
          <p:cNvSpPr>
            <a:spLocks noGrp="1"/>
          </p:cNvSpPr>
          <p:nvPr>
            <p:ph idx="1"/>
          </p:nvPr>
        </p:nvSpPr>
        <p:spPr>
          <a:xfrm>
            <a:off x="508794" y="1727200"/>
            <a:ext cx="5638800" cy="6731000"/>
          </a:xfrm>
        </p:spPr>
        <p:txBody>
          <a:bodyPr/>
          <a:lstStyle/>
          <a:p>
            <a:pPr marL="0" indent="0">
              <a:buNone/>
            </a:pPr>
            <a:r>
              <a:rPr lang="en-US" sz="4000" b="1" dirty="0" smtClean="0"/>
              <a:t>service “</a:t>
            </a:r>
            <a:r>
              <a:rPr lang="en-US" sz="4000" b="1" dirty="0" err="1" smtClean="0"/>
              <a:t>httpd</a:t>
            </a:r>
            <a:r>
              <a:rPr lang="en-US" sz="4000" b="1" dirty="0" smtClean="0"/>
              <a:t>” do</a:t>
            </a:r>
          </a:p>
          <a:p>
            <a:pPr marL="0" indent="0">
              <a:buNone/>
            </a:pPr>
            <a:r>
              <a:rPr lang="en-US" sz="4000" b="1" dirty="0"/>
              <a:t> </a:t>
            </a:r>
            <a:r>
              <a:rPr lang="en-US" sz="4000" b="1" dirty="0" smtClean="0"/>
              <a:t> action :stop</a:t>
            </a:r>
          </a:p>
          <a:p>
            <a:pPr marL="0" indent="0">
              <a:buNone/>
            </a:pPr>
            <a:r>
              <a:rPr lang="en-US" sz="4000" b="1" dirty="0" smtClean="0"/>
              <a:t>end</a:t>
            </a:r>
          </a:p>
          <a:p>
            <a:pPr marL="0" indent="0">
              <a:buNone/>
            </a:pPr>
            <a:r>
              <a:rPr lang="en-US" sz="4000" b="1" dirty="0" smtClean="0"/>
              <a:t/>
            </a:r>
            <a:br>
              <a:rPr lang="en-US" sz="4000" b="1" dirty="0" smtClean="0"/>
            </a:br>
            <a:r>
              <a:rPr lang="en-US" sz="4000" b="1" dirty="0" smtClean="0"/>
              <a:t>package “</a:t>
            </a:r>
            <a:r>
              <a:rPr lang="en-US" sz="4000" b="1" dirty="0" err="1" smtClean="0"/>
              <a:t>httpd</a:t>
            </a:r>
            <a:r>
              <a:rPr lang="en-US" sz="4000" b="1" dirty="0" smtClean="0"/>
              <a:t>” do</a:t>
            </a:r>
          </a:p>
          <a:p>
            <a:pPr marL="0" indent="0">
              <a:buNone/>
            </a:pPr>
            <a:r>
              <a:rPr lang="en-US" sz="4000" b="1" dirty="0"/>
              <a:t> </a:t>
            </a:r>
            <a:r>
              <a:rPr lang="en-US" sz="4000" b="1" dirty="0" smtClean="0"/>
              <a:t> action :remove</a:t>
            </a:r>
          </a:p>
          <a:p>
            <a:pPr marL="0" indent="0">
              <a:buNone/>
            </a:pPr>
            <a:r>
              <a:rPr lang="en-US" sz="4000" b="1" dirty="0" smtClean="0"/>
              <a:t>end</a:t>
            </a:r>
          </a:p>
        </p:txBody>
      </p:sp>
      <p:sp>
        <p:nvSpPr>
          <p:cNvPr id="4" name="Content Placeholder 2"/>
          <p:cNvSpPr txBox="1">
            <a:spLocks/>
          </p:cNvSpPr>
          <p:nvPr/>
        </p:nvSpPr>
        <p:spPr bwMode="auto">
          <a:xfrm>
            <a:off x="7595394" y="1676400"/>
            <a:ext cx="7620000"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buFont typeface="Arial" charset="0"/>
              <a:buNone/>
            </a:pPr>
            <a:r>
              <a:rPr lang="en-US" sz="4000" b="1" dirty="0" smtClean="0"/>
              <a:t>directory “/var/www” 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4000" b="1" dirty="0" smtClean="0"/>
          </a:p>
          <a:p>
            <a:pPr marL="0" indent="0">
              <a:buFont typeface="Arial" charset="0"/>
              <a:buNone/>
            </a:pPr>
            <a:r>
              <a:rPr lang="en-US" sz="4000" b="1" dirty="0" smtClean="0"/>
              <a:t>directory “/etc/</a:t>
            </a:r>
            <a:r>
              <a:rPr lang="en-US" sz="4000" b="1" dirty="0" err="1" smtClean="0"/>
              <a:t>httpd</a:t>
            </a:r>
            <a:r>
              <a:rPr lang="en-US" sz="4000" b="1" dirty="0" smtClean="0"/>
              <a:t>” 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3600" dirty="0"/>
          </a:p>
        </p:txBody>
      </p:sp>
    </p:spTree>
    <p:extLst>
      <p:ext uri="{BB962C8B-B14F-4D97-AF65-F5344CB8AC3E}">
        <p14:creationId xmlns:p14="http://schemas.microsoft.com/office/powerpoint/2010/main" val="383095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dirty="0" smtClean="0"/>
              <a:t>What is an Environment?</a:t>
            </a:r>
          </a:p>
          <a:p>
            <a:pPr eaLnBrk="1" hangingPunct="1"/>
            <a:r>
              <a:rPr lang="en-US" altLang="en-US" dirty="0" smtClean="0"/>
              <a:t>How is an Environment different from an Organization?</a:t>
            </a:r>
          </a:p>
          <a:p>
            <a:pPr eaLnBrk="1" hangingPunct="1"/>
            <a:r>
              <a:rPr lang="en-US" altLang="en-US" dirty="0" smtClean="0"/>
              <a:t>What is a cookbook version constraint?</a:t>
            </a:r>
          </a:p>
          <a:p>
            <a:pPr eaLnBrk="1" hangingPunct="1"/>
            <a:r>
              <a:rPr lang="en-US" altLang="en-US" dirty="0" smtClean="0"/>
              <a:t>What is the best way to move nodes between environments</a:t>
            </a:r>
          </a:p>
        </p:txBody>
      </p:sp>
    </p:spTree>
    <p:extLst>
      <p:ext uri="{BB962C8B-B14F-4D97-AF65-F5344CB8AC3E}">
        <p14:creationId xmlns:p14="http://schemas.microsoft.com/office/powerpoint/2010/main" val="2221474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smtClean="0">
                <a:sym typeface="Arial" charset="0"/>
              </a:rPr>
              <a:t>Simplifying The Run List</a:t>
            </a:r>
            <a:endParaRPr lang="en-US" dirty="0">
              <a:sym typeface="Arial" charset="0"/>
            </a:endParaRP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Test your install from CMD and PS</a:t>
            </a:r>
            <a:endParaRPr lang="en-US" dirty="0"/>
          </a:p>
        </p:txBody>
      </p:sp>
      <p:sp>
        <p:nvSpPr>
          <p:cNvPr id="305154" name="Rectangle 2"/>
          <p:cNvSpPr>
            <a:spLocks noGrp="1" noChangeArrowheads="1"/>
          </p:cNvSpPr>
          <p:nvPr>
            <p:ph type="body" idx="1"/>
          </p:nvPr>
        </p:nvSpPr>
        <p:spPr>
          <a:xfrm>
            <a:off x="-329406" y="1879603"/>
            <a:ext cx="16230600" cy="6731000"/>
          </a:xfrm>
          <a:ln/>
        </p:spPr>
        <p:txBody>
          <a:bodyPr/>
          <a:lstStyle/>
          <a:p>
            <a:pPr marL="405040" lvl="1" indent="0">
              <a:buNone/>
            </a:pPr>
            <a:r>
              <a:rPr lang="en-US" sz="3200" dirty="0" smtClean="0"/>
              <a:t>In Windows CMD prompt: where knife             In Windows PowerShell: </a:t>
            </a:r>
            <a:r>
              <a:rPr lang="en-US" sz="3200" dirty="0" err="1" smtClean="0"/>
              <a:t>gcm</a:t>
            </a:r>
            <a:r>
              <a:rPr lang="en-US" sz="3200" dirty="0"/>
              <a:t> </a:t>
            </a:r>
            <a:r>
              <a:rPr lang="en-US" sz="3200" dirty="0" smtClean="0"/>
              <a:t>knife   </a:t>
            </a:r>
          </a:p>
        </p:txBody>
      </p:sp>
      <p:pic>
        <p:nvPicPr>
          <p:cNvPr id="2" name="Picture 1" descr="Screen Shot 2014-08-11 at 2.08.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3" y="2514600"/>
            <a:ext cx="14001027" cy="6781800"/>
          </a:xfrm>
          <a:prstGeom prst="rect">
            <a:avLst/>
          </a:prstGeom>
        </p:spPr>
      </p:pic>
      <p:pic>
        <p:nvPicPr>
          <p:cNvPr id="5" name="Picture 4" descr="Screen Shot 2014-08-11 at 2.09.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994" y="2514600"/>
            <a:ext cx="10160000" cy="6096000"/>
          </a:xfrm>
          <a:prstGeom prst="rect">
            <a:avLst/>
          </a:prstGeom>
        </p:spPr>
      </p:pic>
      <p:cxnSp>
        <p:nvCxnSpPr>
          <p:cNvPr id="4" name="Straight Arrow Connector 3"/>
          <p:cNvCxnSpPr/>
          <p:nvPr/>
        </p:nvCxnSpPr>
        <p:spPr bwMode="auto">
          <a:xfrm flipH="1">
            <a:off x="4852194" y="3810000"/>
            <a:ext cx="1752600" cy="0"/>
          </a:xfrm>
          <a:prstGeom prst="straightConnector1">
            <a:avLst/>
          </a:prstGeom>
          <a:blipFill dpi="0" rotWithShape="0">
            <a:blip r:embed="rId4"/>
            <a:srcRect/>
            <a:tile tx="0" ty="0" sx="100000" sy="100000" flip="none" algn="tl"/>
          </a:blipFill>
          <a:ln w="1524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flipV="1">
            <a:off x="14834394" y="3657600"/>
            <a:ext cx="0" cy="1676400"/>
          </a:xfrm>
          <a:prstGeom prst="straightConnector1">
            <a:avLst/>
          </a:prstGeom>
          <a:blipFill dpi="0" rotWithShape="0">
            <a:blip r:embed="rId4"/>
            <a:srcRect/>
            <a:tile tx="0" ty="0" sx="100000" sy="100000" flip="none" algn="tl"/>
          </a:blipFill>
          <a:ln w="1524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6269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xfrm>
            <a:off x="800273" y="1905000"/>
            <a:ext cx="14657233" cy="6731000"/>
          </a:xfrm>
          <a:ln/>
        </p:spPr>
        <p:txBody>
          <a:bodyPr/>
          <a:lstStyle/>
          <a:p>
            <a:r>
              <a:rPr lang="en-US" dirty="0"/>
              <a:t>After completing the lesson, you will be able to</a:t>
            </a:r>
          </a:p>
          <a:p>
            <a:pPr lvl="1"/>
            <a:r>
              <a:rPr lang="en-US" dirty="0"/>
              <a:t>Explain what Roles are, and how they are used to provide clarity </a:t>
            </a:r>
          </a:p>
          <a:p>
            <a:pPr lvl="1"/>
            <a:r>
              <a:rPr lang="en-US" dirty="0" smtClean="0"/>
              <a:t>Show </a:t>
            </a:r>
            <a:r>
              <a:rPr lang="en-US" dirty="0"/>
              <a:t>a Role with Knife</a:t>
            </a:r>
          </a:p>
          <a:p>
            <a:pPr lvl="1"/>
            <a:r>
              <a:rPr lang="en-US" dirty="0" smtClean="0"/>
              <a:t>Describe </a:t>
            </a:r>
            <a:r>
              <a:rPr lang="en-US" dirty="0"/>
              <a:t>nested </a:t>
            </a:r>
            <a:r>
              <a:rPr lang="en-US" dirty="0" smtClean="0"/>
              <a:t>Roles</a:t>
            </a:r>
          </a:p>
          <a:p>
            <a:pPr lvl="1"/>
            <a:r>
              <a:rPr lang="en-US" dirty="0" smtClean="0"/>
              <a:t>Bootstrap a node using Roles and Environments</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web server</a:t>
            </a:r>
            <a:r>
              <a:rPr lang="en-US" altLang="en-US" dirty="0" smtClean="0">
                <a:latin typeface="Arial Italic" pitchFamily="34" charset="0"/>
                <a:cs typeface="Arial Italic" pitchFamily="34" charset="0"/>
                <a:sym typeface="Arial Italic" pitchFamily="34" charset="0"/>
              </a:rPr>
              <a:t>”</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database</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monitoring</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dirty="0" smtClean="0">
                <a:sym typeface="Arial Bold" charset="0"/>
              </a:rPr>
              <a:t>Why do we use Roles? </a:t>
            </a:r>
            <a:endParaRPr lang="en-US" dirty="0">
              <a:sym typeface="Arial Bold" charset="0"/>
            </a:endParaRP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Pre-lab Exercise: Request additional node(s) from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CloudShare</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(for use later)</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Provision new instance(s) now, for use at the end of this module (we’ll use our existing nodes for the majority of this module)</a:t>
            </a:r>
          </a:p>
          <a:p>
            <a:pPr defTabSz="914400" eaLnBrk="1" fontAlgn="base" hangingPunct="1">
              <a:spcAft>
                <a:spcPct val="0"/>
              </a:spcAft>
            </a:pPr>
            <a:r>
              <a:rPr lang="en-US" altLang="en-US" dirty="0" smtClean="0">
                <a:solidFill>
                  <a:srgbClr val="000000"/>
                </a:solidFill>
                <a:cs typeface="Arial" pitchFamily="34" charset="0"/>
              </a:rPr>
              <a:t>Return to the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URL from the Welcome email to get new instances, but use different email addresses</a:t>
            </a:r>
          </a:p>
          <a:p>
            <a:pPr defTabSz="914400" eaLnBrk="1" fontAlgn="base" hangingPunct="1">
              <a:spcAft>
                <a:spcPct val="0"/>
              </a:spcAft>
            </a:pPr>
            <a:r>
              <a:rPr lang="en-US" altLang="en-US" dirty="0" smtClean="0">
                <a:solidFill>
                  <a:srgbClr val="000000"/>
                </a:solidFill>
                <a:cs typeface="Arial" pitchFamily="34" charset="0"/>
              </a:rPr>
              <a:t>The email address </a:t>
            </a:r>
            <a:r>
              <a:rPr lang="en-US" altLang="en-US" dirty="0" err="1" smtClean="0">
                <a:solidFill>
                  <a:srgbClr val="000000"/>
                </a:solidFill>
                <a:cs typeface="Arial" pitchFamily="34" charset="0"/>
              </a:rPr>
              <a:t>doesn</a:t>
            </a:r>
            <a:r>
              <a:rPr lang="fr-FR" altLang="en-US" dirty="0" smtClean="0">
                <a:solidFill>
                  <a:srgbClr val="000000"/>
                </a:solidFill>
                <a:cs typeface="Arial" pitchFamily="34" charset="0"/>
              </a:rPr>
              <a:t>’</a:t>
            </a:r>
            <a:r>
              <a:rPr lang="en-US" altLang="en-US" dirty="0" smtClean="0">
                <a:solidFill>
                  <a:srgbClr val="000000"/>
                </a:solidFill>
                <a:cs typeface="Arial" pitchFamily="34" charset="0"/>
              </a:rPr>
              <a:t>t need to be a real address, you only need it to log into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Eg</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bogusWindowsNode@gmail.com</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2558609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xfrm>
            <a:off x="356395" y="177800"/>
            <a:ext cx="15101112" cy="1117600"/>
          </a:xfrm>
          <a:ln/>
        </p:spPr>
        <p:txBody>
          <a:bodyPr/>
          <a:lstStyle/>
          <a:p>
            <a:r>
              <a:rPr lang="en-US" sz="4800" dirty="0" smtClean="0"/>
              <a:t>Windows Bug Regarding Role Names</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If you see “recipe[roles]” in your run_list, there is a bug in </a:t>
            </a:r>
            <a:r>
              <a:rPr lang="en-US" dirty="0"/>
              <a:t>Microsoft Visual C </a:t>
            </a:r>
            <a:r>
              <a:rPr lang="en-US" smtClean="0"/>
              <a:t>runtime </a:t>
            </a:r>
            <a:br>
              <a:rPr lang="en-US" smtClean="0"/>
            </a:br>
            <a:r>
              <a:rPr lang="en-US" smtClean="0"/>
              <a:t>See</a:t>
            </a:r>
            <a:r>
              <a:rPr lang="en-US" dirty="0" smtClean="0"/>
              <a:t>: </a:t>
            </a:r>
            <a:r>
              <a:rPr lang="en-US" dirty="0" smtClean="0">
                <a:hlinkClick r:id="rId3"/>
              </a:rPr>
              <a:t>http</a:t>
            </a:r>
            <a:r>
              <a:rPr lang="en-US" dirty="0">
                <a:hlinkClick r:id="rId3"/>
              </a:rPr>
              <a:t>://sourceforge.net/p/mingw/bugs/1621</a:t>
            </a:r>
            <a:r>
              <a:rPr lang="en-US" dirty="0" smtClean="0">
                <a:hlinkClick r:id="rId3"/>
              </a:rPr>
              <a:t>/</a:t>
            </a:r>
            <a:endParaRPr lang="en-US" dirty="0" smtClean="0"/>
          </a:p>
          <a:p>
            <a:pPr marL="914400" indent="-914400">
              <a:buFont typeface="+mj-lt"/>
              <a:buAutoNum type="arabicPeriod"/>
            </a:pPr>
            <a:r>
              <a:rPr lang="en-US" dirty="0" smtClean="0"/>
              <a:t>This causes a failure in Windows if there is a letter ‘s’ in the role name (i.e. role[web</a:t>
            </a:r>
            <a:r>
              <a:rPr lang="en-US" b="1" dirty="0" smtClean="0">
                <a:solidFill>
                  <a:srgbClr val="FF0000"/>
                </a:solidFill>
              </a:rPr>
              <a:t>s</a:t>
            </a:r>
            <a:r>
              <a:rPr lang="en-US" dirty="0" smtClean="0"/>
              <a:t>erver])</a:t>
            </a:r>
          </a:p>
          <a:p>
            <a:pPr marL="914400" indent="-914400">
              <a:buFont typeface="+mj-lt"/>
              <a:buAutoNum type="arabicPeriod"/>
            </a:pPr>
            <a:r>
              <a:rPr lang="en-US" dirty="0" smtClean="0"/>
              <a:t>Workaround </a:t>
            </a:r>
            <a:r>
              <a:rPr lang="en-US" b="1" dirty="0" smtClean="0"/>
              <a:t>1</a:t>
            </a:r>
            <a:r>
              <a:rPr lang="en-US" dirty="0" smtClean="0"/>
              <a:t>: use back-tics to escape the single-quotes</a:t>
            </a:r>
            <a:r>
              <a:rPr lang="en-US" dirty="0"/>
              <a:t/>
            </a:r>
            <a:br>
              <a:rPr lang="en-US" dirty="0"/>
            </a:br>
            <a:r>
              <a:rPr lang="en-US" sz="6000" dirty="0" smtClean="0"/>
              <a:t>`’role[webserver]`’</a:t>
            </a:r>
          </a:p>
          <a:p>
            <a:pPr marL="914400" indent="-914400">
              <a:buFont typeface="+mj-lt"/>
              <a:buAutoNum type="arabicPeriod"/>
            </a:pPr>
            <a:r>
              <a:rPr lang="en-US" sz="4800" dirty="0"/>
              <a:t>Workaround </a:t>
            </a:r>
            <a:r>
              <a:rPr lang="en-US" sz="4800" b="1" dirty="0" smtClean="0"/>
              <a:t>2</a:t>
            </a:r>
            <a:r>
              <a:rPr lang="en-US" sz="4800" dirty="0" smtClean="0"/>
              <a:t>: don’t use the letter ‘s’ in role name</a:t>
            </a:r>
            <a:r>
              <a:rPr lang="en-US" sz="4800" dirty="0"/>
              <a:t/>
            </a:r>
            <a:br>
              <a:rPr lang="en-US" sz="4800" dirty="0"/>
            </a:br>
            <a:endParaRPr lang="en-US" sz="4800" dirty="0" smtClean="0"/>
          </a:p>
        </p:txBody>
      </p:sp>
    </p:spTree>
    <p:extLst>
      <p:ext uri="{BB962C8B-B14F-4D97-AF65-F5344CB8AC3E}">
        <p14:creationId xmlns:p14="http://schemas.microsoft.com/office/powerpoint/2010/main" val="378081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win-</a:t>
            </a:r>
            <a:r>
              <a:rPr lang="en-US" altLang="en-US" dirty="0" err="1" smtClean="0">
                <a:ea typeface="Courier"/>
                <a:cs typeface="Courier"/>
              </a:rPr>
              <a:t>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win-</a:t>
            </a:r>
            <a:r>
              <a:rPr lang="en-US" altLang="en-US" dirty="0" err="1" smtClean="0">
                <a:ea typeface="Courier"/>
                <a:cs typeface="Courier"/>
              </a:rPr>
              <a:t>webhead</a:t>
            </a:r>
            <a:r>
              <a:rPr lang="en-US" altLang="en-US" dirty="0" smtClean="0">
                <a:ea typeface="Courier"/>
                <a:cs typeface="Courier"/>
              </a:rPr>
              <a:t>!</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smtClean="0">
                <a:ea typeface="Courier"/>
                <a:cs typeface="Courier"/>
              </a:rPr>
              <a:t>win-</a:t>
            </a:r>
            <a:r>
              <a:rPr lang="en-US" altLang="en-US" dirty="0" err="1" smtClean="0">
                <a:ea typeface="Courier"/>
                <a:cs typeface="Courier"/>
              </a:rPr>
              <a:t>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IIS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win-</a:t>
            </a:r>
            <a:r>
              <a:rPr lang="en-US" altLang="en-US" sz="2800" dirty="0" err="1" smtClean="0">
                <a:ea typeface="Courier"/>
                <a:cs typeface="Courier"/>
              </a:rPr>
              <a:t>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61" y="177800"/>
            <a:ext cx="14657233" cy="1117600"/>
          </a:xfrm>
        </p:spPr>
        <p:txBody>
          <a:bodyPr/>
          <a:lstStyle/>
          <a:p>
            <a:r>
              <a:rPr lang="en-US" sz="4800" dirty="0" smtClean="0"/>
              <a:t>Windows Exercise</a:t>
            </a:r>
            <a:r>
              <a:rPr lang="en-US" sz="4800" dirty="0"/>
              <a:t>: Replace </a:t>
            </a:r>
            <a:r>
              <a:rPr lang="en-US" sz="4800" b="1" dirty="0"/>
              <a:t>recipe</a:t>
            </a:r>
            <a:r>
              <a:rPr lang="en-US" sz="4800" b="1" dirty="0" smtClean="0"/>
              <a:t>[</a:t>
            </a:r>
            <a:r>
              <a:rPr lang="en-US" sz="4800" b="1" dirty="0" err="1" smtClean="0"/>
              <a:t>iis_demo</a:t>
            </a:r>
            <a:r>
              <a:rPr lang="en-US" sz="4800" b="1" dirty="0" smtClean="0"/>
              <a:t>]</a:t>
            </a:r>
            <a:r>
              <a:rPr lang="en-US" sz="4800" dirty="0" smtClean="0"/>
              <a:t> </a:t>
            </a:r>
            <a:r>
              <a:rPr lang="en-US" sz="4800" dirty="0"/>
              <a:t>with </a:t>
            </a:r>
            <a:r>
              <a:rPr lang="en-US" sz="4800" dirty="0" smtClean="0"/>
              <a:t/>
            </a:r>
            <a:br>
              <a:rPr lang="en-US" sz="4800" dirty="0" smtClean="0"/>
            </a:br>
            <a:r>
              <a:rPr lang="en-US" sz="4800" b="1" dirty="0" smtClean="0"/>
              <a:t>role[win-</a:t>
            </a:r>
            <a:r>
              <a:rPr lang="en-US" sz="4800" b="1" dirty="0" err="1" smtClean="0"/>
              <a:t>webhead</a:t>
            </a:r>
            <a:r>
              <a:rPr lang="en-US" sz="4800" b="1" dirty="0" smtClean="0"/>
              <a:t>]</a:t>
            </a:r>
            <a:r>
              <a:rPr lang="en-US" sz="4800" dirty="0" smtClean="0"/>
              <a:t> </a:t>
            </a:r>
            <a:r>
              <a:rPr lang="en-US" sz="4800" dirty="0"/>
              <a:t>in </a:t>
            </a:r>
            <a:r>
              <a:rPr lang="en-US" sz="4800" dirty="0" smtClean="0"/>
              <a:t>the run list, using the GUI</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a:t>
            </a:r>
            <a:r>
              <a:rPr lang="en-US" sz="3600" dirty="0" smtClean="0"/>
              <a:t>‘</a:t>
            </a:r>
            <a:r>
              <a:rPr lang="en-US" sz="3600" dirty="0" err="1" smtClean="0"/>
              <a:t>windowsnode</a:t>
            </a:r>
            <a:r>
              <a:rPr lang="en-US" sz="3600" dirty="0" smtClean="0"/>
              <a:t>’</a:t>
            </a:r>
            <a:endParaRPr lang="en-US" sz="3600" dirty="0"/>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a:t>
            </a:r>
            <a:r>
              <a:rPr lang="en-US" sz="3600" dirty="0" smtClean="0"/>
              <a:t>‘win-</a:t>
            </a:r>
            <a:r>
              <a:rPr lang="en-US" sz="3600" dirty="0" err="1" smtClean="0"/>
              <a:t>webhead</a:t>
            </a:r>
            <a:r>
              <a:rPr lang="en-US" sz="3600" dirty="0" smtClean="0"/>
              <a:t>’ </a:t>
            </a:r>
            <a:r>
              <a:rPr lang="en-US" sz="3600" dirty="0"/>
              <a:t>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994" y="1524000"/>
            <a:ext cx="7137400" cy="7340600"/>
          </a:xfrm>
          <a:prstGeom prst="rect">
            <a:avLst/>
          </a:prstGeom>
        </p:spPr>
      </p:pic>
      <p:cxnSp>
        <p:nvCxnSpPr>
          <p:cNvPr id="14" name="Straight Connector 13"/>
          <p:cNvCxnSpPr/>
          <p:nvPr/>
        </p:nvCxnSpPr>
        <p:spPr bwMode="auto">
          <a:xfrm>
            <a:off x="13386594" y="3276600"/>
            <a:ext cx="838200" cy="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14224794" y="3276600"/>
            <a:ext cx="0" cy="259080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a:off x="11024394" y="5867400"/>
            <a:ext cx="3200400" cy="9144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10186194" y="3276600"/>
            <a:ext cx="2743200" cy="9906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6110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[2014-02-25T09:44:14-08:00] INFO: Run List is [role</a:t>
            </a:r>
            <a:r>
              <a:rPr lang="en-US" altLang="en-US" sz="2400" dirty="0" smtClean="0">
                <a:ea typeface="Courier"/>
                <a:cs typeface="Courier"/>
              </a:rPr>
              <a:t>[win-</a:t>
            </a:r>
            <a:r>
              <a:rPr lang="en-US" altLang="en-US" sz="2400" dirty="0" err="1" smtClean="0">
                <a:ea typeface="Courier"/>
                <a:cs typeface="Courier"/>
              </a:rPr>
              <a:t>webhead</a:t>
            </a:r>
            <a:r>
              <a:rPr lang="en-US" altLang="en-US" sz="2400" dirty="0" smtClean="0">
                <a:ea typeface="Courier"/>
                <a:cs typeface="Courier"/>
              </a:rPr>
              <a:t>]</a:t>
            </a:r>
            <a:r>
              <a:rPr lang="en-US" altLang="en-US" sz="2400" dirty="0">
                <a:ea typeface="Courier"/>
                <a:cs typeface="Courier"/>
              </a:rPr>
              <a:t>, recipe[hosts], recipe[users]]</a:t>
            </a:r>
          </a:p>
          <a:p>
            <a:pPr defTabSz="914400" eaLnBrk="1" fontAlgn="base" hangingPunct="1">
              <a:spcBef>
                <a:spcPct val="0"/>
              </a:spcBef>
              <a:spcAft>
                <a:spcPct val="0"/>
              </a:spcAft>
            </a:pPr>
            <a:r>
              <a:rPr lang="en-US" altLang="en-US" sz="2400" dirty="0">
                <a:ea typeface="Courier"/>
                <a:cs typeface="Courier"/>
              </a:rPr>
              <a:t>[2014-02-25T09:44:14-08:00] INFO: Run List expands to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[2014-02-25T09:44:15-08:00] INFO: Loading cookbooks [datacenter, hosts, </a:t>
            </a:r>
            <a:r>
              <a:rPr lang="en-US" altLang="en-US" sz="2400" dirty="0" err="1">
                <a:ea typeface="Courier"/>
                <a:cs typeface="Courier"/>
              </a:rPr>
              <a:t>iis_demo</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Synchronizing Cookbooks:</a:t>
            </a:r>
          </a:p>
          <a:p>
            <a:pPr defTabSz="914400" eaLnBrk="1" fontAlgn="base" hangingPunct="1">
              <a:spcBef>
                <a:spcPct val="0"/>
              </a:spcBef>
              <a:spcAft>
                <a:spcPct val="0"/>
              </a:spcAft>
            </a:pPr>
            <a:r>
              <a:rPr lang="en-US" altLang="en-US" sz="2400" dirty="0">
                <a:ea typeface="Courier"/>
                <a:cs typeface="Courier"/>
              </a:rPr>
              <a:t>  - </a:t>
            </a:r>
            <a:r>
              <a:rPr lang="en-US" altLang="en-US" sz="2400" dirty="0" err="1">
                <a:ea typeface="Courier"/>
                <a:cs typeface="Courier"/>
              </a:rPr>
              <a:t>iis_demo</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smtClean="0">
                <a:ea typeface="Courier"/>
                <a:cs typeface="Courier"/>
              </a:rPr>
              <a:t>hosts</a:t>
            </a: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Fixing your Windows path (if needed)</a:t>
            </a:r>
            <a:endParaRPr lang="en-US" dirty="0"/>
          </a:p>
        </p:txBody>
      </p:sp>
      <p:sp>
        <p:nvSpPr>
          <p:cNvPr id="305154" name="Rectangle 2"/>
          <p:cNvSpPr>
            <a:spLocks noGrp="1" noChangeArrowheads="1"/>
          </p:cNvSpPr>
          <p:nvPr>
            <p:ph type="body" idx="1"/>
          </p:nvPr>
        </p:nvSpPr>
        <p:spPr>
          <a:ln/>
        </p:spPr>
        <p:txBody>
          <a:bodyPr/>
          <a:lstStyle/>
          <a:p>
            <a:pPr marL="405040" lvl="1" indent="0">
              <a:buNone/>
            </a:pPr>
            <a:r>
              <a:rPr lang="en-US" dirty="0" smtClean="0"/>
              <a:t>On your Windows Workstation:</a:t>
            </a:r>
          </a:p>
          <a:p>
            <a:pPr marL="1319440" lvl="1" indent="-914400">
              <a:buFont typeface="+mj-lt"/>
              <a:buAutoNum type="arabicPeriod"/>
            </a:pPr>
            <a:r>
              <a:rPr lang="en-US" dirty="0" smtClean="0"/>
              <a:t>Start -&gt; View advanced system settings</a:t>
            </a:r>
          </a:p>
          <a:p>
            <a:pPr marL="1319440" lvl="1" indent="-914400">
              <a:buFont typeface="+mj-lt"/>
              <a:buAutoNum type="arabicPeriod"/>
            </a:pPr>
            <a:r>
              <a:rPr lang="en-US" dirty="0" smtClean="0"/>
              <a:t>Advanced -&gt; Environment Variables</a:t>
            </a:r>
          </a:p>
          <a:p>
            <a:pPr marL="1319440" lvl="1" indent="-914400">
              <a:buFont typeface="+mj-lt"/>
              <a:buAutoNum type="arabicPeriod"/>
            </a:pPr>
            <a:r>
              <a:rPr lang="en-US" dirty="0" smtClean="0"/>
              <a:t>Find “Path” (under System variables)</a:t>
            </a:r>
          </a:p>
          <a:p>
            <a:pPr marL="1319440" lvl="1" indent="-914400">
              <a:buFont typeface="+mj-lt"/>
              <a:buAutoNum type="arabicPeriod"/>
            </a:pPr>
            <a:r>
              <a:rPr lang="en-US" dirty="0" smtClean="0"/>
              <a:t>Add  </a:t>
            </a:r>
            <a:r>
              <a:rPr lang="en-US" b="1" dirty="0" smtClean="0"/>
              <a:t>c:\</a:t>
            </a:r>
            <a:r>
              <a:rPr lang="en-US" b="1" dirty="0" err="1" smtClean="0"/>
              <a:t>opscode</a:t>
            </a:r>
            <a:r>
              <a:rPr lang="en-US" b="1" dirty="0" smtClean="0"/>
              <a:t>\chef\bin; </a:t>
            </a:r>
            <a:br>
              <a:rPr lang="en-US" b="1" dirty="0" smtClean="0"/>
            </a:br>
            <a:r>
              <a:rPr lang="en-US" b="1" dirty="0" smtClean="0"/>
              <a:t>        c:\</a:t>
            </a:r>
            <a:r>
              <a:rPr lang="en-US" b="1" dirty="0" err="1" smtClean="0"/>
              <a:t>opscode</a:t>
            </a:r>
            <a:r>
              <a:rPr lang="en-US" b="1" dirty="0" smtClean="0"/>
              <a:t>\chef\embedded\bin;</a:t>
            </a:r>
          </a:p>
          <a:p>
            <a:pPr marL="1319440" lvl="1" indent="-914400">
              <a:buFont typeface="+mj-lt"/>
              <a:buAutoNum type="arabicPeriod"/>
            </a:pPr>
            <a:r>
              <a:rPr lang="en-US" dirty="0" smtClean="0"/>
              <a:t>Put this at the </a:t>
            </a:r>
            <a:r>
              <a:rPr lang="en-US" b="1" dirty="0" smtClean="0">
                <a:solidFill>
                  <a:srgbClr val="FF0000"/>
                </a:solidFill>
              </a:rPr>
              <a:t>beginning</a:t>
            </a:r>
            <a:r>
              <a:rPr lang="en-US" b="1" dirty="0" smtClean="0"/>
              <a:t> </a:t>
            </a:r>
            <a:r>
              <a:rPr lang="en-US" dirty="0" smtClean="0"/>
              <a:t>of the path</a:t>
            </a:r>
          </a:p>
          <a:p>
            <a:pPr marL="1319440" lvl="1" indent="-914400">
              <a:buFont typeface="+mj-lt"/>
              <a:buAutoNum type="arabicPeriod"/>
            </a:pPr>
            <a:r>
              <a:rPr lang="en-US" dirty="0" smtClean="0"/>
              <a:t>Re-open all CMD and/or PowerShell windows</a:t>
            </a:r>
          </a:p>
        </p:txBody>
      </p:sp>
    </p:spTree>
    <p:extLst>
      <p:ext uri="{BB962C8B-B14F-4D97-AF65-F5344CB8AC3E}">
        <p14:creationId xmlns:p14="http://schemas.microsoft.com/office/powerpoint/2010/main" val="2969643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125416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t>
            </a:r>
            <a:r>
              <a:rPr lang="en-US" altLang="en-US" sz="3100" dirty="0" smtClean="0">
                <a:solidFill>
                  <a:srgbClr val="BA2121"/>
                </a:solidFill>
                <a:latin typeface="Courier"/>
                <a:ea typeface="Courier"/>
                <a:cs typeface="Courier"/>
                <a:sym typeface="Courier"/>
              </a:rPr>
              <a:t>admins"</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xfrm>
            <a:off x="356395" y="177800"/>
            <a:ext cx="15101112" cy="1117600"/>
          </a:xfrm>
          <a:ln/>
        </p:spPr>
        <p:txBody>
          <a:bodyPr/>
          <a:lstStyle/>
          <a:p>
            <a:r>
              <a:rPr lang="en-US" sz="4800" dirty="0" smtClean="0"/>
              <a:t>Windows Exercise</a:t>
            </a:r>
            <a:r>
              <a:rPr lang="en-US" sz="4800" dirty="0"/>
              <a:t>: Verify </a:t>
            </a:r>
            <a:r>
              <a:rPr lang="en-US" sz="4800" dirty="0" smtClean="0"/>
              <a:t>the new </a:t>
            </a:r>
            <a:r>
              <a:rPr lang="en-US" sz="4800" dirty="0"/>
              <a:t>homepage works</a:t>
            </a:r>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Upload the Role you just modified</a:t>
            </a:r>
          </a:p>
          <a:p>
            <a:pPr marL="914400" indent="-914400">
              <a:buFont typeface="+mj-lt"/>
              <a:buAutoNum type="arabicPeriod"/>
            </a:pPr>
            <a:r>
              <a:rPr lang="en-US" dirty="0" smtClean="0"/>
              <a:t>Converge your Windows node </a:t>
            </a:r>
            <a:r>
              <a:rPr lang="en-US" b="1" dirty="0" smtClean="0"/>
              <a:t>(on your existing node, not the node you just launched)</a:t>
            </a:r>
          </a:p>
          <a:p>
            <a:pPr marL="914400" indent="-914400">
              <a:buFont typeface="+mj-lt"/>
              <a:buAutoNum type="arabicPeriod"/>
            </a:pPr>
            <a:r>
              <a:rPr lang="en-US" dirty="0" smtClean="0"/>
              <a:t>Open </a:t>
            </a:r>
            <a:r>
              <a:rPr lang="en-US" dirty="0"/>
              <a:t>a web </a:t>
            </a:r>
            <a:r>
              <a:rPr lang="en-US" dirty="0" smtClean="0"/>
              <a:t>browser</a:t>
            </a:r>
            <a:br>
              <a:rPr lang="en-US" dirty="0" smtClean="0"/>
            </a:br>
            <a:r>
              <a:rPr lang="en-US" dirty="0" smtClean="0"/>
              <a:t>Go to http://&lt;windows-hostname&gt;:8000</a:t>
            </a:r>
            <a:br>
              <a:rPr lang="en-US" dirty="0" smtClean="0"/>
            </a:br>
            <a:r>
              <a:rPr lang="en-US" dirty="0" smtClean="0"/>
              <a:t>You should see the “We love Admins” home page</a:t>
            </a:r>
            <a:endParaRPr lang="en-US" dirty="0"/>
          </a:p>
        </p:txBody>
      </p:sp>
    </p:spTree>
    <p:extLst>
      <p:ext uri="{BB962C8B-B14F-4D97-AF65-F5344CB8AC3E}">
        <p14:creationId xmlns:p14="http://schemas.microsoft.com/office/powerpoint/2010/main" val="17474766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err="1" smtClean="0">
                <a:ea typeface="Courier"/>
                <a:cs typeface="Courier"/>
              </a:rPr>
              <a:t>role:iis-webhead</a:t>
            </a:r>
            <a:r>
              <a:rPr lang="en-US" altLang="en-US" sz="3200" dirty="0" smtClean="0">
                <a:ea typeface="Courier"/>
                <a:cs typeface="Courier"/>
              </a:rPr>
              <a:t>' </a:t>
            </a:r>
            <a:r>
              <a:rPr lang="en-US" altLang="en-US" sz="3200" dirty="0">
                <a:ea typeface="Courier"/>
                <a:cs typeface="Courier"/>
              </a:rPr>
              <a:t>-a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Search for the </a:t>
            </a:r>
            <a:r>
              <a:rPr lang="en-US" sz="4400" dirty="0" smtClean="0">
                <a:sym typeface="Arial Bold" charset="0"/>
              </a:rPr>
              <a:t>IIS sites </a:t>
            </a:r>
            <a:r>
              <a:rPr lang="en-US" sz="4400" dirty="0">
                <a:sym typeface="Arial Bold" charset="0"/>
              </a:rPr>
              <a:t>attribute on all nodes with the role </a:t>
            </a:r>
            <a:r>
              <a:rPr lang="en-US" sz="4400" dirty="0" err="1" smtClean="0">
                <a:sym typeface="Arial Bold" charset="0"/>
              </a:rPr>
              <a:t>iis</a:t>
            </a:r>
            <a:r>
              <a:rPr lang="en-US" sz="4400" dirty="0" smtClean="0">
                <a:sym typeface="Arial Bold" charset="0"/>
              </a:rPr>
              <a:t>-webserver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windowsnode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t>
            </a:r>
            <a:r>
              <a:rPr lang="en-US" altLang="en-US" sz="3400" dirty="0" smtClean="0">
                <a:ea typeface="Courier"/>
                <a:cs typeface="Courier"/>
              </a:rPr>
              <a:t>admins:</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lin-webhead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”Apache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a:latin typeface="Consolas" panose="020B0609020204030204" pitchFamily="49" charset="0"/>
                <a:cs typeface="Consolas" panose="020B0609020204030204" pitchFamily="49" charset="0"/>
              </a:rPr>
              <a:t>run_list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1940017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a:t>
            </a:r>
            <a:r>
              <a:rPr lang="en-US" altLang="en-US" dirty="0" err="1" smtClean="0">
                <a:ea typeface="Courier"/>
                <a:cs typeface="Courier"/>
              </a:rPr>
              <a:t>lin-webhead.rb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a:t>
            </a:r>
            <a:r>
              <a:rPr lang="en-US" altLang="en-US" dirty="0" err="1" smtClean="0">
                <a:ea typeface="Courier"/>
                <a:cs typeface="Courier"/>
              </a:rPr>
              <a:t>lin-webhead</a:t>
            </a:r>
            <a:r>
              <a:rPr lang="en-US" altLang="en-US" dirty="0" smtClean="0">
                <a:ea typeface="Courier"/>
                <a:cs typeface="Courier"/>
              </a:rPr>
              <a:t>!</a:t>
            </a:r>
          </a:p>
        </p:txBody>
      </p:sp>
    </p:spTree>
    <p:extLst>
      <p:ext uri="{BB962C8B-B14F-4D97-AF65-F5344CB8AC3E}">
        <p14:creationId xmlns:p14="http://schemas.microsoft.com/office/powerpoint/2010/main" val="3156879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err="1" smtClean="0">
                <a:ea typeface="Courier"/>
                <a:cs typeface="Courier"/>
              </a:rPr>
              <a:t>lin-webhead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Apache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a:t>
            </a:r>
            <a:r>
              <a:rPr lang="en-US" altLang="en-US" sz="2800" dirty="0" err="1" smtClean="0">
                <a:ea typeface="Courier"/>
                <a:cs typeface="Courier"/>
              </a:rPr>
              <a:t>lin-webhead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smtClean="0">
                <a:ea typeface="Courier"/>
                <a:cs typeface="Courier"/>
              </a:rPr>
              <a:t>run_list:			recipe[apache]</a:t>
            </a:r>
            <a:endParaRPr lang="en-US" altLang="en-US" sz="2800" dirty="0">
              <a:ea typeface="Courier"/>
              <a:cs typeface="Courier"/>
            </a:endParaRPr>
          </a:p>
        </p:txBody>
      </p:sp>
    </p:spTree>
    <p:extLst>
      <p:ext uri="{BB962C8B-B14F-4D97-AF65-F5344CB8AC3E}">
        <p14:creationId xmlns:p14="http://schemas.microsoft.com/office/powerpoint/2010/main" val="982262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219962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t>
            </a:r>
            <a:r>
              <a:rPr lang="en-US" altLang="en-US" sz="4000" dirty="0" smtClean="0">
                <a:solidFill>
                  <a:srgbClr val="FFFF00"/>
                </a:solidFill>
                <a:ea typeface="Courier"/>
                <a:cs typeface="Courier"/>
              </a:rPr>
              <a:t>remove</a:t>
            </a:r>
            <a:r>
              <a:rPr lang="en-US" altLang="en-US" sz="4000" dirty="0" smtClean="0">
                <a:ea typeface="Courier"/>
                <a:cs typeface="Courier"/>
              </a:rPr>
              <a:t> </a:t>
            </a:r>
            <a:r>
              <a:rPr lang="en-US" altLang="en-US" sz="4000" dirty="0" err="1" smtClean="0">
                <a:ea typeface="Courier"/>
                <a:cs typeface="Courier"/>
              </a:rPr>
              <a:t>linuxnode</a:t>
            </a:r>
            <a:r>
              <a:rPr lang="en-US" altLang="en-US" sz="4000" dirty="0" smtClean="0">
                <a:ea typeface="Courier"/>
                <a:cs typeface="Courier"/>
              </a:rPr>
              <a:t> ‘recipe[apache]’</a:t>
            </a:r>
            <a:endParaRPr lang="en-US" altLang="en-US" sz="4000" dirty="0">
              <a:ea typeface="Courier"/>
              <a:cs typeface="Courier"/>
            </a:endParaRPr>
          </a:p>
        </p:txBody>
      </p:sp>
      <p:sp>
        <p:nvSpPr>
          <p:cNvPr id="560130" name="Rectangle 2"/>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err="1">
                <a:solidFill>
                  <a:schemeClr val="bg1"/>
                </a:solidFill>
              </a:rPr>
              <a:t>L</a:t>
            </a:r>
            <a:r>
              <a:rPr lang="en-US" sz="4800" dirty="0" err="1" smtClean="0">
                <a:solidFill>
                  <a:schemeClr val="bg1"/>
                </a:solidFill>
              </a:rPr>
              <a:t>indows</a:t>
            </a:r>
            <a:r>
              <a:rPr lang="en-US" sz="4800" dirty="0" smtClean="0">
                <a:solidFill>
                  <a:schemeClr val="bg1"/>
                </a:solidFill>
              </a:rPr>
              <a:t> Exercise</a:t>
            </a:r>
            <a:r>
              <a:rPr lang="en-US" sz="4800" dirty="0">
                <a:solidFill>
                  <a:schemeClr val="bg1"/>
                </a:solidFill>
              </a:rPr>
              <a:t>: Use knife to replace </a:t>
            </a:r>
            <a:r>
              <a:rPr lang="en-US" sz="4800" b="1" dirty="0">
                <a:solidFill>
                  <a:schemeClr val="bg1"/>
                </a:solidFill>
              </a:rPr>
              <a:t>recipe</a:t>
            </a:r>
            <a:r>
              <a:rPr lang="en-US" sz="4800" b="1" dirty="0" smtClean="0">
                <a:solidFill>
                  <a:schemeClr val="bg1"/>
                </a:solidFill>
              </a:rPr>
              <a:t>[apache]</a:t>
            </a:r>
            <a:r>
              <a:rPr lang="en-US" sz="4800" dirty="0" smtClean="0">
                <a:solidFill>
                  <a:schemeClr val="bg1"/>
                </a:solidFill>
              </a:rPr>
              <a:t> </a:t>
            </a:r>
            <a:r>
              <a:rPr lang="en-US" sz="4800" dirty="0">
                <a:solidFill>
                  <a:schemeClr val="bg1"/>
                </a:solidFill>
              </a:rPr>
              <a:t>with </a:t>
            </a:r>
            <a:r>
              <a:rPr lang="en-US" sz="4800" b="1" dirty="0">
                <a:solidFill>
                  <a:schemeClr val="bg1"/>
                </a:solidFill>
              </a:rPr>
              <a:t>role</a:t>
            </a:r>
            <a:r>
              <a:rPr lang="en-US" sz="4800" b="1" dirty="0" smtClean="0">
                <a:solidFill>
                  <a:schemeClr val="bg1"/>
                </a:solidFill>
              </a:rPr>
              <a:t>[</a:t>
            </a:r>
            <a:r>
              <a:rPr lang="en-US" sz="4800" b="1" dirty="0" err="1" smtClean="0">
                <a:solidFill>
                  <a:schemeClr val="bg1"/>
                </a:solidFill>
              </a:rPr>
              <a:t>lin-webhead</a:t>
            </a:r>
            <a:r>
              <a:rPr lang="en-US" sz="4800" b="1" dirty="0" smtClean="0">
                <a:solidFill>
                  <a:schemeClr val="bg1"/>
                </a:solidFill>
              </a:rPr>
              <a:t>]</a:t>
            </a:r>
            <a:r>
              <a:rPr lang="en-US" sz="4800" dirty="0" smtClean="0">
                <a:solidFill>
                  <a:schemeClr val="bg1"/>
                </a:solidFill>
              </a:rPr>
              <a:t> </a:t>
            </a:r>
            <a:r>
              <a:rPr lang="en-US" sz="4800" dirty="0">
                <a:solidFill>
                  <a:schemeClr val="bg1"/>
                </a:solidFill>
              </a:rPr>
              <a:t>in run list</a:t>
            </a:r>
            <a:endParaRPr lang="en-US" sz="4800" dirty="0">
              <a:solidFill>
                <a:schemeClr val="bg1"/>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
        <p:nvSpPr>
          <p:cNvPr id="2" name="TextBox 1"/>
          <p:cNvSpPr txBox="1"/>
          <p:nvPr/>
        </p:nvSpPr>
        <p:spPr>
          <a:xfrm>
            <a:off x="813594" y="1600200"/>
            <a:ext cx="9125365" cy="523220"/>
          </a:xfrm>
          <a:prstGeom prst="rect">
            <a:avLst/>
          </a:prstGeom>
          <a:noFill/>
        </p:spPr>
        <p:txBody>
          <a:bodyPr wrap="none" rtlCol="0">
            <a:spAutoFit/>
          </a:bodyPr>
          <a:lstStyle/>
          <a:p>
            <a:r>
              <a:rPr lang="en-US" dirty="0" smtClean="0"/>
              <a:t>First, remove the existing apache recipe from the run list</a:t>
            </a:r>
            <a:endParaRPr lang="en-US" dirty="0"/>
          </a:p>
        </p:txBody>
      </p:sp>
      <p:sp>
        <p:nvSpPr>
          <p:cNvPr id="6" name="Rectangle 1"/>
          <p:cNvSpPr>
            <a:spLocks/>
          </p:cNvSpPr>
          <p:nvPr/>
        </p:nvSpPr>
        <p:spPr bwMode="auto">
          <a:xfrm>
            <a:off x="813594" y="4648200"/>
            <a:ext cx="14657232" cy="228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add </a:t>
            </a:r>
            <a:r>
              <a:rPr lang="en-US" altLang="en-US" sz="4000" dirty="0" err="1" smtClean="0">
                <a:ea typeface="Courier"/>
                <a:cs typeface="Courier"/>
              </a:rPr>
              <a:t>linuxnode</a:t>
            </a:r>
            <a:r>
              <a:rPr lang="en-US" altLang="en-US" sz="4000" dirty="0" smtClean="0">
                <a:ea typeface="Courier"/>
                <a:cs typeface="Courier"/>
              </a:rPr>
              <a:t/>
            </a:r>
            <a:br>
              <a:rPr lang="en-US" altLang="en-US" sz="4000" dirty="0" smtClean="0">
                <a:ea typeface="Courier"/>
                <a:cs typeface="Courier"/>
              </a:rPr>
            </a:br>
            <a:r>
              <a:rPr lang="en-US" altLang="en-US" sz="4000" dirty="0" smtClean="0">
                <a:ea typeface="Courier"/>
                <a:cs typeface="Courier"/>
              </a:rPr>
              <a:t>‘role[</a:t>
            </a:r>
            <a:r>
              <a:rPr lang="en-US" altLang="en-US" sz="4000" dirty="0" err="1" smtClean="0">
                <a:ea typeface="Courier"/>
                <a:cs typeface="Courier"/>
              </a:rPr>
              <a:t>lin-webhead</a:t>
            </a:r>
            <a:r>
              <a:rPr lang="en-US" altLang="en-US" sz="4000" dirty="0" smtClean="0">
                <a:ea typeface="Courier"/>
                <a:cs typeface="Courier"/>
              </a:rPr>
              <a:t>]’ </a:t>
            </a:r>
            <a:br>
              <a:rPr lang="en-US" altLang="en-US" sz="4000" dirty="0" smtClean="0">
                <a:ea typeface="Courier"/>
                <a:cs typeface="Courier"/>
              </a:rPr>
            </a:br>
            <a:r>
              <a:rPr lang="en-US" altLang="en-US" sz="4000" dirty="0" smtClean="0">
                <a:solidFill>
                  <a:srgbClr val="FFFF00"/>
                </a:solidFill>
                <a:ea typeface="Courier"/>
                <a:cs typeface="Courier"/>
              </a:rPr>
              <a:t>–a ‘recipe[users::create-users]’ </a:t>
            </a:r>
            <a:endParaRPr lang="en-US" altLang="en-US" sz="4000" dirty="0">
              <a:solidFill>
                <a:srgbClr val="FFFF00"/>
              </a:solidFill>
              <a:ea typeface="Courier"/>
              <a:cs typeface="Courier"/>
            </a:endParaRPr>
          </a:p>
        </p:txBody>
      </p:sp>
      <p:sp>
        <p:nvSpPr>
          <p:cNvPr id="7" name="TextBox 6"/>
          <p:cNvSpPr txBox="1"/>
          <p:nvPr/>
        </p:nvSpPr>
        <p:spPr>
          <a:xfrm>
            <a:off x="814309" y="4048780"/>
            <a:ext cx="11847339" cy="523220"/>
          </a:xfrm>
          <a:prstGeom prst="rect">
            <a:avLst/>
          </a:prstGeom>
          <a:noFill/>
        </p:spPr>
        <p:txBody>
          <a:bodyPr wrap="none" rtlCol="0">
            <a:spAutoFit/>
          </a:bodyPr>
          <a:lstStyle/>
          <a:p>
            <a:r>
              <a:rPr lang="en-US" dirty="0" smtClean="0"/>
              <a:t>Next, add the </a:t>
            </a:r>
            <a:r>
              <a:rPr lang="en-US" dirty="0" err="1" smtClean="0"/>
              <a:t>lin-webhead</a:t>
            </a:r>
            <a:r>
              <a:rPr lang="en-US" dirty="0" smtClean="0"/>
              <a:t> role to the run list, placing it after ‘recipe[users]’</a:t>
            </a:r>
            <a:endParaRPr lang="en-US" dirty="0"/>
          </a:p>
        </p:txBody>
      </p:sp>
    </p:spTree>
    <p:extLst>
      <p:ext uri="{BB962C8B-B14F-4D97-AF65-F5344CB8AC3E}">
        <p14:creationId xmlns:p14="http://schemas.microsoft.com/office/powerpoint/2010/main" val="3086415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[2014-02-25T09:44:14-08:00] INFO: Run List is </a:t>
            </a:r>
            <a:r>
              <a:rPr lang="en-US" altLang="en-US" sz="2400" dirty="0">
                <a:solidFill>
                  <a:srgbClr val="FFFF00"/>
                </a:solidFill>
                <a:ea typeface="Courier"/>
                <a:cs typeface="Courier"/>
              </a:rPr>
              <a:t>[role</a:t>
            </a:r>
            <a:r>
              <a:rPr lang="en-US" altLang="en-US" sz="2400" dirty="0" smtClean="0">
                <a:solidFill>
                  <a:srgbClr val="FFFF00"/>
                </a:solidFill>
                <a:ea typeface="Courier"/>
                <a:cs typeface="Courier"/>
              </a:rPr>
              <a:t>[</a:t>
            </a:r>
            <a:r>
              <a:rPr lang="en-US" altLang="en-US" sz="2400" dirty="0" err="1" smtClean="0">
                <a:solidFill>
                  <a:srgbClr val="FFFF00"/>
                </a:solidFill>
                <a:ea typeface="Courier"/>
                <a:cs typeface="Courier"/>
              </a:rPr>
              <a:t>lin-webhead</a:t>
            </a:r>
            <a:r>
              <a:rPr lang="en-US" altLang="en-US" sz="2400" dirty="0" smtClean="0">
                <a:solidFill>
                  <a:srgbClr val="FFFF00"/>
                </a:solidFill>
                <a:ea typeface="Courier"/>
                <a:cs typeface="Courier"/>
              </a:rPr>
              <a:t>]</a:t>
            </a:r>
            <a:r>
              <a:rPr lang="en-US" altLang="en-US" sz="2400" dirty="0">
                <a:ea typeface="Courier"/>
                <a:cs typeface="Courier"/>
              </a:rPr>
              <a:t>, recipe</a:t>
            </a:r>
            <a:r>
              <a:rPr lang="en-US" altLang="en-US" sz="2400" dirty="0" smtClean="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recipe[users]]</a:t>
            </a:r>
          </a:p>
          <a:p>
            <a:pPr defTabSz="914400" eaLnBrk="1" fontAlgn="base" hangingPunct="1">
              <a:spcBef>
                <a:spcPct val="0"/>
              </a:spcBef>
              <a:spcAft>
                <a:spcPct val="0"/>
              </a:spcAft>
            </a:pPr>
            <a:r>
              <a:rPr lang="en-US" altLang="en-US" sz="2400" dirty="0">
                <a:ea typeface="Courier"/>
                <a:cs typeface="Courier"/>
              </a:rPr>
              <a:t>[2014-02-25T09:44:14-08:00] INFO: </a:t>
            </a:r>
            <a:r>
              <a:rPr lang="en-US" altLang="en-US" sz="2400" dirty="0">
                <a:solidFill>
                  <a:srgbClr val="FF0000"/>
                </a:solidFill>
                <a:ea typeface="Courier"/>
                <a:cs typeface="Courier"/>
              </a:rPr>
              <a:t>Run List expands to </a:t>
            </a:r>
            <a:r>
              <a:rPr lang="en-US" altLang="en-US" sz="2400" dirty="0" smtClean="0">
                <a:ea typeface="Courier"/>
                <a:cs typeface="Courier"/>
              </a:rPr>
              <a:t>[</a:t>
            </a:r>
            <a:r>
              <a:rPr lang="en-US" altLang="en-US" sz="2400" dirty="0" smtClean="0">
                <a:solidFill>
                  <a:srgbClr val="FFFF00"/>
                </a:solidFill>
                <a:ea typeface="Courier"/>
                <a:cs typeface="Courier"/>
              </a:rPr>
              <a:t>apache</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t>
            </a:r>
            <a:r>
              <a:rPr lang="en-US" altLang="en-US" sz="2400" dirty="0">
                <a:ea typeface="Courier"/>
                <a:cs typeface="Courier"/>
              </a:rPr>
              <a:t>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smtClean="0">
                <a:ea typeface="Courier"/>
                <a:cs typeface="Courier"/>
              </a:rPr>
              <a:t>[”apache"</a:t>
            </a:r>
            <a:r>
              <a:rPr lang="en-US" altLang="en-US" sz="2400" dirty="0">
                <a:ea typeface="Courier"/>
                <a:cs typeface="Courier"/>
              </a:rPr>
              <a:t>, </a:t>
            </a:r>
            <a:r>
              <a:rPr lang="en-US" altLang="en-US" sz="2400" dirty="0" smtClean="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[2014-02-25T09:44:15-08:00] INFO: Loading cookbooks </a:t>
            </a:r>
            <a:r>
              <a:rPr lang="en-US" altLang="en-US" sz="2400" dirty="0" smtClean="0">
                <a:ea typeface="Courier"/>
                <a:cs typeface="Courier"/>
              </a:rPr>
              <a:t>[</a:t>
            </a:r>
            <a:r>
              <a:rPr lang="en-US" altLang="en-US" sz="2400" dirty="0" err="1" smtClean="0">
                <a:ea typeface="Courier"/>
                <a:cs typeface="Courier"/>
              </a:rPr>
              <a:t>pci</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apache, </a:t>
            </a:r>
            <a:r>
              <a:rPr lang="en-US" altLang="en-US" sz="2400" dirty="0">
                <a:ea typeface="Courier"/>
                <a:cs typeface="Courier"/>
              </a:rPr>
              <a:t>users]</a:t>
            </a:r>
          </a:p>
          <a:p>
            <a:pPr defTabSz="914400" eaLnBrk="1" fontAlgn="base" hangingPunct="1">
              <a:spcBef>
                <a:spcPct val="0"/>
              </a:spcBef>
              <a:spcAft>
                <a:spcPct val="0"/>
              </a:spcAft>
            </a:pPr>
            <a:r>
              <a:rPr lang="en-US" altLang="en-US" sz="2400" dirty="0">
                <a:solidFill>
                  <a:srgbClr val="FF0000"/>
                </a:solidFill>
                <a:ea typeface="Courier"/>
                <a:cs typeface="Courier"/>
              </a:rPr>
              <a:t>Synchronizing Cookbooks</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  </a:t>
            </a:r>
            <a:r>
              <a:rPr lang="en-US" altLang="en-US" sz="2400" dirty="0">
                <a:solidFill>
                  <a:srgbClr val="FFFF00"/>
                </a:solidFill>
                <a:ea typeface="Courier"/>
                <a:cs typeface="Courier"/>
              </a:rPr>
              <a:t>- </a:t>
            </a:r>
            <a:r>
              <a:rPr lang="en-US" altLang="en-US" sz="2400" dirty="0" smtClean="0">
                <a:solidFill>
                  <a:srgbClr val="FFFF00"/>
                </a:solidFill>
                <a:ea typeface="Courier"/>
                <a:cs typeface="Courier"/>
              </a:rPr>
              <a:t>apache</a:t>
            </a:r>
            <a:endParaRPr lang="en-US" altLang="en-US" sz="2400" dirty="0">
              <a:solidFill>
                <a:srgbClr val="FFFF00"/>
              </a:solidFill>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err="1" smtClean="0">
                <a:ea typeface="Courier"/>
                <a:cs typeface="Courier"/>
              </a:rPr>
              <a:t>motd</a:t>
            </a:r>
            <a:endParaRPr lang="en-US" altLang="en-US" sz="2400" dirty="0" smtClean="0">
              <a:ea typeface="Courier"/>
              <a:cs typeface="Courier"/>
            </a:endParaRP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479458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lin-webhead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”Apache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a:latin typeface="Consolas" panose="020B0609020204030204" pitchFamily="49" charset="0"/>
                <a:cs typeface="Consolas" panose="020B0609020204030204" pitchFamily="49" charset="0"/>
              </a:rPr>
              <a:t>run_list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“apache"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marL="914400" indent="-914400" eaLnBrk="1" hangingPunct="1">
              <a:buFont typeface="+mj-lt"/>
              <a:buAutoNum type="arabicPeriod"/>
            </a:pPr>
            <a:r>
              <a:rPr lang="en-US" altLang="en-US" dirty="0" smtClean="0"/>
              <a:t>Modify role file</a:t>
            </a:r>
          </a:p>
          <a:p>
            <a:pPr marL="914400" indent="-914400" eaLnBrk="1" hangingPunct="1">
              <a:buFont typeface="+mj-lt"/>
              <a:buAutoNum type="arabicPeriod"/>
            </a:pPr>
            <a:r>
              <a:rPr lang="en-US" altLang="en-US" dirty="0" smtClean="0"/>
              <a:t>Upload Role</a:t>
            </a:r>
          </a:p>
          <a:p>
            <a:pPr marL="914400" indent="-914400" eaLnBrk="1" hangingPunct="1">
              <a:buFont typeface="+mj-lt"/>
              <a:buAutoNum type="arabicPeriod"/>
            </a:pPr>
            <a:r>
              <a:rPr lang="en-US" altLang="en-US" dirty="0" smtClean="0"/>
              <a:t>Converge Node</a:t>
            </a:r>
          </a:p>
          <a:p>
            <a:pPr marL="914400" indent="-914400" eaLnBrk="1" hangingPunct="1">
              <a:buFont typeface="+mj-lt"/>
              <a:buAutoNum type="arabicPeriod"/>
            </a:pPr>
            <a:r>
              <a:rPr lang="en-US" altLang="en-US" dirty="0" smtClean="0"/>
              <a:t>Browse to &lt;hostname&gt;:8000</a:t>
            </a:r>
          </a:p>
          <a:p>
            <a:pPr marL="914400" indent="-914400" eaLnBrk="1" hangingPunct="1">
              <a:buFont typeface="+mj-lt"/>
              <a:buAutoNum type="arabicPeriod"/>
            </a:pPr>
            <a:r>
              <a:rPr lang="en-US" altLang="en-US" dirty="0" smtClean="0"/>
              <a:t>See “We Love Admins” in homepage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45596" y="2495550"/>
            <a:ext cx="71125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6226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53253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 Note About Notepad++</a:t>
            </a:r>
            <a:endParaRPr lang="en-US" dirty="0"/>
          </a:p>
        </p:txBody>
      </p:sp>
      <p:sp>
        <p:nvSpPr>
          <p:cNvPr id="305154" name="Rectangle 2"/>
          <p:cNvSpPr>
            <a:spLocks noGrp="1" noChangeArrowheads="1"/>
          </p:cNvSpPr>
          <p:nvPr>
            <p:ph type="body" idx="1"/>
          </p:nvPr>
        </p:nvSpPr>
        <p:spPr>
          <a:ln/>
        </p:spPr>
        <p:txBody>
          <a:bodyPr/>
          <a:lstStyle/>
          <a:p>
            <a:pPr marL="405040" lvl="1" indent="0">
              <a:buNone/>
            </a:pPr>
            <a:r>
              <a:rPr lang="en-US" dirty="0" smtClean="0"/>
              <a:t>In Notepad++, be </a:t>
            </a:r>
          </a:p>
          <a:p>
            <a:pPr marL="405040" lvl="1" indent="0">
              <a:buNone/>
            </a:pPr>
            <a:r>
              <a:rPr lang="en-US" dirty="0" smtClean="0"/>
              <a:t>sure to save your</a:t>
            </a:r>
          </a:p>
          <a:p>
            <a:pPr marL="405040" lvl="1" indent="0">
              <a:buNone/>
            </a:pPr>
            <a:r>
              <a:rPr lang="en-US" dirty="0" smtClean="0"/>
              <a:t>files as UNIX files, </a:t>
            </a:r>
          </a:p>
          <a:p>
            <a:pPr marL="405040" lvl="1" indent="0">
              <a:buNone/>
            </a:pPr>
            <a:r>
              <a:rPr lang="en-US" dirty="0" smtClean="0"/>
              <a:t>otherwise control</a:t>
            </a:r>
          </a:p>
          <a:p>
            <a:pPr marL="405040" lvl="1" indent="0">
              <a:buNone/>
            </a:pPr>
            <a:r>
              <a:rPr lang="en-US" dirty="0" smtClean="0"/>
              <a:t>characters that are </a:t>
            </a:r>
          </a:p>
          <a:p>
            <a:pPr marL="405040" lvl="1" indent="0">
              <a:buNone/>
            </a:pPr>
            <a:r>
              <a:rPr lang="en-US" dirty="0" smtClean="0"/>
              <a:t>undiscoverable</a:t>
            </a:r>
          </a:p>
          <a:p>
            <a:pPr marL="405040" lvl="1" indent="0">
              <a:buNone/>
            </a:pPr>
            <a:r>
              <a:rPr lang="en-US" dirty="0" smtClean="0"/>
              <a:t>will be embedded </a:t>
            </a:r>
            <a:br>
              <a:rPr lang="en-US" dirty="0" smtClean="0"/>
            </a:br>
            <a:r>
              <a:rPr lang="en-US" dirty="0" smtClean="0"/>
              <a:t>into your code.</a:t>
            </a:r>
          </a:p>
        </p:txBody>
      </p:sp>
      <p:pic>
        <p:nvPicPr>
          <p:cNvPr id="3" name="Picture 2" descr="notep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94" y="1905000"/>
            <a:ext cx="8128000" cy="6324600"/>
          </a:xfrm>
          <a:prstGeom prst="rect">
            <a:avLst/>
          </a:prstGeom>
        </p:spPr>
      </p:pic>
    </p:spTree>
    <p:extLst>
      <p:ext uri="{BB962C8B-B14F-4D97-AF65-F5344CB8AC3E}">
        <p14:creationId xmlns:p14="http://schemas.microsoft.com/office/powerpoint/2010/main" val="3140574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2800" dirty="0">
                <a:solidFill>
                  <a:srgbClr val="BA2121"/>
                </a:solidFill>
                <a:latin typeface="Courier"/>
                <a:ea typeface="Courier"/>
                <a:cs typeface="Courier"/>
                <a:sym typeface="Courier"/>
              </a:rPr>
              <a:t>apache</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”apache"</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"apache"</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2486896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356394" y="1962150"/>
            <a:ext cx="15544800"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smtClean="0">
                <a:ea typeface="Courier"/>
                <a:cs typeface="Courier"/>
              </a:rPr>
              <a:t>“</a:t>
            </a:r>
            <a:r>
              <a:rPr lang="en-US" altLang="en-US" sz="3200" dirty="0" err="1" smtClean="0">
                <a:ea typeface="Courier"/>
                <a:cs typeface="Courier"/>
              </a:rPr>
              <a:t>role:lin-webhead</a:t>
            </a:r>
            <a:r>
              <a:rPr lang="en-US" altLang="en-US" sz="3200" dirty="0" smtClean="0">
                <a:ea typeface="Courier"/>
                <a:cs typeface="Courier"/>
              </a:rPr>
              <a:t>” </a:t>
            </a:r>
            <a:r>
              <a:rPr lang="en-US" altLang="en-US" sz="3200" dirty="0">
                <a:ea typeface="Courier"/>
                <a:cs typeface="Courier"/>
              </a:rPr>
              <a:t>-a </a:t>
            </a:r>
            <a:r>
              <a:rPr lang="en-US" altLang="en-US" sz="3200" dirty="0" err="1" smtClean="0">
                <a:ea typeface="Courier"/>
                <a:cs typeface="Courier"/>
              </a:rPr>
              <a:t>apache.sites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Search for the </a:t>
            </a:r>
            <a:r>
              <a:rPr lang="en-US" sz="4400" dirty="0" smtClean="0">
                <a:sym typeface="Arial Bold" charset="0"/>
              </a:rPr>
              <a:t>Apache sites </a:t>
            </a:r>
            <a:r>
              <a:rPr lang="en-US" sz="4400" dirty="0">
                <a:sym typeface="Arial Bold" charset="0"/>
              </a:rPr>
              <a:t>attribute on all nodes with the role </a:t>
            </a:r>
            <a:r>
              <a:rPr lang="en-US" sz="4400" dirty="0" smtClean="0">
                <a:sym typeface="Arial Bold" charset="0"/>
              </a:rPr>
              <a:t>apache-webserver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linuxnode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smtClean="0">
                <a:ea typeface="Courier"/>
                <a:cs typeface="Courier"/>
              </a:rPr>
              <a:t>apache.sites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3111498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a:t>
            </a:r>
            <a:r>
              <a:rPr lang="en-US" altLang="en-US" dirty="0" smtClean="0">
                <a:solidFill>
                  <a:srgbClr val="000000"/>
                </a:solidFill>
                <a:cs typeface="Arial" pitchFamily="34" charset="0"/>
              </a:rPr>
              <a:t>(or core) role</a:t>
            </a:r>
            <a:r>
              <a:rPr lang="en-US" altLang="en-US" dirty="0">
                <a:solidFill>
                  <a:srgbClr val="000000"/>
                </a:solidFill>
                <a:cs typeface="Arial" pitchFamily="34" charset="0"/>
              </a:rPr>
              <a:t>,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dirty="0" smtClean="0"/>
              <a:t>When to use a Base (core) Role</a:t>
            </a:r>
            <a:endParaRPr lang="en-US" dirty="0"/>
          </a:p>
        </p:txBody>
      </p:sp>
    </p:spTree>
    <p:extLst>
      <p:ext uri="{BB962C8B-B14F-4D97-AF65-F5344CB8AC3E}">
        <p14:creationId xmlns:p14="http://schemas.microsoft.com/office/powerpoint/2010/main" val="4234758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4" y="2381250"/>
            <a:ext cx="15773400" cy="39433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Windows Role</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-logger]”</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roles\win-</a:t>
            </a:r>
            <a:r>
              <a:rPr lang="en-US" altLang="en-US" dirty="0" err="1" smtClean="0">
                <a:latin typeface="Courier"/>
                <a:ea typeface="Courier"/>
                <a:cs typeface="Courier"/>
                <a:sym typeface="Courier"/>
              </a:rPr>
              <a:t>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”win-</a:t>
            </a:r>
            <a:r>
              <a:rPr lang="en-US" sz="4400" dirty="0" err="1" smtClean="0">
                <a:solidFill>
                  <a:srgbClr val="BA2121"/>
                </a:solidFill>
                <a:latin typeface="Consolas" panose="020B0609020204030204" pitchFamily="49" charset="0"/>
                <a:cs typeface="Consolas" panose="020B0609020204030204" pitchFamily="49" charset="0"/>
              </a:rPr>
              <a:t>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”Windows 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iis_demo</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51777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r>
            <a:b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b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Set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run list to just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all the entries in the 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 then </a:t>
            </a:r>
            <a:r>
              <a:rPr lang="en-US" altLang="en-US" dirty="0" smtClean="0">
                <a:solidFill>
                  <a:srgbClr val="000000"/>
                </a:solidFill>
                <a:latin typeface="Arial Bold" pitchFamily="34" charset="0"/>
                <a:cs typeface="Arial Bold" pitchFamily="34" charset="0"/>
                <a:sym typeface="Arial Bold" pitchFamily="34" charset="0"/>
              </a:rPr>
              <a:t>save</a:t>
            </a:r>
            <a:r>
              <a:rPr lang="en-US" altLang="en-US" dirty="0" smtClean="0">
                <a:solidFill>
                  <a:srgbClr val="000000"/>
                </a:solidFill>
                <a:cs typeface="Arial" pitchFamily="34" charset="0"/>
              </a:rPr>
              <a:t> and </a:t>
            </a:r>
            <a:r>
              <a:rPr lang="en-US" altLang="en-US" dirty="0" smtClean="0">
                <a:solidFill>
                  <a:srgbClr val="000000"/>
                </a:solidFill>
                <a:latin typeface="Arial Bold" pitchFamily="34" charset="0"/>
                <a:cs typeface="Arial Bold" pitchFamily="34" charset="0"/>
                <a:sym typeface="Arial Bold" pitchFamily="34" charset="0"/>
              </a:rPr>
              <a:t>close</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Upload the core role</a:t>
            </a:r>
          </a:p>
          <a:p>
            <a:pPr defTabSz="914400" eaLnBrk="1" fontAlgn="base" hangingPunct="1">
              <a:spcAft>
                <a:spcPct val="0"/>
              </a:spcAft>
            </a:pPr>
            <a:r>
              <a:rPr lang="en-US" altLang="en-US" dirty="0" smtClean="0">
                <a:solidFill>
                  <a:srgbClr val="000000"/>
                </a:solidFill>
                <a:cs typeface="Arial" pitchFamily="34" charset="0"/>
              </a:rPr>
              <a:t>Upload the webserver role</a:t>
            </a:r>
          </a:p>
          <a:p>
            <a:pPr defTabSz="914400" eaLnBrk="1" fontAlgn="base" hangingPunct="1">
              <a:spcAft>
                <a:spcPct val="0"/>
              </a:spcAft>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4572000"/>
            <a:ext cx="14657232" cy="434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a:t>
            </a:r>
            <a:r>
              <a:rPr lang="en-US" altLang="en-US" sz="2200" dirty="0" smtClean="0">
                <a:ea typeface="Courier"/>
                <a:cs typeface="Courier"/>
              </a:rPr>
              <a:t>[win-</a:t>
            </a:r>
            <a:r>
              <a:rPr lang="en-US" altLang="en-US" sz="2200" dirty="0" err="1" smtClean="0">
                <a:ea typeface="Courier"/>
                <a:cs typeface="Courier"/>
              </a:rPr>
              <a:t>webhead</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[2014-02-25T10:05:36-08:00] INFO: Run List expands to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a:t>
            </a:r>
            <a:r>
              <a:rPr lang="en-US" altLang="en-US" sz="2200" dirty="0">
                <a:ea typeface="Courier"/>
                <a:cs typeface="Courier"/>
              </a:rPr>
              <a:t>users, </a:t>
            </a:r>
            <a:r>
              <a:rPr lang="en-US" altLang="en-US" sz="2200" dirty="0" smtClean="0">
                <a:ea typeface="Courier"/>
                <a:cs typeface="Courier"/>
              </a:rPr>
              <a:t/>
            </a:r>
            <a:br>
              <a:rPr lang="en-US" altLang="en-US" sz="2200" dirty="0" smtClean="0">
                <a:ea typeface="Courier"/>
                <a:cs typeface="Courier"/>
              </a:rPr>
            </a:br>
            <a:r>
              <a:rPr lang="en-US" altLang="en-US" sz="2200" dirty="0" err="1" smtClean="0">
                <a:ea typeface="Courier"/>
                <a:cs typeface="Courier"/>
              </a:rPr>
              <a:t>ip</a:t>
            </a:r>
            <a:r>
              <a:rPr lang="en-US" altLang="en-US" sz="2200" dirty="0" smtClean="0">
                <a:ea typeface="Courier"/>
                <a:cs typeface="Courier"/>
              </a:rPr>
              <a:t>-logger,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-logger”, ”</a:t>
            </a:r>
            <a:r>
              <a:rPr lang="en-US" altLang="en-US" sz="2200" dirty="0" err="1" smtClean="0">
                <a:ea typeface="Courier"/>
                <a:cs typeface="Courier"/>
              </a:rPr>
              <a:t>iis_demo</a:t>
            </a: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users,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del_val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hosts</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a:t>
            </a:r>
            <a:r>
              <a:rPr lang="en-US" altLang="en-US" sz="2200" dirty="0">
                <a:ea typeface="Courier"/>
                <a:cs typeface="Courier"/>
              </a:rPr>
              <a:t>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4724399"/>
            <a:ext cx="139446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657214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 "recipe[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Tree>
    <p:extLst>
      <p:ext uri="{BB962C8B-B14F-4D97-AF65-F5344CB8AC3E}">
        <p14:creationId xmlns:p14="http://schemas.microsoft.com/office/powerpoint/2010/main" val="1837147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02439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 "recipe[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users::create-users]</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Tree>
    <p:extLst>
      <p:ext uri="{BB962C8B-B14F-4D97-AF65-F5344CB8AC3E}">
        <p14:creationId xmlns:p14="http://schemas.microsoft.com/office/powerpoint/2010/main" val="3939662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lin-webhead.rb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6220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lin-webhead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”Linux 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[apache]”</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lin-webhead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r>
            <a:b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b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Set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run list to just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all the entries in the 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 then </a:t>
            </a:r>
            <a:r>
              <a:rPr lang="en-US" altLang="en-US" dirty="0" smtClean="0">
                <a:solidFill>
                  <a:srgbClr val="000000"/>
                </a:solidFill>
                <a:latin typeface="Arial Bold" pitchFamily="34" charset="0"/>
                <a:cs typeface="Arial Bold" pitchFamily="34" charset="0"/>
                <a:sym typeface="Arial Bold" pitchFamily="34" charset="0"/>
              </a:rPr>
              <a:t>save</a:t>
            </a:r>
            <a:r>
              <a:rPr lang="en-US" altLang="en-US" dirty="0" smtClean="0">
                <a:solidFill>
                  <a:srgbClr val="000000"/>
                </a:solidFill>
                <a:cs typeface="Arial" pitchFamily="34" charset="0"/>
              </a:rPr>
              <a:t> and </a:t>
            </a:r>
            <a:r>
              <a:rPr lang="en-US" altLang="en-US" dirty="0" smtClean="0">
                <a:solidFill>
                  <a:srgbClr val="000000"/>
                </a:solidFill>
                <a:latin typeface="Arial Bold" pitchFamily="34" charset="0"/>
                <a:cs typeface="Arial Bold" pitchFamily="34" charset="0"/>
                <a:sym typeface="Arial Bold" pitchFamily="34" charset="0"/>
              </a:rPr>
              <a:t>close</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3703829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Upload the core role</a:t>
            </a:r>
          </a:p>
          <a:p>
            <a:pPr defTabSz="914400" eaLnBrk="1" fontAlgn="base" hangingPunct="1">
              <a:spcAft>
                <a:spcPct val="0"/>
              </a:spcAft>
            </a:pPr>
            <a:r>
              <a:rPr lang="en-US" altLang="en-US" dirty="0" smtClean="0">
                <a:solidFill>
                  <a:srgbClr val="000000"/>
                </a:solidFill>
                <a:cs typeface="Arial" pitchFamily="34" charset="0"/>
              </a:rPr>
              <a:t>Upload the </a:t>
            </a:r>
            <a:r>
              <a:rPr lang="en-US" altLang="en-US" dirty="0" err="1" smtClean="0">
                <a:solidFill>
                  <a:srgbClr val="000000"/>
                </a:solidFill>
                <a:cs typeface="Arial" pitchFamily="34" charset="0"/>
              </a:rPr>
              <a:t>lin-webhead</a:t>
            </a:r>
            <a:r>
              <a:rPr lang="en-US" altLang="en-US" dirty="0" smtClean="0">
                <a:solidFill>
                  <a:srgbClr val="000000"/>
                </a:solidFill>
                <a:cs typeface="Arial" pitchFamily="34" charset="0"/>
              </a:rPr>
              <a:t> role</a:t>
            </a:r>
          </a:p>
          <a:p>
            <a:pPr defTabSz="914400" eaLnBrk="1" fontAlgn="base" hangingPunct="1">
              <a:spcAft>
                <a:spcPct val="0"/>
              </a:spcAft>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4724400"/>
            <a:ext cx="14657232" cy="502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a:t>
            </a:r>
            <a:r>
              <a:rPr lang="en-US" altLang="en-US" sz="2200" dirty="0" smtClean="0">
                <a:ea typeface="Courier"/>
                <a:cs typeface="Courier"/>
              </a:rPr>
              <a:t>[</a:t>
            </a:r>
            <a:r>
              <a:rPr lang="en-US" altLang="en-US" sz="2200" dirty="0" err="1" smtClean="0">
                <a:ea typeface="Courier"/>
                <a:cs typeface="Courier"/>
              </a:rPr>
              <a:t>lin-webhead</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[2014-02-25T10:05:36-08:00] INFO: Run List expands to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 </a:t>
            </a:r>
            <a:r>
              <a:rPr lang="en-US" altLang="en-US" sz="2200" dirty="0">
                <a:ea typeface="Courier"/>
                <a:cs typeface="Courier"/>
              </a:rPr>
              <a:t>users, </a:t>
            </a:r>
            <a:r>
              <a:rPr lang="en-US" altLang="en-US" sz="2200" dirty="0" smtClean="0">
                <a:ea typeface="Courier"/>
                <a:cs typeface="Courier"/>
              </a:rPr>
              <a:t/>
            </a:r>
            <a:br>
              <a:rPr lang="en-US" altLang="en-US" sz="2200" dirty="0" smtClean="0">
                <a:ea typeface="Courier"/>
                <a:cs typeface="Courier"/>
              </a:rPr>
            </a:br>
            <a:r>
              <a:rPr lang="en-US" altLang="en-US" sz="2200" dirty="0" err="1" smtClean="0">
                <a:ea typeface="Courier"/>
                <a:cs typeface="Courier"/>
              </a:rPr>
              <a:t>ip</a:t>
            </a:r>
            <a:r>
              <a:rPr lang="en-US" altLang="en-US" sz="2200" dirty="0" smtClean="0">
                <a:ea typeface="Courier"/>
                <a:cs typeface="Courier"/>
              </a:rPr>
              <a:t>-logger, apache]</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-logger”, ”apache"]</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a:t>
            </a:r>
            <a:r>
              <a:rPr lang="en-US" altLang="en-US" sz="2200" dirty="0" err="1" smtClean="0">
                <a:ea typeface="Courier"/>
                <a:cs typeface="Courier"/>
              </a:rPr>
              <a:t>del_val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 users, </a:t>
            </a:r>
            <a:r>
              <a:rPr lang="en-US" altLang="en-US" sz="2200" dirty="0" err="1" smtClean="0">
                <a:ea typeface="Courier"/>
                <a:cs typeface="Courier"/>
              </a:rPr>
              <a:t>ip</a:t>
            </a:r>
            <a:r>
              <a:rPr lang="en-US" altLang="en-US" sz="2200" dirty="0" smtClean="0">
                <a:ea typeface="Courier"/>
                <a:cs typeface="Courier"/>
              </a:rPr>
              <a:t>-logger, 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del-</a:t>
            </a:r>
            <a:r>
              <a:rPr lang="en-US" altLang="en-US" sz="2200" dirty="0" err="1" smtClean="0">
                <a:ea typeface="Courier"/>
                <a:cs typeface="Courier"/>
              </a:rPr>
              <a:t>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a:t>
            </a:r>
            <a:r>
              <a:rPr lang="en-US" altLang="en-US" sz="2200" dirty="0" err="1" smtClean="0">
                <a:ea typeface="Courier"/>
                <a:cs typeface="Courier"/>
              </a:rPr>
              <a:t>motd</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users</a:t>
            </a:r>
          </a:p>
          <a:p>
            <a:pPr defTabSz="914400" eaLnBrk="1" fontAlgn="base" hangingPunct="1">
              <a:spcBef>
                <a:spcPct val="0"/>
              </a:spcBef>
              <a:spcAft>
                <a:spcPct val="0"/>
              </a:spcAft>
            </a:pPr>
            <a:r>
              <a:rPr lang="en-US" altLang="en-US" sz="2200" dirty="0" smtClean="0">
                <a:ea typeface="Courier"/>
                <a:cs typeface="Courier"/>
              </a:rPr>
              <a:t>  - </a:t>
            </a:r>
            <a:r>
              <a:rPr lang="en-US" altLang="en-US" sz="2200" dirty="0" err="1" smtClean="0">
                <a:ea typeface="Courier"/>
                <a:cs typeface="Courier"/>
              </a:rPr>
              <a:t>ip</a:t>
            </a:r>
            <a:r>
              <a:rPr lang="en-US" altLang="en-US" sz="2200" dirty="0" smtClean="0">
                <a:ea typeface="Courier"/>
                <a:cs typeface="Courier"/>
              </a:rPr>
              <a:t>-logger</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4724400"/>
            <a:ext cx="139446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377075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Bootstraping</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Nodes with Roles and Environments</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You can assign BOTH a Role and an Environment to a node when bootstrapping it</a:t>
            </a:r>
          </a:p>
          <a:p>
            <a:pPr defTabSz="914400" eaLnBrk="1" fontAlgn="base" hangingPunct="1">
              <a:spcAft>
                <a:spcPct val="0"/>
              </a:spcAft>
            </a:pPr>
            <a:r>
              <a:rPr lang="en-US" altLang="en-US" dirty="0" smtClean="0">
                <a:solidFill>
                  <a:srgbClr val="000000"/>
                </a:solidFill>
                <a:cs typeface="Arial" pitchFamily="34" charset="0"/>
              </a:rPr>
              <a:t>This means the node goes from not being </a:t>
            </a:r>
            <a:br>
              <a:rPr lang="en-US" altLang="en-US" dirty="0" smtClean="0">
                <a:solidFill>
                  <a:srgbClr val="000000"/>
                </a:solidFill>
                <a:cs typeface="Arial" pitchFamily="34" charset="0"/>
              </a:rPr>
            </a:br>
            <a:r>
              <a:rPr lang="en-US" altLang="en-US" dirty="0" smtClean="0">
                <a:solidFill>
                  <a:srgbClr val="000000"/>
                </a:solidFill>
                <a:cs typeface="Arial" pitchFamily="34" charset="0"/>
              </a:rPr>
              <a:t>Chef-enabled, to existing as a complete Chef-enabled webserver (or database server, load balancer, etc.) in the Environment you specify</a:t>
            </a:r>
          </a:p>
          <a:p>
            <a:pPr defTabSz="914400" eaLnBrk="1" fontAlgn="base" hangingPunct="1">
              <a:spcAft>
                <a:spcPct val="0"/>
              </a:spcAft>
            </a:pPr>
            <a:r>
              <a:rPr lang="en-US" altLang="en-US" dirty="0" smtClean="0">
                <a:solidFill>
                  <a:srgbClr val="000000"/>
                </a:solidFill>
                <a:cs typeface="Arial" pitchFamily="34" charset="0"/>
              </a:rPr>
              <a:t>Use –r “role[</a:t>
            </a:r>
            <a:r>
              <a:rPr lang="en-US" altLang="en-US" dirty="0" err="1" smtClean="0">
                <a:solidFill>
                  <a:srgbClr val="000000"/>
                </a:solidFill>
                <a:cs typeface="Arial" pitchFamily="34" charset="0"/>
              </a:rPr>
              <a:t>rolename</a:t>
            </a:r>
            <a:r>
              <a:rPr lang="en-US" altLang="en-US" dirty="0" smtClean="0">
                <a:solidFill>
                  <a:srgbClr val="000000"/>
                </a:solidFill>
                <a:cs typeface="Arial" pitchFamily="34" charset="0"/>
              </a:rPr>
              <a:t>]” and –E “</a:t>
            </a:r>
            <a:r>
              <a:rPr lang="en-US" altLang="en-US" dirty="0" err="1" smtClean="0">
                <a:solidFill>
                  <a:srgbClr val="000000"/>
                </a:solidFill>
                <a:cs typeface="Arial" pitchFamily="34" charset="0"/>
              </a:rPr>
              <a:t>environmentname</a:t>
            </a:r>
            <a:r>
              <a:rPr lang="en-US" altLang="en-US" dirty="0" smtClean="0">
                <a:solidFill>
                  <a:srgbClr val="000000"/>
                </a:solidFill>
                <a:cs typeface="Arial" pitchFamily="34" charset="0"/>
              </a:rPr>
              <a:t>”</a:t>
            </a:r>
          </a:p>
          <a:p>
            <a:pPr defTabSz="914400" eaLnBrk="1" fontAlgn="base" hangingPunct="1">
              <a:spcAft>
                <a:spcPct val="0"/>
              </a:spcAft>
            </a:pPr>
            <a:r>
              <a:rPr lang="en-US" altLang="en-US" dirty="0" smtClean="0">
                <a:solidFill>
                  <a:srgbClr val="000000"/>
                </a:solidFill>
                <a:cs typeface="Arial" pitchFamily="34" charset="0"/>
              </a:rPr>
              <a:t>Note the capitalization of the –r and –E options</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3188758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280194" y="2476500"/>
            <a:ext cx="15849600" cy="2247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a:t>
            </a:r>
            <a:r>
              <a:rPr lang="en-US" sz="3600" dirty="0" smtClean="0">
                <a:solidFill>
                  <a:schemeClr val="bg1"/>
                </a:solidFill>
                <a:latin typeface="Courier"/>
                <a:ea typeface="Courier"/>
                <a:cs typeface="Courier"/>
                <a:sym typeface="Courier"/>
              </a:rPr>
              <a:t>bootstrap windows </a:t>
            </a:r>
            <a:r>
              <a:rPr lang="en-US" sz="3600" dirty="0" err="1" smtClean="0">
                <a:solidFill>
                  <a:schemeClr val="bg1"/>
                </a:solidFill>
                <a:latin typeface="Courier"/>
                <a:ea typeface="Courier"/>
                <a:cs typeface="Courier"/>
                <a:sym typeface="Courier"/>
              </a:rPr>
              <a:t>winrm</a:t>
            </a:r>
            <a:r>
              <a:rPr lang="en-US" sz="3600" dirty="0" smtClean="0">
                <a:solidFill>
                  <a:schemeClr val="bg1"/>
                </a:solidFill>
                <a:latin typeface="Courier"/>
                <a:ea typeface="Courier"/>
                <a:cs typeface="Courier"/>
                <a:sym typeface="Courier"/>
              </a:rPr>
              <a:t> </a:t>
            </a:r>
            <a:r>
              <a:rPr lang="en-US" sz="3600" dirty="0" smtClean="0">
                <a:solidFill>
                  <a:srgbClr val="FFFFFF"/>
                </a:solidFill>
                <a:latin typeface="Courier"/>
                <a:ea typeface="Courier"/>
                <a:cs typeface="Courier"/>
                <a:sym typeface="Courier"/>
              </a:rPr>
              <a:t>&lt;EXTERNAL_ADDRESS&gt;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-x username –P password -</a:t>
            </a:r>
            <a:r>
              <a:rPr lang="en-US" sz="3600" dirty="0" smtClean="0">
                <a:solidFill>
                  <a:schemeClr val="bg1"/>
                </a:solidFill>
                <a:latin typeface="Courier"/>
                <a:ea typeface="Courier"/>
                <a:cs typeface="Courier"/>
                <a:sym typeface="Courier"/>
              </a:rPr>
              <a:t>N ”windowsnode2” </a:t>
            </a:r>
            <a:br>
              <a:rPr lang="en-US" sz="3600" dirty="0" smtClean="0">
                <a:solidFill>
                  <a:schemeClr val="bg1"/>
                </a:solidFill>
                <a:latin typeface="Courier"/>
                <a:ea typeface="Courier"/>
                <a:cs typeface="Courier"/>
                <a:sym typeface="Courier"/>
              </a:rPr>
            </a:br>
            <a:r>
              <a:rPr lang="en-US" sz="3600" dirty="0" smtClean="0">
                <a:solidFill>
                  <a:srgbClr val="FFFF00"/>
                </a:solidFill>
                <a:latin typeface="Courier"/>
                <a:ea typeface="Courier"/>
                <a:cs typeface="Courier"/>
                <a:sym typeface="Courier"/>
              </a:rPr>
              <a:t>–r `’role[win-</a:t>
            </a:r>
            <a:r>
              <a:rPr lang="en-US" sz="3600" dirty="0" err="1" smtClean="0">
                <a:solidFill>
                  <a:srgbClr val="FFFF00"/>
                </a:solidFill>
                <a:latin typeface="Courier"/>
                <a:ea typeface="Courier"/>
                <a:cs typeface="Courier"/>
                <a:sym typeface="Courier"/>
              </a:rPr>
              <a:t>webhead</a:t>
            </a:r>
            <a:r>
              <a:rPr lang="en-US" sz="3600" dirty="0" smtClean="0">
                <a:solidFill>
                  <a:srgbClr val="FFFF00"/>
                </a:solidFill>
                <a:latin typeface="Courier"/>
                <a:ea typeface="Courier"/>
                <a:cs typeface="Courier"/>
                <a:sym typeface="Courier"/>
              </a:rPr>
              <a:t>]`’ –E “windows-</a:t>
            </a:r>
            <a:r>
              <a:rPr lang="en-US" sz="3600" dirty="0" err="1" smtClean="0">
                <a:solidFill>
                  <a:srgbClr val="FFFF00"/>
                </a:solidFill>
                <a:latin typeface="Courier"/>
                <a:ea typeface="Courier"/>
                <a:cs typeface="Courier"/>
                <a:sym typeface="Courier"/>
              </a:rPr>
              <a:t>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191490" name="Rectangle 2"/>
          <p:cNvSpPr>
            <a:spLocks noGrp="1" noChangeArrowheads="1"/>
          </p:cNvSpPr>
          <p:nvPr>
            <p:ph type="title"/>
          </p:nvPr>
        </p:nvSpPr>
        <p:spPr>
          <a:xfrm>
            <a:off x="432595" y="177800"/>
            <a:ext cx="15468600" cy="1117600"/>
          </a:xfrm>
        </p:spPr>
        <p:txBody>
          <a:bodyPr/>
          <a:lstStyle/>
          <a:p>
            <a:pPr eaLnBrk="1" hangingPunct="1">
              <a:defRPr/>
            </a:pPr>
            <a:r>
              <a:rPr lang="en-US" dirty="0">
                <a:sym typeface="Arial Bold" charset="0"/>
              </a:rPr>
              <a:t>"</a:t>
            </a:r>
            <a:r>
              <a:rPr lang="en-US" dirty="0" smtClean="0">
                <a:sym typeface="Arial Bold" charset="0"/>
              </a:rPr>
              <a:t>Bootstrap” with Role and Environment</a:t>
            </a:r>
            <a:endParaRPr lang="en-US" dirty="0">
              <a:sym typeface="Arial Bold" charset="0"/>
            </a:endParaRPr>
          </a:p>
        </p:txBody>
      </p:sp>
      <p:sp>
        <p:nvSpPr>
          <p:cNvPr id="2" name="TextBox 1"/>
          <p:cNvSpPr txBox="1"/>
          <p:nvPr/>
        </p:nvSpPr>
        <p:spPr>
          <a:xfrm>
            <a:off x="735392" y="1752600"/>
            <a:ext cx="5070895" cy="523220"/>
          </a:xfrm>
          <a:prstGeom prst="rect">
            <a:avLst/>
          </a:prstGeom>
          <a:noFill/>
        </p:spPr>
        <p:txBody>
          <a:bodyPr wrap="none" rtlCol="0">
            <a:spAutoFit/>
          </a:bodyPr>
          <a:lstStyle/>
          <a:p>
            <a:r>
              <a:rPr lang="en-US" dirty="0" smtClean="0"/>
              <a:t>To Bootstrap a </a:t>
            </a:r>
            <a:r>
              <a:rPr lang="en-US" b="1" dirty="0" smtClean="0"/>
              <a:t>Windows</a:t>
            </a:r>
            <a:r>
              <a:rPr lang="en-US" dirty="0" smtClean="0"/>
              <a:t> node</a:t>
            </a:r>
            <a:endParaRPr lang="en-US" dirty="0"/>
          </a:p>
        </p:txBody>
      </p:sp>
      <p:sp>
        <p:nvSpPr>
          <p:cNvPr id="6" name="Rectangle 1"/>
          <p:cNvSpPr>
            <a:spLocks/>
          </p:cNvSpPr>
          <p:nvPr/>
        </p:nvSpPr>
        <p:spPr bwMode="auto">
          <a:xfrm>
            <a:off x="815596" y="5715000"/>
            <a:ext cx="15087600" cy="198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bootstrap &lt;EXTERNAL_ADDRESS&gt; -x username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–P password -N ”linuxnode2” </a:t>
            </a:r>
          </a:p>
          <a:p>
            <a:r>
              <a:rPr lang="en-US" sz="3600" dirty="0" smtClean="0">
                <a:solidFill>
                  <a:srgbClr val="FFFF00"/>
                </a:solidFill>
                <a:latin typeface="Courier"/>
                <a:ea typeface="Courier"/>
                <a:cs typeface="Courier"/>
                <a:sym typeface="Courier"/>
              </a:rPr>
              <a:t>–r `’role[</a:t>
            </a:r>
            <a:r>
              <a:rPr lang="en-US" sz="3600" dirty="0" err="1" smtClean="0">
                <a:solidFill>
                  <a:srgbClr val="FFFF00"/>
                </a:solidFill>
                <a:latin typeface="Courier"/>
                <a:ea typeface="Courier"/>
                <a:cs typeface="Courier"/>
                <a:sym typeface="Courier"/>
              </a:rPr>
              <a:t>lin-webhead</a:t>
            </a:r>
            <a:r>
              <a:rPr lang="en-US" sz="3600" dirty="0" smtClean="0">
                <a:solidFill>
                  <a:srgbClr val="FFFF00"/>
                </a:solidFill>
                <a:latin typeface="Courier"/>
                <a:ea typeface="Courier"/>
                <a:cs typeface="Courier"/>
                <a:sym typeface="Courier"/>
              </a:rPr>
              <a:t>]`’ –E “</a:t>
            </a:r>
            <a:r>
              <a:rPr lang="en-US" sz="3600" dirty="0" err="1" smtClean="0">
                <a:solidFill>
                  <a:srgbClr val="FFFF00"/>
                </a:solidFill>
                <a:latin typeface="Courier"/>
                <a:ea typeface="Courier"/>
                <a:cs typeface="Courier"/>
                <a:sym typeface="Courier"/>
              </a:rPr>
              <a:t>linux-dev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7" name="TextBox 6"/>
          <p:cNvSpPr txBox="1"/>
          <p:nvPr/>
        </p:nvSpPr>
        <p:spPr>
          <a:xfrm>
            <a:off x="737394" y="5105400"/>
            <a:ext cx="4455842" cy="523220"/>
          </a:xfrm>
          <a:prstGeom prst="rect">
            <a:avLst/>
          </a:prstGeom>
          <a:noFill/>
        </p:spPr>
        <p:txBody>
          <a:bodyPr wrap="none" rtlCol="0">
            <a:spAutoFit/>
          </a:bodyPr>
          <a:lstStyle/>
          <a:p>
            <a:r>
              <a:rPr lang="en-US" dirty="0" smtClean="0"/>
              <a:t>To Bootstrap a </a:t>
            </a:r>
            <a:r>
              <a:rPr lang="en-US" b="1" dirty="0" smtClean="0"/>
              <a:t>Linux</a:t>
            </a:r>
            <a:r>
              <a:rPr lang="en-US" dirty="0" smtClean="0"/>
              <a:t> node</a:t>
            </a:r>
            <a:endParaRPr lang="en-US" dirty="0"/>
          </a:p>
        </p:txBody>
      </p:sp>
      <p:sp>
        <p:nvSpPr>
          <p:cNvPr id="4" name="TextBox 3"/>
          <p:cNvSpPr txBox="1"/>
          <p:nvPr/>
        </p:nvSpPr>
        <p:spPr>
          <a:xfrm>
            <a:off x="2539730" y="7808893"/>
            <a:ext cx="10279727" cy="954107"/>
          </a:xfrm>
          <a:prstGeom prst="rect">
            <a:avLst/>
          </a:prstGeom>
          <a:noFill/>
        </p:spPr>
        <p:txBody>
          <a:bodyPr wrap="none" rtlCol="0">
            <a:spAutoFit/>
          </a:bodyPr>
          <a:lstStyle/>
          <a:p>
            <a:pPr algn="ctr"/>
            <a:r>
              <a:rPr lang="en-US" b="1" dirty="0" smtClean="0">
                <a:solidFill>
                  <a:srgbClr val="FF0000"/>
                </a:solidFill>
              </a:rPr>
              <a:t>NOTE: If you are using more then one node for this course, </a:t>
            </a:r>
          </a:p>
          <a:p>
            <a:pPr algn="ctr"/>
            <a:r>
              <a:rPr lang="en-US" b="1" dirty="0" smtClean="0">
                <a:solidFill>
                  <a:srgbClr val="FF0000"/>
                </a:solidFill>
              </a:rPr>
              <a:t>name them differently or Chef Server will give you an error!</a:t>
            </a:r>
            <a:endParaRPr lang="en-US" b="1" dirty="0">
              <a:solidFill>
                <a:srgbClr val="FF0000"/>
              </a:solidFill>
            </a:endParaRPr>
          </a:p>
        </p:txBody>
      </p:sp>
    </p:spTree>
    <p:extLst>
      <p:ext uri="{BB962C8B-B14F-4D97-AF65-F5344CB8AC3E}">
        <p14:creationId xmlns:p14="http://schemas.microsoft.com/office/powerpoint/2010/main" val="3344254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a:xfrm>
            <a:off x="800273" y="1879603"/>
            <a:ext cx="14872321" cy="6731000"/>
          </a:xfrm>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a:p>
            <a:pPr eaLnBrk="1" hangingPunct="1"/>
            <a:r>
              <a:rPr lang="en-US" altLang="en-US" dirty="0" smtClean="0"/>
              <a:t>How can you bootstrap using Roles and Environments?</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a:sym typeface="Arial Bold" charset="0"/>
              </a:rPr>
              <a:t>Using Community Cookbooks</a:t>
            </a: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a:t>
            </a:r>
            <a:r>
              <a:rPr lang="en-US" sz="4800" dirty="0">
                <a:solidFill>
                  <a:schemeClr val="tx1"/>
                </a:solidFill>
                <a:latin typeface="Arial" charset="0"/>
                <a:ea typeface="ＭＳ Ｐゴシック" charset="0"/>
                <a:cs typeface="Arial" charset="0"/>
                <a:sym typeface="Arial" charset="0"/>
              </a:rPr>
              <a:t>Community </a:t>
            </a:r>
            <a:r>
              <a:rPr lang="en-US" sz="4800" dirty="0" smtClean="0">
                <a:solidFill>
                  <a:schemeClr val="tx1"/>
                </a:solidFill>
                <a:latin typeface="Arial" charset="0"/>
                <a:ea typeface="ＭＳ Ｐゴシック" charset="0"/>
                <a:cs typeface="Arial" charset="0"/>
                <a:sym typeface="Arial" charset="0"/>
              </a:rPr>
              <a:t>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Community Site </a:t>
            </a:r>
            <a:r>
              <a:rPr lang="en-US" sz="4800" dirty="0" smtClean="0">
                <a:solidFill>
                  <a:schemeClr val="tx1"/>
                </a:solidFill>
                <a:latin typeface="Arial" charset="0"/>
                <a:ea typeface="ＭＳ Ｐゴシック" charset="0"/>
                <a:cs typeface="Arial" charset="0"/>
                <a:sym typeface="Arial" charset="0"/>
              </a:rPr>
              <a:t>API</a:t>
            </a: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800178" y="1993902"/>
            <a:ext cx="15101016"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err="1" smtClean="0">
                <a:solidFill>
                  <a:srgbClr val="FFFFFF"/>
                </a:solidFill>
                <a:latin typeface="Courier"/>
                <a:ea typeface="Courier"/>
                <a:cs typeface="Courier"/>
                <a:sym typeface="Courier"/>
              </a:rPr>
              <a:t>ws</a:t>
            </a:r>
            <a:r>
              <a:rPr lang="en-US" sz="3000" dirty="0" smtClean="0">
                <a:solidFill>
                  <a:srgbClr val="FFFFFF"/>
                </a:solidFill>
                <a:latin typeface="Courier"/>
                <a:ea typeface="Courier"/>
                <a:cs typeface="Courier"/>
                <a:sym typeface="Courier"/>
              </a:rPr>
              <a:t>&gt; curl </a:t>
            </a:r>
            <a:r>
              <a:rPr lang="en-US" sz="3000" dirty="0">
                <a:solidFill>
                  <a:srgbClr val="FFFFFF"/>
                </a:solidFill>
                <a:latin typeface="Courier"/>
                <a:ea typeface="Courier"/>
                <a:cs typeface="Courier"/>
                <a:sym typeface="Courier"/>
              </a:rPr>
              <a:t>-L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813594" y="3352800"/>
            <a:ext cx="15087600" cy="5473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400" dirty="0" smtClean="0">
                <a:solidFill>
                  <a:srgbClr val="FFFFFF"/>
                </a:solidFill>
                <a:latin typeface="Courier"/>
                <a:ea typeface="Courier"/>
                <a:cs typeface="Courier"/>
                <a:sym typeface="Courier"/>
              </a:rPr>
              <a:t> % Total    % Received % </a:t>
            </a:r>
            <a:r>
              <a:rPr lang="en-US" sz="2400" dirty="0" err="1" smtClean="0">
                <a:solidFill>
                  <a:srgbClr val="FFFFFF"/>
                </a:solidFill>
                <a:latin typeface="Courier"/>
                <a:ea typeface="Courier"/>
                <a:cs typeface="Courier"/>
                <a:sym typeface="Courier"/>
              </a:rPr>
              <a:t>Xferd</a:t>
            </a:r>
            <a:r>
              <a:rPr lang="en-US" sz="2400" dirty="0" smtClean="0">
                <a:solidFill>
                  <a:srgbClr val="FFFFFF"/>
                </a:solidFill>
                <a:latin typeface="Courier"/>
                <a:ea typeface="Courier"/>
                <a:cs typeface="Courier"/>
                <a:sym typeface="Courier"/>
              </a:rPr>
              <a:t>  Average Speed   Time    Time     Time  Current                                 </a:t>
            </a:r>
            <a:r>
              <a:rPr lang="en-US" sz="2400" dirty="0" err="1" smtClean="0">
                <a:solidFill>
                  <a:srgbClr val="FFFFFF"/>
                </a:solidFill>
                <a:latin typeface="Courier"/>
                <a:ea typeface="Courier"/>
                <a:cs typeface="Courier"/>
                <a:sym typeface="Courier"/>
              </a:rPr>
              <a:t>Dload</a:t>
            </a:r>
            <a:r>
              <a:rPr lang="en-US" sz="2400" dirty="0" smtClean="0">
                <a:solidFill>
                  <a:srgbClr val="FFFFFF"/>
                </a:solidFill>
                <a:latin typeface="Courier"/>
                <a:ea typeface="Courier"/>
                <a:cs typeface="Courier"/>
                <a:sym typeface="Courier"/>
              </a:rPr>
              <a:t>  Upload   Total   Spent    Left  Speed100  6515  100  6515    0     0  20600      0 --:--:-- --:--:-- --:--:-- 31172Downloading Chef  for </a:t>
            </a:r>
            <a:r>
              <a:rPr lang="en-US" sz="2400" dirty="0" err="1" smtClean="0">
                <a:solidFill>
                  <a:srgbClr val="FFFFFF"/>
                </a:solidFill>
                <a:latin typeface="Courier"/>
                <a:ea typeface="Courier"/>
                <a:cs typeface="Courier"/>
                <a:sym typeface="Courier"/>
              </a:rPr>
              <a:t>ubuntu</a:t>
            </a:r>
            <a:r>
              <a:rPr lang="en-US" sz="2400" dirty="0" smtClean="0">
                <a:solidFill>
                  <a:srgbClr val="FFFFFF"/>
                </a:solidFill>
                <a:latin typeface="Courier"/>
                <a:ea typeface="Courier"/>
                <a:cs typeface="Courier"/>
                <a:sym typeface="Courier"/>
              </a:rPr>
              <a:t>...Installing </a:t>
            </a:r>
            <a:r>
              <a:rPr lang="en-US" sz="2400" dirty="0" err="1" smtClean="0">
                <a:solidFill>
                  <a:srgbClr val="FFFFFF"/>
                </a:solidFill>
                <a:latin typeface="Courier"/>
                <a:ea typeface="Courier"/>
                <a:cs typeface="Courier"/>
                <a:sym typeface="Courier"/>
              </a:rPr>
              <a:t>ChefSelecting</a:t>
            </a:r>
            <a:r>
              <a:rPr lang="en-US" sz="2400" dirty="0" smtClean="0">
                <a:solidFill>
                  <a:srgbClr val="FFFFFF"/>
                </a:solidFill>
                <a:latin typeface="Courier"/>
                <a:ea typeface="Courier"/>
                <a:cs typeface="Courier"/>
                <a:sym typeface="Courier"/>
              </a:rPr>
              <a:t> previously unselected package chef.(Reading database ... 47446 files and directories currently installed.)Unpacking chef (from .../tmp.MqRJP6lz/chef__amd64.deb) ...Setting up chef (11.4.4-2.ubuntu.11.04) ...Thank you for installing </a:t>
            </a:r>
            <a:r>
              <a:rPr lang="en-US" sz="2400" dirty="0" err="1" smtClean="0">
                <a:solidFill>
                  <a:srgbClr val="FFFFFF"/>
                </a:solidFill>
                <a:latin typeface="Courier"/>
                <a:ea typeface="Courier"/>
                <a:cs typeface="Courier"/>
                <a:sym typeface="Courier"/>
              </a:rPr>
              <a:t>Chef!Processing</a:t>
            </a:r>
            <a:r>
              <a:rPr lang="en-US" sz="2400" dirty="0" smtClean="0">
                <a:solidFill>
                  <a:srgbClr val="FFFFFF"/>
                </a:solidFill>
                <a:latin typeface="Courier"/>
                <a:ea typeface="Courier"/>
                <a:cs typeface="Courier"/>
                <a:sym typeface="Courier"/>
              </a:rPr>
              <a:t> triggers for </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-tools ...update-</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 Generating /boot/initrd.img-3.2.0-48-virtual</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3259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a:t>
            </a:r>
            <a:r>
              <a:rPr lang="en-US" altLang="en-US" dirty="0" smtClean="0">
                <a:solidFill>
                  <a:srgbClr val="000000"/>
                </a:solidFill>
                <a:cs typeface="Arial" pitchFamily="34" charset="0"/>
              </a:rPr>
              <a:t>cookbooks </a:t>
            </a:r>
            <a:r>
              <a:rPr lang="en-US" altLang="en-US" dirty="0">
                <a:solidFill>
                  <a:srgbClr val="000000"/>
                </a:solidFill>
                <a:cs typeface="Arial" pitchFamily="34" charset="0"/>
              </a:rPr>
              <a:t>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r>
              <a:rPr lang="en-US" altLang="en-US" dirty="0" smtClean="0">
                <a:solidFill>
                  <a:srgbClr val="000000"/>
                </a:solidFill>
                <a:cs typeface="Arial" pitchFamily="34" charset="0"/>
              </a:rPr>
              <a:t>.</a:t>
            </a:r>
          </a:p>
          <a:p>
            <a:pPr defTabSz="914400" eaLnBrk="1" fontAlgn="base" hangingPunct="1">
              <a:spcAft>
                <a:spcPct val="0"/>
              </a:spcAft>
            </a:pPr>
            <a:r>
              <a:rPr lang="en-US" altLang="en-US" b="1" dirty="0" smtClean="0">
                <a:solidFill>
                  <a:srgbClr val="000000"/>
                </a:solidFill>
                <a:cs typeface="Arial" pitchFamily="34" charset="0"/>
              </a:rPr>
              <a:t>https://</a:t>
            </a:r>
            <a:r>
              <a:rPr lang="en-US" altLang="en-US" b="1" dirty="0" err="1" smtClean="0">
                <a:solidFill>
                  <a:srgbClr val="000000"/>
                </a:solidFill>
                <a:cs typeface="Arial" pitchFamily="34" charset="0"/>
              </a:rPr>
              <a:t>supermarket.chef.io</a:t>
            </a:r>
            <a:endParaRPr lang="en-US" altLang="en-US" b="1" dirty="0">
              <a:solidFill>
                <a:srgbClr val="000000"/>
              </a:solidFill>
              <a:cs typeface="Arial" pitchFamily="34" charset="0"/>
            </a:endParaRP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descr="supermark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2514600"/>
            <a:ext cx="12649200" cy="6207923"/>
          </a:xfrm>
          <a:prstGeom prst="rect">
            <a:avLst/>
          </a:prstGeom>
        </p:spPr>
      </p:pic>
      <p:sp>
        <p:nvSpPr>
          <p:cNvPr id="3" name="TextBox 2"/>
          <p:cNvSpPr txBox="1"/>
          <p:nvPr/>
        </p:nvSpPr>
        <p:spPr>
          <a:xfrm>
            <a:off x="4013994" y="1600200"/>
            <a:ext cx="7427434" cy="769441"/>
          </a:xfrm>
          <a:prstGeom prst="rect">
            <a:avLst/>
          </a:prstGeom>
          <a:noFill/>
        </p:spPr>
        <p:txBody>
          <a:bodyPr wrap="none" rtlCol="0">
            <a:spAutoFit/>
          </a:bodyPr>
          <a:lstStyle/>
          <a:p>
            <a:r>
              <a:rPr lang="en-US" sz="4400" b="1" dirty="0" smtClean="0"/>
              <a:t>https://</a:t>
            </a:r>
            <a:r>
              <a:rPr lang="en-US" sz="4400" b="1" smtClean="0"/>
              <a:t>supermarket.chef.io</a:t>
            </a:r>
            <a:endParaRPr lang="en-US" sz="4400" b="1" dirty="0"/>
          </a:p>
        </p:txBody>
      </p:sp>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ef-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94" y="1676400"/>
            <a:ext cx="15810238" cy="7163829"/>
          </a:xfrm>
          <a:prstGeom prst="rect">
            <a:avLst/>
          </a:prstGeom>
        </p:spPr>
      </p:pic>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grpSp>
        <p:nvGrpSpPr>
          <p:cNvPr id="647173" name="Group 5"/>
          <p:cNvGrpSpPr>
            <a:grpSpLocks/>
          </p:cNvGrpSpPr>
          <p:nvPr/>
        </p:nvGrpSpPr>
        <p:grpSpPr bwMode="auto">
          <a:xfrm>
            <a:off x="3632554" y="2133600"/>
            <a:ext cx="5904490" cy="646113"/>
            <a:chOff x="-898" y="-4"/>
            <a:chExt cx="3719" cy="407"/>
          </a:xfrm>
        </p:grpSpPr>
        <p:sp>
          <p:nvSpPr>
            <p:cNvPr id="422917" name="Rectangle 3"/>
            <p:cNvSpPr>
              <a:spLocks/>
            </p:cNvSpPr>
            <p:nvPr/>
          </p:nvSpPr>
          <p:spPr bwMode="auto">
            <a:xfrm>
              <a:off x="0" y="-4"/>
              <a:ext cx="2821"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a:off x="-898" y="236"/>
              <a:ext cx="1008" cy="144"/>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dirty="0" smtClean="0">
                <a:sym typeface="Arial Bold" charset="0"/>
              </a:rPr>
              <a:t>Windows Versus Linux</a:t>
            </a:r>
            <a:endParaRPr lang="en-US" sz="6000" dirty="0">
              <a:sym typeface="Arial Bold" charset="0"/>
            </a:endParaRPr>
          </a:p>
        </p:txBody>
      </p:sp>
      <p:sp>
        <p:nvSpPr>
          <p:cNvPr id="427011" name="Rectangle 2"/>
          <p:cNvSpPr>
            <a:spLocks noGrp="1" noChangeArrowheads="1"/>
          </p:cNvSpPr>
          <p:nvPr>
            <p:ph type="body" idx="1"/>
          </p:nvPr>
        </p:nvSpPr>
        <p:spPr/>
        <p:txBody>
          <a:bodyPr/>
          <a:lstStyle/>
          <a:p>
            <a:pPr eaLnBrk="1" hangingPunct="1"/>
            <a:r>
              <a:rPr lang="en-US" altLang="en-US" dirty="0" smtClean="0"/>
              <a:t>The following exercises will work the same on Windows or Linux</a:t>
            </a:r>
          </a:p>
          <a:p>
            <a:pPr eaLnBrk="1" hangingPunct="1"/>
            <a:r>
              <a:rPr lang="en-US" altLang="en-US" dirty="0" smtClean="0"/>
              <a:t>You can work on either platform using the same commands</a:t>
            </a:r>
          </a:p>
          <a:p>
            <a:pPr eaLnBrk="1" hangingPunct="1"/>
            <a:r>
              <a:rPr lang="en-US" altLang="en-US" dirty="0" smtClean="0"/>
              <a:t>We are using Windows for our Community Cookbook examples</a:t>
            </a:r>
          </a:p>
          <a:p>
            <a:pPr marL="0" indent="0" eaLnBrk="1" hangingPunct="1">
              <a:buNone/>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34890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77165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cd chef-repo</a:t>
            </a:r>
          </a:p>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knife </a:t>
            </a:r>
            <a:r>
              <a:rPr lang="en-US" altLang="en-US" sz="4000" dirty="0">
                <a:ea typeface="Courier"/>
                <a:cs typeface="Courier"/>
              </a:rPr>
              <a:t>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4114800"/>
            <a:ext cx="14657233" cy="4495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3.3.2 to /Users/YOU/chef-repo/chef-client-3.3.2.tar.gz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/Users/YOU/chef-repo/chef-client-3.3.2.tar.gz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err="1" smtClean="0">
                <a:ea typeface="Courier"/>
                <a:cs typeface="Courier"/>
              </a:rPr>
              <a:t>ws</a:t>
            </a:r>
            <a:r>
              <a:rPr lang="en-US" altLang="en-US" sz="3200" dirty="0" smtClean="0">
                <a:ea typeface="Courier"/>
                <a:cs typeface="Courier"/>
              </a:rPr>
              <a:t>&gt;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3.9.0.</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xfrm>
            <a:off x="800273" y="177800"/>
            <a:ext cx="15177121" cy="1117600"/>
          </a:xfrm>
          <a:ln/>
        </p:spPr>
        <p:txBody>
          <a:bodyPr/>
          <a:lstStyle/>
          <a:p>
            <a:r>
              <a:rPr lang="en-US" sz="5200" dirty="0" smtClean="0"/>
              <a:t>Fixing your Mac OSX/Linux path (if needed)</a:t>
            </a:r>
            <a:endParaRPr lang="en-US" sz="5200" dirty="0"/>
          </a:p>
        </p:txBody>
      </p:sp>
      <p:sp>
        <p:nvSpPr>
          <p:cNvPr id="305154" name="Rectangle 2"/>
          <p:cNvSpPr>
            <a:spLocks noGrp="1" noChangeArrowheads="1"/>
          </p:cNvSpPr>
          <p:nvPr>
            <p:ph type="body" idx="1"/>
          </p:nvPr>
        </p:nvSpPr>
        <p:spPr>
          <a:xfrm>
            <a:off x="508794" y="1879603"/>
            <a:ext cx="15253321" cy="5816597"/>
          </a:xfrm>
          <a:ln/>
        </p:spPr>
        <p:txBody>
          <a:bodyPr/>
          <a:lstStyle/>
          <a:p>
            <a:pPr marL="1319440" lvl="1" indent="-914400">
              <a:buFont typeface="+mj-lt"/>
              <a:buAutoNum type="arabicPeriod"/>
            </a:pPr>
            <a:r>
              <a:rPr lang="en-US" dirty="0" smtClean="0"/>
              <a:t>From a Terminal Window</a:t>
            </a:r>
            <a:br>
              <a:rPr lang="en-US" dirty="0" smtClean="0"/>
            </a:br>
            <a:r>
              <a:rPr lang="en-US" dirty="0" smtClean="0"/>
              <a:t>run: </a:t>
            </a:r>
            <a:r>
              <a:rPr lang="en-US" b="1" dirty="0"/>
              <a:t>$&gt; echo $</a:t>
            </a:r>
            <a:r>
              <a:rPr lang="en-US" b="1" dirty="0" smtClean="0"/>
              <a:t>PATH</a:t>
            </a:r>
            <a:endParaRPr lang="en-US" dirty="0" smtClean="0"/>
          </a:p>
          <a:p>
            <a:pPr marL="1319440" lvl="1" indent="-914400">
              <a:buFont typeface="+mj-lt"/>
              <a:buAutoNum type="arabicPeriod"/>
            </a:pPr>
            <a:r>
              <a:rPr lang="en-US" dirty="0" smtClean="0"/>
              <a:t>Verify this </a:t>
            </a:r>
            <a:r>
              <a:rPr lang="en-US" dirty="0"/>
              <a:t>is at the beginning of your path</a:t>
            </a:r>
            <a:r>
              <a:rPr lang="en-US" dirty="0" smtClean="0"/>
              <a:t>:</a:t>
            </a:r>
            <a:r>
              <a:rPr lang="en-US" dirty="0"/>
              <a:t> </a:t>
            </a:r>
            <a:r>
              <a:rPr lang="en-US" dirty="0" smtClean="0"/>
              <a:t/>
            </a:r>
            <a:br>
              <a:rPr lang="en-US" dirty="0" smtClean="0"/>
            </a:br>
            <a:r>
              <a:rPr lang="en-US" b="1" dirty="0" smtClean="0"/>
              <a:t>/opt/chef/embedded/bin</a:t>
            </a:r>
          </a:p>
          <a:p>
            <a:pPr marL="1319440" lvl="1" indent="-914400">
              <a:buFont typeface="+mj-lt"/>
              <a:buAutoNum type="arabicPeriod"/>
            </a:pPr>
            <a:r>
              <a:rPr lang="en-US" dirty="0" smtClean="0"/>
              <a:t>If it needs to be modified: </a:t>
            </a:r>
            <a:br>
              <a:rPr lang="en-US" dirty="0" smtClean="0"/>
            </a:br>
            <a:r>
              <a:rPr lang="en-US" b="1" dirty="0" smtClean="0"/>
              <a:t>$&gt; export PATH=/opt/chef/embedded/bin:$PATH</a:t>
            </a:r>
          </a:p>
        </p:txBody>
      </p:sp>
      <p:cxnSp>
        <p:nvCxnSpPr>
          <p:cNvPr id="5" name="Straight Arrow Connector 4"/>
          <p:cNvCxnSpPr/>
          <p:nvPr/>
        </p:nvCxnSpPr>
        <p:spPr bwMode="auto">
          <a:xfrm flipH="1" flipV="1">
            <a:off x="4699794" y="6477000"/>
            <a:ext cx="1981200" cy="1143000"/>
          </a:xfrm>
          <a:prstGeom prst="straightConnector1">
            <a:avLst/>
          </a:prstGeom>
          <a:blipFill dpi="0" rotWithShape="0">
            <a:blip r:embed="rId2"/>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6"/>
          <p:cNvSpPr txBox="1"/>
          <p:nvPr/>
        </p:nvSpPr>
        <p:spPr>
          <a:xfrm>
            <a:off x="6757194" y="7278469"/>
            <a:ext cx="6732732" cy="646331"/>
          </a:xfrm>
          <a:prstGeom prst="rect">
            <a:avLst/>
          </a:prstGeom>
          <a:noFill/>
        </p:spPr>
        <p:txBody>
          <a:bodyPr wrap="none" rtlCol="0">
            <a:spAutoFit/>
          </a:bodyPr>
          <a:lstStyle/>
          <a:p>
            <a:r>
              <a:rPr lang="en-US" sz="3600" b="1" dirty="0" smtClean="0"/>
              <a:t>Note: no ‘$’ in front of “PATH”</a:t>
            </a:r>
            <a:endParaRPr lang="en-US" sz="3600" b="1" dirty="0"/>
          </a:p>
        </p:txBody>
      </p:sp>
    </p:spTree>
    <p:extLst>
      <p:ext uri="{BB962C8B-B14F-4D97-AF65-F5344CB8AC3E}">
        <p14:creationId xmlns:p14="http://schemas.microsoft.com/office/powerpoint/2010/main" val="709112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0" y="177800"/>
            <a:ext cx="15457410"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a:xfrm>
            <a:off x="520079" y="1803400"/>
            <a:ext cx="15457315" cy="6731000"/>
          </a:xfrm>
        </p:spPr>
        <p:txBody>
          <a:bodyPr/>
          <a:lstStyle/>
          <a:p>
            <a:pPr eaLnBrk="1" hangingPunct="1"/>
            <a:r>
              <a:rPr lang="en-US" altLang="en-US" dirty="0" smtClean="0"/>
              <a:t>So, you just downloaded source code from the </a:t>
            </a:r>
            <a:r>
              <a:rPr lang="en-US" altLang="en-US" dirty="0" err="1" smtClean="0"/>
              <a:t>InterWebs</a:t>
            </a:r>
            <a:r>
              <a:rPr lang="en-US" altLang="en-US" dirty="0" smtClean="0"/>
              <a: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964565"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a:latin typeface="Consolas" panose="020B0609020204030204" pitchFamily="49" charset="0"/>
                <a:cs typeface="Consolas" panose="020B0609020204030204" pitchFamily="49" charset="0"/>
              </a:rPr>
              <a:t>run_list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smtClean="0">
                <a:solidFill>
                  <a:srgbClr val="BA2121"/>
                </a:solidFill>
                <a:latin typeface="Consolas" panose="020B0609020204030204" pitchFamily="49" charset="0"/>
                <a:cs typeface="Consolas" panose="020B0609020204030204" pitchFamily="49" charset="0"/>
              </a:rPr>
              <a:t>del_val</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 “recipe[chef-client]”, "</a:t>
            </a:r>
            <a:r>
              <a:rPr lang="en-US" sz="2400" dirty="0">
                <a:solidFill>
                  <a:srgbClr val="BA2121"/>
                </a:solidFill>
                <a:latin typeface="Consolas" panose="020B0609020204030204" pitchFamily="49" charset="0"/>
                <a:cs typeface="Consolas" panose="020B0609020204030204" pitchFamily="49" charset="0"/>
              </a:rPr>
              <a:t>recipe[hosts]", "recipe[users]", "recipe</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ip</a:t>
            </a:r>
            <a:r>
              <a:rPr lang="en-US" sz="2400" dirty="0" smtClean="0">
                <a:solidFill>
                  <a:srgbClr val="BA2121"/>
                </a:solidFill>
                <a:latin typeface="Consolas" panose="020B0609020204030204" pitchFamily="49" charset="0"/>
                <a:cs typeface="Consolas" panose="020B0609020204030204" pitchFamily="49" charset="0"/>
              </a:rPr>
              <a:t>-logger]</a:t>
            </a:r>
            <a:r>
              <a:rPr lang="en-US" sz="2400" dirty="0">
                <a:solidFill>
                  <a:srgbClr val="BA2121"/>
                </a:solidFill>
                <a:latin typeface="Consolas" panose="020B0609020204030204" pitchFamily="49" charset="0"/>
                <a:cs typeface="Consolas" panose="020B0609020204030204" pitchFamily="49" charset="0"/>
              </a:rPr>
              <a:t>"</a:t>
            </a: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flipV="1">
            <a:off x="7900194" y="3200400"/>
            <a:ext cx="3962400" cy="57911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dirty="0" smtClean="0"/>
              <a:t>Ideally, you </a:t>
            </a:r>
            <a:r>
              <a:rPr lang="en-US" altLang="en-US" b="1" dirty="0" smtClean="0"/>
              <a:t>don't</a:t>
            </a:r>
            <a:r>
              <a:rPr lang="en-US" altLang="en-US" dirty="0" smtClean="0"/>
              <a:t> have to modify the contents of a cookbook to use it for your specific use case.</a:t>
            </a:r>
          </a:p>
          <a:p>
            <a:pPr eaLnBrk="1" hangingPunct="1"/>
            <a:r>
              <a:rPr lang="en-US" altLang="en-US" dirty="0" smtClean="0"/>
              <a:t>Look at the </a:t>
            </a:r>
            <a:r>
              <a:rPr lang="en-US" altLang="en-US" b="1" dirty="0" smtClean="0"/>
              <a:t>attributes</a:t>
            </a:r>
            <a:r>
              <a:rPr lang="en-US" altLang="en-US" dirty="0" smtClean="0"/>
              <a:t> directory for things you can override through roles to affect behavior of the cookbook.</a:t>
            </a:r>
          </a:p>
          <a:p>
            <a:pPr eaLnBrk="1" hangingPunct="1"/>
            <a:r>
              <a:rPr lang="en-US" altLang="en-US" dirty="0" smtClean="0"/>
              <a:t>Of course, well written cookbooks have sane defaults, and a </a:t>
            </a:r>
            <a:r>
              <a:rPr lang="en-US" altLang="en-US" b="1" dirty="0" smtClean="0"/>
              <a:t>README</a:t>
            </a:r>
            <a:r>
              <a:rPr lang="en-US" altLang="en-US" dirty="0" smtClean="0"/>
              <a:t>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dirty="0"/>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smtClean="0"/>
              <a:t>...and more</a:t>
            </a:r>
            <a:endParaRPr lang="en-US" sz="4500" dirty="0"/>
          </a:p>
        </p:txBody>
      </p:sp>
    </p:spTree>
    <p:extLst>
      <p:ext uri="{BB962C8B-B14F-4D97-AF65-F5344CB8AC3E}">
        <p14:creationId xmlns:p14="http://schemas.microsoft.com/office/powerpoint/2010/main" val="187727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5"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0963"/>
                                        </p:tgtEl>
                                        <p:attrNameLst>
                                          <p:attrName>style.visibility</p:attrName>
                                        </p:attrNameLst>
                                      </p:cBhvr>
                                      <p:to>
                                        <p:strVal val="visible"/>
                                      </p:to>
                                    </p:set>
                                    <p:animEffect transition="in" filter="wipe(left)">
                                      <p:cBhvr>
                                        <p:cTn id="7" dur="500"/>
                                        <p:tgtEl>
                                          <p:spTgt spid="68096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iterate type="lt">
                                    <p:tmPct val="100000"/>
                                  </p:iterate>
                                  <p:childTnLst>
                                    <p:set>
                                      <p:cBhvr>
                                        <p:cTn id="11" dur="1" fill="hold">
                                          <p:stCondLst>
                                            <p:cond delay="0"/>
                                          </p:stCondLst>
                                        </p:cTn>
                                        <p:tgtEl>
                                          <p:spTgt spid="5"/>
                                        </p:tgtEl>
                                        <p:attrNameLst>
                                          <p:attrName>style.visibility</p:attrName>
                                        </p:attrNameLst>
                                      </p:cBhvr>
                                      <p:to>
                                        <p:strVal val="visible"/>
                                      </p:to>
                                    </p:set>
                                    <p:anim calcmode="lin" valueType="num">
                                      <p:cBhvr>
                                        <p:cTn id="12" dur="75" fill="hold"/>
                                        <p:tgtEl>
                                          <p:spTgt spid="5"/>
                                        </p:tgtEl>
                                        <p:attrNameLst>
                                          <p:attrName>ppt_w</p:attrName>
                                        </p:attrNameLst>
                                      </p:cBhvr>
                                      <p:tavLst>
                                        <p:tav tm="0">
                                          <p:val>
                                            <p:strVal val="4*#ppt_w"/>
                                          </p:val>
                                        </p:tav>
                                        <p:tav tm="100000">
                                          <p:val>
                                            <p:strVal val="#ppt_w"/>
                                          </p:val>
                                        </p:tav>
                                      </p:tavLst>
                                    </p:anim>
                                    <p:anim calcmode="lin" valueType="num">
                                      <p:cBhvr>
                                        <p:cTn id="13"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a:t>
            </a:r>
            <a:r>
              <a:rPr lang="en-US" altLang="en-US" sz="3500" dirty="0" smtClean="0">
                <a:ea typeface="Courier"/>
                <a:cs typeface="Courier"/>
              </a:rPr>
              <a:t>1.2.8 </a:t>
            </a:r>
            <a:r>
              <a:rPr lang="en-US" altLang="en-US" sz="3500" dirty="0">
                <a:ea typeface="Courier"/>
                <a:cs typeface="Courier"/>
              </a:rPr>
              <a:t>to </a:t>
            </a:r>
            <a:r>
              <a:rPr lang="en-US" altLang="en-US" sz="3500" dirty="0" smtClean="0">
                <a:ea typeface="Courier"/>
                <a:cs typeface="Courier"/>
              </a:rPr>
              <a:t>/Users/YOU/SOMEFOLDER/cron-1.2.8.tar.gz</a:t>
            </a: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a:t>
            </a:r>
            <a:r>
              <a:rPr lang="en-US" altLang="en-US" sz="3500" dirty="0" smtClean="0">
                <a:ea typeface="Courier"/>
                <a:cs typeface="Courier"/>
              </a:rPr>
              <a:t>/Users/YOU/chef-repo/cron-1.2.8.tar.gz</a:t>
            </a:r>
            <a:endParaRPr lang="en-US" altLang="en-US" sz="3500" dirty="0">
              <a:ea typeface="Courier"/>
              <a:cs typeface="Courier"/>
            </a:endParaRP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cron-1.3.0.tar.gz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[1.2.8]</a:t>
            </a: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7" name="Rectangle 6"/>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iterate type="lt">
                                    <p:tmPct val="100000"/>
                                  </p:iterate>
                                  <p:childTnLst>
                                    <p:set>
                                      <p:cBhvr>
                                        <p:cTn id="11" dur="1" fill="hold">
                                          <p:stCondLst>
                                            <p:cond delay="0"/>
                                          </p:stCondLst>
                                        </p:cTn>
                                        <p:tgtEl>
                                          <p:spTgt spid="7"/>
                                        </p:tgtEl>
                                        <p:attrNameLst>
                                          <p:attrName>style.visibility</p:attrName>
                                        </p:attrNameLst>
                                      </p:cBhvr>
                                      <p:to>
                                        <p:strVal val="visible"/>
                                      </p:to>
                                    </p:set>
                                    <p:anim calcmode="lin" valueType="num">
                                      <p:cBhvr>
                                        <p:cTn id="12" dur="75" fill="hold"/>
                                        <p:tgtEl>
                                          <p:spTgt spid="7"/>
                                        </p:tgtEl>
                                        <p:attrNameLst>
                                          <p:attrName>ppt_w</p:attrName>
                                        </p:attrNameLst>
                                      </p:cBhvr>
                                      <p:tavLst>
                                        <p:tav tm="0">
                                          <p:val>
                                            <p:strVal val="4*#ppt_w"/>
                                          </p:val>
                                        </p:tav>
                                        <p:tav tm="100000">
                                          <p:val>
                                            <p:strVal val="#ppt_w"/>
                                          </p:val>
                                        </p:tav>
                                      </p:tavLst>
                                    </p:anim>
                                    <p:anim calcmode="lin" valueType="num">
                                      <p:cBhvr>
                                        <p:cTn id="13"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1.5.0 </a:t>
            </a:r>
            <a:r>
              <a:rPr lang="en-US" altLang="en-US" sz="3500" dirty="0">
                <a:ea typeface="Courier"/>
                <a:cs typeface="Courier"/>
              </a:rPr>
              <a:t>to C:/</a:t>
            </a:r>
            <a:r>
              <a:rPr lang="en-US" altLang="en-US" sz="3500" dirty="0" smtClean="0">
                <a:ea typeface="Courier"/>
                <a:cs typeface="Courier"/>
              </a:rPr>
              <a:t>Users/somefolder/logrotate-1.5.0.tar.gz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a:t>
            </a:r>
            <a:r>
              <a:rPr lang="en-US" altLang="en-US" sz="3500" dirty="0" smtClean="0">
                <a:ea typeface="Courier"/>
                <a:cs typeface="Courier"/>
              </a:rPr>
              <a:t>Users/somefolder/logrotate-1.5.0.tar.gz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1.5.0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iterate type="lt">
                                    <p:tmPct val="100000"/>
                                  </p:iterate>
                                  <p:childTnLst>
                                    <p:set>
                                      <p:cBhvr>
                                        <p:cTn id="11" dur="1" fill="hold">
                                          <p:stCondLst>
                                            <p:cond delay="0"/>
                                          </p:stCondLst>
                                        </p:cTn>
                                        <p:tgtEl>
                                          <p:spTgt spid="5"/>
                                        </p:tgtEl>
                                        <p:attrNameLst>
                                          <p:attrName>style.visibility</p:attrName>
                                        </p:attrNameLst>
                                      </p:cBhvr>
                                      <p:to>
                                        <p:strVal val="visible"/>
                                      </p:to>
                                    </p:set>
                                    <p:anim calcmode="lin" valueType="num">
                                      <p:cBhvr>
                                        <p:cTn id="12" dur="75" fill="hold"/>
                                        <p:tgtEl>
                                          <p:spTgt spid="5"/>
                                        </p:tgtEl>
                                        <p:attrNameLst>
                                          <p:attrName>ppt_w</p:attrName>
                                        </p:attrNameLst>
                                      </p:cBhvr>
                                      <p:tavLst>
                                        <p:tav tm="0">
                                          <p:val>
                                            <p:strVal val="4*#ppt_w"/>
                                          </p:val>
                                        </p:tav>
                                        <p:tav tm="100000">
                                          <p:val>
                                            <p:strVal val="#ppt_w"/>
                                          </p:val>
                                        </p:tav>
                                      </p:tavLst>
                                    </p:anim>
                                    <p:anim calcmode="lin" valueType="num">
                                      <p:cBhvr>
                                        <p:cTn id="13"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smtClean="0">
                <a:solidFill>
                  <a:srgbClr val="BA2121"/>
                </a:solidFill>
                <a:latin typeface="Courier"/>
              </a:rPr>
              <a:t>”core"</a:t>
            </a:r>
            <a:endParaRPr lang="en-US" sz="2400" dirty="0">
              <a:solidFill>
                <a:srgbClr val="BA2121"/>
              </a:solidFill>
              <a:latin typeface="Courier"/>
            </a:endParaRP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127794" y="3124200"/>
            <a:ext cx="16129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200" dirty="0" err="1" smtClean="0">
                <a:solidFill>
                  <a:schemeClr val="bg1"/>
                </a:solidFill>
                <a:latin typeface="Courier"/>
                <a:ea typeface="Courier"/>
                <a:cs typeface="Courier"/>
                <a:sym typeface="Courier"/>
              </a:rPr>
              <a:t>ws</a:t>
            </a:r>
            <a:r>
              <a:rPr lang="en-US" sz="4200" dirty="0" smtClean="0">
                <a:solidFill>
                  <a:schemeClr val="bg1"/>
                </a:solidFill>
                <a:latin typeface="Courier"/>
                <a:ea typeface="Courier"/>
                <a:cs typeface="Courier"/>
                <a:sym typeface="Courier"/>
              </a:rPr>
              <a:t>&gt; chef </a:t>
            </a:r>
            <a:r>
              <a:rPr lang="en-US" sz="4200" dirty="0" smtClean="0">
                <a:solidFill>
                  <a:srgbClr val="FFFFFF"/>
                </a:solidFill>
                <a:latin typeface="Courier"/>
                <a:ea typeface="Courier"/>
                <a:cs typeface="Courier"/>
                <a:sym typeface="Courier"/>
              </a:rPr>
              <a:t>gem install knife-windows --no-</a:t>
            </a:r>
            <a:r>
              <a:rPr lang="en-US" sz="4200" dirty="0" err="1" smtClean="0">
                <a:solidFill>
                  <a:srgbClr val="FFFFFF"/>
                </a:solidFill>
                <a:latin typeface="Courier"/>
                <a:ea typeface="Courier"/>
                <a:cs typeface="Courier"/>
                <a:sym typeface="Courier"/>
              </a:rPr>
              <a:t>ri</a:t>
            </a:r>
            <a:r>
              <a:rPr lang="en-US" sz="4200" dirty="0" smtClean="0">
                <a:solidFill>
                  <a:srgbClr val="FFFFFF"/>
                </a:solidFill>
                <a:latin typeface="Courier"/>
                <a:ea typeface="Courier"/>
                <a:cs typeface="Courier"/>
                <a:sym typeface="Courier"/>
              </a:rPr>
              <a:t> </a:t>
            </a:r>
            <a:br>
              <a:rPr lang="en-US" sz="4200" dirty="0" smtClean="0">
                <a:solidFill>
                  <a:srgbClr val="FFFFFF"/>
                </a:solidFill>
                <a:latin typeface="Courier"/>
                <a:ea typeface="Courier"/>
                <a:cs typeface="Courier"/>
                <a:sym typeface="Courier"/>
              </a:rPr>
            </a:br>
            <a:r>
              <a:rPr lang="en-US" sz="4200" dirty="0" smtClean="0">
                <a:solidFill>
                  <a:srgbClr val="FFFFFF"/>
                </a:solidFill>
                <a:latin typeface="Courier"/>
                <a:ea typeface="Courier"/>
                <a:cs typeface="Courier"/>
                <a:sym typeface="Courier"/>
              </a:rPr>
              <a:t>--no-</a:t>
            </a:r>
            <a:r>
              <a:rPr lang="en-US" sz="4200" dirty="0" err="1" smtClean="0">
                <a:solidFill>
                  <a:srgbClr val="FFFFFF"/>
                </a:solidFill>
                <a:latin typeface="Courier"/>
                <a:ea typeface="Courier"/>
                <a:cs typeface="Courier"/>
                <a:sym typeface="Courier"/>
              </a:rPr>
              <a:t>rdoc</a:t>
            </a:r>
            <a:r>
              <a:rPr lang="en-US" sz="4200" dirty="0" smtClean="0">
                <a:solidFill>
                  <a:srgbClr val="FFFFFF"/>
                </a:solidFill>
                <a:latin typeface="Courier"/>
                <a:ea typeface="Courier"/>
                <a:cs typeface="Courier"/>
                <a:sym typeface="Courier"/>
              </a:rPr>
              <a:t> -V</a:t>
            </a:r>
            <a:endParaRPr lang="en-US" sz="42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a:xfrm>
            <a:off x="127794" y="177800"/>
            <a:ext cx="15925799" cy="1117600"/>
          </a:xfrm>
        </p:spPr>
        <p:txBody>
          <a:bodyPr/>
          <a:lstStyle/>
          <a:p>
            <a:pPr eaLnBrk="1" hangingPunct="1">
              <a:defRPr/>
            </a:pPr>
            <a:r>
              <a:rPr lang="en-US" sz="5400" dirty="0" smtClean="0">
                <a:sym typeface="Arial Bold" charset="0"/>
              </a:rPr>
              <a:t>   Install Windows Knife plugin (all platforms)</a:t>
            </a:r>
            <a:endParaRPr lang="en-US" sz="5400" dirty="0">
              <a:sym typeface="Arial Bold" charset="0"/>
            </a:endParaRPr>
          </a:p>
        </p:txBody>
      </p:sp>
      <p:sp>
        <p:nvSpPr>
          <p:cNvPr id="118788" name="Rectangle 3"/>
          <p:cNvSpPr>
            <a:spLocks/>
          </p:cNvSpPr>
          <p:nvPr/>
        </p:nvSpPr>
        <p:spPr bwMode="auto">
          <a:xfrm>
            <a:off x="825582" y="7010400"/>
            <a:ext cx="14606426" cy="1816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b="1" dirty="0" smtClean="0">
                <a:solidFill>
                  <a:srgbClr val="FFFFFF"/>
                </a:solidFill>
                <a:latin typeface="Courier"/>
                <a:ea typeface="Courier"/>
                <a:cs typeface="Courier"/>
                <a:sym typeface="Courier"/>
              </a:rPr>
              <a:t>Successfully installed knife-windows 0.8.2</a:t>
            </a:r>
          </a:p>
          <a:p>
            <a:r>
              <a:rPr lang="en-US" sz="4000" b="1" dirty="0" smtClean="0">
                <a:solidFill>
                  <a:srgbClr val="FFFFFF"/>
                </a:solidFill>
                <a:latin typeface="Courier"/>
                <a:ea typeface="Courier"/>
                <a:cs typeface="Courier"/>
                <a:sym typeface="Courier"/>
              </a:rPr>
              <a:t>19 gems installed</a:t>
            </a:r>
            <a:endParaRPr lang="en-US" sz="4000" dirty="0">
              <a:solidFill>
                <a:srgbClr val="FFFFFF"/>
              </a:solidFill>
              <a:latin typeface="Courier"/>
              <a:ea typeface="Courier"/>
              <a:cs typeface="Courier"/>
              <a:sym typeface="Courier"/>
            </a:endParaRPr>
          </a:p>
        </p:txBody>
      </p:sp>
      <p:sp>
        <p:nvSpPr>
          <p:cNvPr id="2" name="TextBox 1"/>
          <p:cNvSpPr txBox="1"/>
          <p:nvPr/>
        </p:nvSpPr>
        <p:spPr>
          <a:xfrm>
            <a:off x="737394" y="1828800"/>
            <a:ext cx="14063665" cy="1938992"/>
          </a:xfrm>
          <a:prstGeom prst="rect">
            <a:avLst/>
          </a:prstGeom>
          <a:noFill/>
        </p:spPr>
        <p:txBody>
          <a:bodyPr wrap="none" rtlCol="0">
            <a:spAutoFit/>
          </a:bodyPr>
          <a:lstStyle/>
          <a:p>
            <a:r>
              <a:rPr lang="en-US" sz="4000" dirty="0" smtClean="0"/>
              <a:t>- This step is only required when managing </a:t>
            </a:r>
            <a:r>
              <a:rPr lang="en-US" sz="4000" b="1" dirty="0" smtClean="0"/>
              <a:t>Windows Nodes</a:t>
            </a:r>
          </a:p>
          <a:p>
            <a:r>
              <a:rPr lang="en-US" sz="4000" dirty="0" smtClean="0"/>
              <a:t>- You </a:t>
            </a:r>
            <a:r>
              <a:rPr lang="en-US" sz="4000" dirty="0"/>
              <a:t>may need to re-run the gem install if you get a failure</a:t>
            </a:r>
          </a:p>
          <a:p>
            <a:endParaRPr lang="en-US" sz="4000" b="1" dirty="0"/>
          </a:p>
        </p:txBody>
      </p:sp>
      <p:sp>
        <p:nvSpPr>
          <p:cNvPr id="6" name="Rectangle 1"/>
          <p:cNvSpPr>
            <a:spLocks/>
          </p:cNvSpPr>
          <p:nvPr/>
        </p:nvSpPr>
        <p:spPr bwMode="auto">
          <a:xfrm>
            <a:off x="127794" y="5334000"/>
            <a:ext cx="16129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err="1" smtClean="0">
                <a:solidFill>
                  <a:schemeClr val="bg1"/>
                </a:solidFill>
                <a:latin typeface="Courier"/>
                <a:ea typeface="Courier"/>
                <a:cs typeface="Courier"/>
                <a:sym typeface="Courier"/>
              </a:rPr>
              <a:t>ws</a:t>
            </a:r>
            <a:r>
              <a:rPr lang="en-US" sz="4000" dirty="0" smtClean="0">
                <a:solidFill>
                  <a:schemeClr val="bg1"/>
                </a:solidFill>
                <a:latin typeface="Courier"/>
                <a:ea typeface="Courier"/>
                <a:cs typeface="Courier"/>
                <a:sym typeface="Courier"/>
              </a:rPr>
              <a:t>&gt; </a:t>
            </a:r>
            <a:r>
              <a:rPr lang="en-US" sz="4000" dirty="0" err="1" smtClean="0">
                <a:solidFill>
                  <a:schemeClr val="bg1"/>
                </a:solidFill>
                <a:latin typeface="Courier"/>
                <a:ea typeface="Courier"/>
                <a:cs typeface="Courier"/>
                <a:sym typeface="Courier"/>
              </a:rPr>
              <a:t>sudo</a:t>
            </a:r>
            <a:r>
              <a:rPr lang="en-US" sz="4000" dirty="0" smtClean="0">
                <a:solidFill>
                  <a:schemeClr val="bg1"/>
                </a:solidFill>
                <a:latin typeface="Courier"/>
                <a:ea typeface="Courier"/>
                <a:cs typeface="Courier"/>
                <a:sym typeface="Courier"/>
              </a:rPr>
              <a:t> chef </a:t>
            </a:r>
            <a:r>
              <a:rPr lang="en-US" sz="4000" dirty="0" smtClean="0">
                <a:solidFill>
                  <a:srgbClr val="FFFFFF"/>
                </a:solidFill>
                <a:latin typeface="Courier"/>
                <a:ea typeface="Courier"/>
                <a:cs typeface="Courier"/>
                <a:sym typeface="Courier"/>
              </a:rPr>
              <a:t>gem install knife-windows --no-</a:t>
            </a:r>
            <a:r>
              <a:rPr lang="en-US" sz="4000" dirty="0" err="1" smtClean="0">
                <a:solidFill>
                  <a:srgbClr val="FFFFFF"/>
                </a:solidFill>
                <a:latin typeface="Courier"/>
                <a:ea typeface="Courier"/>
                <a:cs typeface="Courier"/>
                <a:sym typeface="Courier"/>
              </a:rPr>
              <a:t>ri</a:t>
            </a:r>
            <a:r>
              <a:rPr lang="en-US" sz="4000" dirty="0" smtClean="0">
                <a:solidFill>
                  <a:srgbClr val="FFFFFF"/>
                </a:solidFill>
                <a:latin typeface="Courier"/>
                <a:ea typeface="Courier"/>
                <a:cs typeface="Courier"/>
                <a:sym typeface="Courier"/>
              </a:rPr>
              <a:t> </a:t>
            </a:r>
            <a:br>
              <a:rPr lang="en-US" sz="40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--no-</a:t>
            </a:r>
            <a:r>
              <a:rPr lang="en-US" sz="3600" dirty="0" err="1" smtClean="0">
                <a:solidFill>
                  <a:srgbClr val="FFFFFF"/>
                </a:solidFill>
                <a:latin typeface="Courier"/>
                <a:ea typeface="Courier"/>
                <a:cs typeface="Courier"/>
                <a:sym typeface="Courier"/>
              </a:rPr>
              <a:t>rdoc</a:t>
            </a:r>
            <a:r>
              <a:rPr lang="en-US" sz="3600" dirty="0" smtClean="0">
                <a:solidFill>
                  <a:srgbClr val="FFFFFF"/>
                </a:solidFill>
                <a:latin typeface="Courier"/>
                <a:ea typeface="Courier"/>
                <a:cs typeface="Courier"/>
                <a:sym typeface="Courier"/>
              </a:rPr>
              <a:t> -V</a:t>
            </a:r>
            <a:endParaRPr lang="en-US" sz="3600" dirty="0">
              <a:solidFill>
                <a:srgbClr val="FFFFFF"/>
              </a:solidFill>
              <a:latin typeface="Courier"/>
              <a:ea typeface="Courier"/>
              <a:cs typeface="Courier"/>
              <a:sym typeface="Courier"/>
            </a:endParaRPr>
          </a:p>
        </p:txBody>
      </p:sp>
      <p:sp>
        <p:nvSpPr>
          <p:cNvPr id="3" name="TextBox 2"/>
          <p:cNvSpPr txBox="1"/>
          <p:nvPr/>
        </p:nvSpPr>
        <p:spPr>
          <a:xfrm>
            <a:off x="6948319" y="4495800"/>
            <a:ext cx="877163" cy="646331"/>
          </a:xfrm>
          <a:prstGeom prst="rect">
            <a:avLst/>
          </a:prstGeom>
          <a:noFill/>
        </p:spPr>
        <p:txBody>
          <a:bodyPr wrap="none" rtlCol="0">
            <a:spAutoFit/>
          </a:bodyPr>
          <a:lstStyle/>
          <a:p>
            <a:r>
              <a:rPr lang="en-US" sz="3600" b="1" dirty="0" smtClean="0"/>
              <a:t>OR</a:t>
            </a:r>
            <a:endParaRPr lang="en-US" sz="3600" b="1" dirty="0"/>
          </a:p>
        </p:txBody>
      </p:sp>
    </p:spTree>
    <p:extLst>
      <p:ext uri="{BB962C8B-B14F-4D97-AF65-F5344CB8AC3E}">
        <p14:creationId xmlns:p14="http://schemas.microsoft.com/office/powerpoint/2010/main" val="3851201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smtClean="0">
                <a:solidFill>
                  <a:srgbClr val="00FF00"/>
                </a:solidFill>
                <a:latin typeface="Courier"/>
                <a:ea typeface="Courier"/>
                <a:cs typeface="Courier"/>
                <a:sym typeface="Courier"/>
              </a:rPr>
              <a:t>rn</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ea typeface="Courier"/>
                <a:cs typeface="Courier"/>
                <a:sym typeface="Courier"/>
              </a:rPr>
              <a:t>Starting Chef Client, version 11.10.4</a:t>
            </a:r>
          </a:p>
          <a:p>
            <a:r>
              <a:rPr lang="en-US" sz="1800" dirty="0">
                <a:solidFill>
                  <a:srgbClr val="FFFFFF"/>
                </a:solidFill>
                <a:ea typeface="Courier"/>
                <a:cs typeface="Courier"/>
                <a:sym typeface="Courier"/>
              </a:rPr>
              <a:t>[2014-02-26T04:08:21-08:00] INFO: *** Chef 11.10.4 ***</a:t>
            </a:r>
          </a:p>
          <a:p>
            <a:r>
              <a:rPr lang="en-US" sz="1800" dirty="0">
                <a:solidFill>
                  <a:srgbClr val="FFFFFF"/>
                </a:solidFill>
                <a:ea typeface="Courier"/>
                <a:cs typeface="Courier"/>
                <a:sym typeface="Courier"/>
              </a:rPr>
              <a:t>[2014-02-26T04:08:21-08:00] INFO: Chef-client </a:t>
            </a:r>
            <a:r>
              <a:rPr lang="en-US" sz="1800" dirty="0" err="1">
                <a:solidFill>
                  <a:srgbClr val="FFFFFF"/>
                </a:solidFill>
                <a:ea typeface="Courier"/>
                <a:cs typeface="Courier"/>
                <a:sym typeface="Courier"/>
              </a:rPr>
              <a:t>pid</a:t>
            </a:r>
            <a:r>
              <a:rPr lang="en-US" sz="1800" dirty="0">
                <a:solidFill>
                  <a:srgbClr val="FFFFFF"/>
                </a:solidFill>
                <a:ea typeface="Courier"/>
                <a:cs typeface="Courier"/>
                <a:sym typeface="Courier"/>
              </a:rPr>
              <a:t>: 3412</a:t>
            </a:r>
          </a:p>
          <a:p>
            <a:r>
              <a:rPr lang="en-US" sz="1800" dirty="0">
                <a:solidFill>
                  <a:srgbClr val="FFFFFF"/>
                </a:solidFill>
                <a:ea typeface="Courier"/>
                <a:cs typeface="Courier"/>
                <a:sym typeface="Courier"/>
              </a:rPr>
              <a:t>[2014-02-26T04:08:36-08:00] INFO: Run List is [role[webserver], recipe[hosts], recipe[users]]</a:t>
            </a:r>
          </a:p>
          <a:p>
            <a:r>
              <a:rPr lang="en-US" sz="1800" dirty="0">
                <a:solidFill>
                  <a:srgbClr val="FFFFFF"/>
                </a:solidFill>
                <a:ea typeface="Courier"/>
                <a:cs typeface="Courier"/>
                <a:sym typeface="Courier"/>
              </a:rPr>
              <a:t>[2014-02-26T04:08:36-08:00] INFO: Run List expands to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a:t>
            </a:r>
            <a:endParaRPr lang="en-US" sz="1800" dirty="0">
              <a:solidFill>
                <a:srgbClr val="FFFFFF"/>
              </a:solidFill>
              <a:ea typeface="Courier"/>
              <a:cs typeface="Courier"/>
              <a:sym typeface="Courier"/>
            </a:endParaRPr>
          </a:p>
          <a:p>
            <a:r>
              <a:rPr lang="en-US" sz="1800" dirty="0" err="1">
                <a:solidFill>
                  <a:srgbClr val="FFFFFF"/>
                </a:solidFill>
                <a:ea typeface="Courier"/>
                <a:cs typeface="Courier"/>
                <a:sym typeface="Courier"/>
              </a:rPr>
              <a:t>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[2014-02-26T04:08:36-08:00] INFO: Starting Chef Run for node1</a:t>
            </a:r>
          </a:p>
          <a:p>
            <a:r>
              <a:rPr lang="en-US" sz="1800" dirty="0">
                <a:solidFill>
                  <a:srgbClr val="FFFFFF"/>
                </a:solidFill>
                <a:ea typeface="Courier"/>
                <a:cs typeface="Courier"/>
                <a:sym typeface="Courier"/>
              </a:rPr>
              <a:t>[2014-02-26T04:08:36-08:00] INFO: Running start handlers</a:t>
            </a:r>
          </a:p>
          <a:p>
            <a:r>
              <a:rPr lang="en-US" sz="1800" dirty="0">
                <a:solidFill>
                  <a:srgbClr val="FFFFFF"/>
                </a:solidFill>
                <a:ea typeface="Courier"/>
                <a:cs typeface="Courier"/>
                <a:sym typeface="Courier"/>
              </a:rPr>
              <a:t>[2014-02-26T04:08:36-08:00] INFO: Start handlers complete.</a:t>
            </a:r>
          </a:p>
          <a:p>
            <a:r>
              <a:rPr lang="en-US" sz="1800" dirty="0">
                <a:solidFill>
                  <a:srgbClr val="FFFFFF"/>
                </a:solidFill>
                <a:ea typeface="Courier"/>
                <a:cs typeface="Courier"/>
                <a:sym typeface="Courier"/>
              </a:rPr>
              <a:t>resolving cookbooks for run list: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[2014-02-26T04:08:37-08:00] INFO: Loading cookbooks [chef-client, </a:t>
            </a:r>
            <a:r>
              <a:rPr lang="en-US" sz="1800" dirty="0" err="1">
                <a:solidFill>
                  <a:srgbClr val="FFFFFF"/>
                </a:solidFill>
                <a:ea typeface="Courier"/>
                <a:cs typeface="Courier"/>
                <a:sym typeface="Courier"/>
              </a:rPr>
              <a:t>cron</a:t>
            </a:r>
            <a:r>
              <a:rPr lang="en-US" sz="1800" dirty="0">
                <a:solidFill>
                  <a:srgbClr val="FFFFFF"/>
                </a:solidFill>
                <a:ea typeface="Courier"/>
                <a:cs typeface="Courier"/>
                <a:sym typeface="Courier"/>
              </a:rPr>
              <a:t>, datacenter, hosts,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 </a:t>
            </a:r>
            <a:r>
              <a:rPr lang="en-US" sz="1800" dirty="0" err="1">
                <a:solidFill>
                  <a:srgbClr val="FFFFFF"/>
                </a:solidFill>
                <a:ea typeface="Courier"/>
                <a:cs typeface="Courier"/>
                <a:sym typeface="Courier"/>
              </a:rPr>
              <a:t>logrotate</a:t>
            </a:r>
            <a:r>
              <a:rPr lang="en-US" sz="1800" dirty="0">
                <a:solidFill>
                  <a:srgbClr val="FFFFFF"/>
                </a:solidFill>
                <a:ea typeface="Courier"/>
                <a:cs typeface="Courier"/>
                <a:sym typeface="Courier"/>
              </a:rPr>
              <a:t>, users]</a:t>
            </a:r>
          </a:p>
          <a:p>
            <a:r>
              <a:rPr lang="en-US" sz="1800" dirty="0">
                <a:solidFill>
                  <a:srgbClr val="FFFFFF"/>
                </a:solidFill>
                <a:ea typeface="Courier"/>
                <a:cs typeface="Courier"/>
                <a:sym typeface="Courier"/>
              </a:rPr>
              <a:t>Synchronizing Cookbooks:</a:t>
            </a:r>
          </a:p>
          <a:p>
            <a:r>
              <a:rPr lang="en-US" sz="1800" dirty="0">
                <a:solidFill>
                  <a:srgbClr val="FFFFFF"/>
                </a:solidFill>
                <a:ea typeface="Courier"/>
                <a:cs typeface="Courier"/>
                <a:sym typeface="Courier"/>
              </a:rPr>
              <a:t>[2014-02-26T04:08:38-08:00] INFO: Storing updated cookbooks/chef-client/recipes/</a:t>
            </a:r>
            <a:r>
              <a:rPr lang="en-US" sz="1800" dirty="0" err="1">
                <a:solidFill>
                  <a:srgbClr val="FFFFFF"/>
                </a:solidFill>
                <a:ea typeface="Courier"/>
                <a:cs typeface="Courier"/>
                <a:sym typeface="Courier"/>
              </a:rPr>
              <a:t>arch_service.rb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 </a:t>
            </a:r>
            <a:r>
              <a:rPr lang="en-US" sz="1800" dirty="0" err="1" smtClean="0">
                <a:solidFill>
                  <a:srgbClr val="FFFFFF"/>
                </a:solidFill>
                <a:ea typeface="Courier"/>
                <a:cs typeface="Courier"/>
                <a:sym typeface="Courier"/>
              </a:rPr>
              <a:t>ipes</a:t>
            </a:r>
            <a:r>
              <a:rPr lang="en-US" sz="1800" dirty="0">
                <a:solidFill>
                  <a:srgbClr val="FFFFFF"/>
                </a:solidFill>
                <a:ea typeface="Courier"/>
                <a:cs typeface="Courier"/>
                <a:sym typeface="Courier"/>
              </a:rPr>
              <a:t>/</a:t>
            </a:r>
            <a:r>
              <a:rPr lang="en-US" sz="1800" dirty="0" err="1">
                <a:solidFill>
                  <a:srgbClr val="FFFFFF"/>
                </a:solidFill>
                <a:ea typeface="Courier"/>
                <a:cs typeface="Courier"/>
                <a:sym typeface="Courier"/>
              </a:rPr>
              <a:t>config.rb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delete[2014-02-26T04:08:55-08:00]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[2014-02-26T04:08:55-08:00]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smtClean="0">
                <a:ea typeface="Courier"/>
                <a:cs typeface="Courier"/>
              </a:rPr>
              <a:t>validation.pem</a:t>
            </a:r>
            <a:endParaRPr lang="en-US" altLang="en-US" sz="2400" dirty="0" smtClean="0">
              <a:ea typeface="Courier"/>
              <a:cs typeface="Courier"/>
            </a:endParaRPr>
          </a:p>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endParaRPr lang="en-US" altLang="en-US" sz="2400" dirty="0" smtClean="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a:ea typeface="Courier"/>
                <a:cs typeface="Courier"/>
              </a:rPr>
              <a:t> * execute[register-chef-service] action run[2014-02-26T04:08:55-08:00] INFO: Processing execute[register-chef-service]</a:t>
            </a:r>
          </a:p>
          <a:p>
            <a:pPr defTabSz="914400" eaLnBrk="1" fontAlgn="base" hangingPunct="1">
              <a:spcBef>
                <a:spcPct val="0"/>
              </a:spcBef>
              <a:spcAft>
                <a:spcPct val="0"/>
              </a:spcAft>
            </a:pPr>
            <a:r>
              <a:rPr lang="en-US" altLang="en-US" sz="2400" dirty="0">
                <a:ea typeface="Courier"/>
                <a:cs typeface="Courier"/>
              </a:rPr>
              <a:t> action run (chef-client::</a:t>
            </a:r>
            <a:r>
              <a:rPr lang="en-US" altLang="en-US" sz="2400" dirty="0" err="1">
                <a:ea typeface="Courier"/>
                <a:cs typeface="Courier"/>
              </a:rPr>
              <a:t>windows_service</a:t>
            </a:r>
            <a:r>
              <a:rPr lang="en-US" altLang="en-US" sz="2400" dirty="0">
                <a:ea typeface="Courier"/>
                <a:cs typeface="Courier"/>
              </a:rPr>
              <a:t> line 34)</a:t>
            </a:r>
          </a:p>
          <a:p>
            <a:pPr defTabSz="914400" eaLnBrk="1" fontAlgn="base" hangingPunct="1">
              <a:spcBef>
                <a:spcPct val="0"/>
              </a:spcBef>
              <a:spcAft>
                <a:spcPct val="0"/>
              </a:spcAft>
            </a:pPr>
            <a:r>
              <a:rPr lang="en-US" altLang="en-US" sz="2400" dirty="0">
                <a:ea typeface="Courier"/>
                <a:cs typeface="Courier"/>
              </a:rPr>
              <a:t>Service 'chef-client' has successfully been installed.</a:t>
            </a:r>
          </a:p>
          <a:p>
            <a:pPr defTabSz="914400" eaLnBrk="1" fontAlgn="base" hangingPunct="1">
              <a:spcBef>
                <a:spcPct val="0"/>
              </a:spcBef>
              <a:spcAft>
                <a:spcPct val="0"/>
              </a:spcAft>
            </a:pPr>
            <a:r>
              <a:rPr lang="en-US" altLang="en-US" sz="2400" dirty="0">
                <a:ea typeface="Courier"/>
                <a:cs typeface="Courier"/>
              </a:rPr>
              <a:t>[2014-02-26T04:08:59-08:00] INFO: execute[register-chef-service] ran successfully</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execute chef-service-manager -a install</a:t>
            </a:r>
          </a:p>
          <a:p>
            <a:pPr defTabSz="914400" eaLnBrk="1" fontAlgn="base" hangingPunct="1">
              <a:spcBef>
                <a:spcPct val="0"/>
              </a:spcBef>
              <a:spcAft>
                <a:spcPct val="0"/>
              </a:spcAft>
            </a:pPr>
            <a:r>
              <a:rPr lang="en-US" altLang="en-US" sz="2400" dirty="0">
                <a:ea typeface="Courier"/>
                <a:cs typeface="Courier"/>
              </a:rPr>
              <a:t>  * service[chef-client] action enable[2014-02-26T04:08:59-08:00] INFO: Processing service[chef-client] action enable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 (up to date)</a:t>
            </a:r>
          </a:p>
          <a:p>
            <a:pPr defTabSz="914400" eaLnBrk="1" fontAlgn="base" hangingPunct="1">
              <a:spcBef>
                <a:spcPct val="0"/>
              </a:spcBef>
              <a:spcAft>
                <a:spcPct val="0"/>
              </a:spcAft>
            </a:pPr>
            <a:r>
              <a:rPr lang="en-US" altLang="en-US" sz="2400" dirty="0">
                <a:ea typeface="Courier"/>
                <a:cs typeface="Courier"/>
              </a:rPr>
              <a:t>  * service[chef-client] action start[2014-02-26T04:08:59-08:00] INFO: Processing service[chef-client] action start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[2014-02-26T04:09:07-08:00] INFO: service[chef-client] started</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start service service[chef-client</a:t>
            </a: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a:t>
            </a: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ym typeface="Arial Bold" charset="0"/>
              </a:rPr>
              <a:t>Windows Exercise</a:t>
            </a:r>
            <a:r>
              <a:rPr lang="en-US" sz="4800" dirty="0">
                <a:sym typeface="Arial Bold" charset="0"/>
              </a:rPr>
              <a:t>: Verify chef-client is running</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a:t>ps</a:t>
            </a:r>
            <a:r>
              <a:rPr lang="en-US" sz="3600" dirty="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a:t>root      8933  0.3  2.2 130400 37816 ?        </a:t>
            </a:r>
            <a:r>
              <a:rPr lang="nl-NL" sz="3200" dirty="0" err="1"/>
              <a:t>Sl</a:t>
            </a:r>
            <a:r>
              <a:rPr lang="nl-NL" sz="3200" dirty="0"/>
              <a:t>   03:19   0:01 </a:t>
            </a:r>
            <a:r>
              <a:rPr lang="nl-NL" sz="3200" b="1" dirty="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Verify chef-client is running</a:t>
            </a:r>
          </a:p>
        </p:txBody>
      </p:sp>
    </p:spTree>
    <p:extLst>
      <p:ext uri="{BB962C8B-B14F-4D97-AF65-F5344CB8AC3E}">
        <p14:creationId xmlns:p14="http://schemas.microsoft.com/office/powerpoint/2010/main" val="469711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127794" y="2019300"/>
            <a:ext cx="6400799"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152493" y="3200400"/>
            <a:ext cx="6376101"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a:xfrm>
            <a:off x="800273" y="177800"/>
            <a:ext cx="14657233" cy="1117600"/>
          </a:xfrm>
        </p:spPr>
        <p:txBody>
          <a:bodyPr/>
          <a:lstStyle/>
          <a:p>
            <a:pPr eaLnBrk="1" hangingPunct="1">
              <a:defRPr/>
            </a:pPr>
            <a:r>
              <a:rPr lang="en-US" sz="4800" dirty="0" smtClean="0">
                <a:sym typeface="Arial Bold" charset="0"/>
              </a:rPr>
              <a:t>Exercise</a:t>
            </a:r>
            <a:r>
              <a:rPr lang="en-US" sz="4800" dirty="0">
                <a:sym typeface="Arial Bold" charset="0"/>
              </a:rPr>
              <a:t>: Verify chef-client is running</a:t>
            </a:r>
          </a:p>
        </p:txBody>
      </p:sp>
      <p:sp>
        <p:nvSpPr>
          <p:cNvPr id="5" name="Rectangle 1"/>
          <p:cNvSpPr>
            <a:spLocks/>
          </p:cNvSpPr>
          <p:nvPr/>
        </p:nvSpPr>
        <p:spPr bwMode="auto">
          <a:xfrm>
            <a:off x="6833394" y="1981200"/>
            <a:ext cx="9296400"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smtClean="0"/>
              <a:t>ps</a:t>
            </a:r>
            <a:r>
              <a:rPr lang="en-US" sz="3600" dirty="0" smtClean="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6" name="Rectangle 2"/>
          <p:cNvSpPr>
            <a:spLocks/>
          </p:cNvSpPr>
          <p:nvPr/>
        </p:nvSpPr>
        <p:spPr bwMode="auto">
          <a:xfrm>
            <a:off x="6833394" y="3200400"/>
            <a:ext cx="9296400"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smtClean="0"/>
              <a:t>root 8933 0.3 2.2 </a:t>
            </a:r>
            <a:r>
              <a:rPr lang="nl-NL" sz="3200" dirty="0"/>
              <a:t>130400 37816 ?        </a:t>
            </a:r>
            <a:r>
              <a:rPr lang="nl-NL" sz="3200" dirty="0" err="1"/>
              <a:t>Sl</a:t>
            </a:r>
            <a:r>
              <a:rPr lang="nl-NL" sz="3200" dirty="0"/>
              <a:t>   03:19   0:01 </a:t>
            </a:r>
            <a:r>
              <a:rPr lang="nl-NL" sz="3200" dirty="0" smtClean="0"/>
              <a:t/>
            </a:r>
            <a:br>
              <a:rPr lang="nl-NL" sz="3200" dirty="0" smtClean="0"/>
            </a:br>
            <a:r>
              <a:rPr lang="nl-NL" sz="3200" b="1" dirty="0" smtClean="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2" name="TextBox 1"/>
          <p:cNvSpPr txBox="1"/>
          <p:nvPr/>
        </p:nvSpPr>
        <p:spPr>
          <a:xfrm>
            <a:off x="2601299" y="1457980"/>
            <a:ext cx="1641295" cy="523220"/>
          </a:xfrm>
          <a:prstGeom prst="rect">
            <a:avLst/>
          </a:prstGeom>
          <a:noFill/>
        </p:spPr>
        <p:txBody>
          <a:bodyPr wrap="none" rtlCol="0">
            <a:spAutoFit/>
          </a:bodyPr>
          <a:lstStyle/>
          <a:p>
            <a:r>
              <a:rPr lang="en-US" dirty="0" smtClean="0"/>
              <a:t>Windows</a:t>
            </a:r>
            <a:endParaRPr lang="en-US" dirty="0"/>
          </a:p>
        </p:txBody>
      </p:sp>
      <p:sp>
        <p:nvSpPr>
          <p:cNvPr id="3" name="TextBox 2"/>
          <p:cNvSpPr txBox="1"/>
          <p:nvPr/>
        </p:nvSpPr>
        <p:spPr>
          <a:xfrm>
            <a:off x="11352118" y="1447800"/>
            <a:ext cx="1043876" cy="523220"/>
          </a:xfrm>
          <a:prstGeom prst="rect">
            <a:avLst/>
          </a:prstGeom>
          <a:noFill/>
        </p:spPr>
        <p:txBody>
          <a:bodyPr wrap="none" rtlCol="0">
            <a:spAutoFit/>
          </a:bodyPr>
          <a:lstStyle/>
          <a:p>
            <a:r>
              <a:rPr lang="en-US" dirty="0" smtClean="0"/>
              <a:t>Linux</a:t>
            </a:r>
            <a:endParaRPr lang="en-US" dirty="0"/>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a:t>
            </a:r>
            <a:r>
              <a:rPr lang="en-US" altLang="en-US" smtClean="0"/>
              <a:t>to on each </a:t>
            </a:r>
            <a:r>
              <a:rPr lang="en-US" altLang="en-US" dirty="0" smtClean="0"/>
              <a:t>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Organizations</a:t>
            </a:r>
            <a:endParaRPr lang="en-US" dirty="0"/>
          </a:p>
        </p:txBody>
      </p:sp>
    </p:spTree>
    <p:extLst>
      <p:ext uri="{BB962C8B-B14F-4D97-AF65-F5344CB8AC3E}">
        <p14:creationId xmlns:p14="http://schemas.microsoft.com/office/powerpoint/2010/main" val="2529587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status.chef.io</a:t>
            </a:r>
            <a:r>
              <a:rPr lang="en-US" dirty="0" smtClean="0"/>
              <a:t>, </a:t>
            </a:r>
            <a:r>
              <a:rPr lang="en-US" dirty="0"/>
              <a:t>or</a:t>
            </a:r>
          </a:p>
          <a:p>
            <a:pPr lvl="1"/>
            <a:r>
              <a:rPr lang="en-US" dirty="0">
                <a:hlinkClick r:id="rId3"/>
              </a:rPr>
              <a:t>https://</a:t>
            </a:r>
            <a:r>
              <a:rPr lang="en-US" dirty="0" err="1">
                <a:hlinkClick r:id="rId3"/>
              </a:rPr>
              <a:t>twitter.com</a:t>
            </a:r>
            <a:r>
              <a:rPr lang="en-US" dirty="0">
                <a:hlinkClick r:id="rId3"/>
              </a:rPr>
              <a:t>/</a:t>
            </a:r>
            <a:r>
              <a:rPr lang="en-US" dirty="0" err="1">
                <a:hlinkClick r:id="rId3"/>
              </a:rPr>
              <a:t>opscode_status</a:t>
            </a:r>
            <a:r>
              <a:rPr lang="en-US" dirty="0">
                <a:hlinkClick r:id="rId3"/>
              </a:rPr>
              <a:t>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https://help2</a:t>
            </a:r>
            <a:r>
              <a:rPr lang="en-US" dirty="0" smtClean="0">
                <a:hlinkClick r:id="rId2"/>
              </a:rPr>
              <a:t>.chef.io</a:t>
            </a:r>
            <a:r>
              <a:rPr lang="en-US" dirty="0" smtClean="0"/>
              <a:t> </a:t>
            </a:r>
            <a:endParaRPr lang="en-US" dirty="0"/>
          </a:p>
          <a:p>
            <a:pPr lvl="1"/>
            <a:r>
              <a:rPr lang="en-US" dirty="0"/>
              <a:t>By sending an email to </a:t>
            </a:r>
            <a:r>
              <a:rPr lang="en-US" dirty="0">
                <a:hlinkClick r:id="rId3"/>
              </a:rPr>
              <a:t>support</a:t>
            </a:r>
            <a:r>
              <a:rPr lang="en-US" dirty="0" smtClean="0">
                <a:hlinkClick r:id="rId3"/>
              </a:rPr>
              <a:t>@chef.io</a:t>
            </a:r>
            <a:endParaRPr lang="en-US" dirty="0" smtClean="0"/>
          </a:p>
          <a:p>
            <a:pPr marL="405040" lvl="1" indent="0">
              <a:buNone/>
            </a:pP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t>
            </a:r>
            <a:r>
              <a:rPr lang="en-US" sz="3600" dirty="0" smtClean="0"/>
              <a:t>address can </a:t>
            </a:r>
            <a:r>
              <a:rPr lang="en-US" sz="3600" dirty="0"/>
              <a:t>be added explicitly to the Support Tool for your org by emailing </a:t>
            </a:r>
            <a:r>
              <a:rPr lang="en-US" sz="3600" dirty="0" err="1">
                <a:hlinkClick r:id="rId5" action="ppaction://hlinkfile"/>
              </a:rPr>
              <a:t>sales</a:t>
            </a:r>
            <a:r>
              <a:rPr lang="en-US" sz="3600" dirty="0" err="1" smtClean="0">
                <a:hlinkClick r:id="rId5" action="ppaction://hlinkfile"/>
              </a:rPr>
              <a:t>@</a:t>
            </a:r>
            <a:r>
              <a:rPr lang="en-US" sz="3600" dirty="0" err="1" smtClean="0"/>
              <a:t>chef.io</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here</a:t>
            </a:r>
          </a:p>
          <a:p>
            <a:pPr lvl="1"/>
            <a:r>
              <a:rPr lang="en-US" dirty="0">
                <a:hlinkClick r:id="rId2"/>
              </a:rPr>
              <a:t>http://</a:t>
            </a:r>
            <a:r>
              <a:rPr lang="en-US" dirty="0" smtClean="0">
                <a:hlinkClick r:id="rId2"/>
              </a:rPr>
              <a:t>docs.chef.io</a:t>
            </a:r>
            <a:endParaRPr lang="en-US" dirty="0"/>
          </a:p>
          <a:p>
            <a:pPr marL="405040" lvl="1" indent="0">
              <a:buNone/>
            </a:pPr>
            <a:r>
              <a:rPr lang="en-US"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smtClean="0"/>
              <a:t>/</a:t>
            </a:r>
            <a:r>
              <a:rPr lang="en-US" dirty="0" err="1" smtClean="0"/>
              <a:t>chef.io</a:t>
            </a:r>
            <a:r>
              <a:rPr lang="en-US" dirty="0" smtClean="0"/>
              <a:t>/</a:t>
            </a:r>
            <a:endParaRPr lang="en-US" dirty="0"/>
          </a:p>
          <a:p>
            <a:r>
              <a:rPr lang="en-US" dirty="0"/>
              <a:t>http:/</a:t>
            </a:r>
            <a:r>
              <a:rPr lang="en-US" dirty="0" smtClean="0"/>
              <a:t>/</a:t>
            </a:r>
            <a:r>
              <a:rPr lang="en-US" dirty="0" err="1" smtClean="0"/>
              <a:t>supermarket.chef.io</a:t>
            </a:r>
            <a:r>
              <a:rPr lang="en-US" dirty="0" smtClean="0"/>
              <a:t>/</a:t>
            </a:r>
            <a:endParaRPr lang="en-US" dirty="0"/>
          </a:p>
          <a:p>
            <a:r>
              <a:rPr lang="en-US" dirty="0"/>
              <a:t>http://</a:t>
            </a:r>
            <a:r>
              <a:rPr lang="en-US" dirty="0" err="1" smtClean="0"/>
              <a:t>docs.chef.io</a:t>
            </a:r>
            <a:r>
              <a:rPr lang="en-US" dirty="0" smtClean="0"/>
              <a:t>/</a:t>
            </a:r>
            <a:endParaRPr lang="en-US" dirty="0"/>
          </a:p>
          <a:p>
            <a:r>
              <a:rPr lang="en-US" dirty="0"/>
              <a:t>http://</a:t>
            </a:r>
            <a:r>
              <a:rPr lang="en-US" dirty="0" err="1"/>
              <a:t>learnchef.com</a:t>
            </a:r>
            <a:endParaRPr lang="en-US" dirty="0"/>
          </a:p>
          <a:p>
            <a:r>
              <a:rPr lang="en-US" dirty="0"/>
              <a:t>http://</a:t>
            </a:r>
            <a:r>
              <a:rPr lang="en-US" dirty="0" err="1" smtClean="0"/>
              <a:t>lists.chef.io</a:t>
            </a:r>
            <a:endParaRPr lang="en-US" dirty="0"/>
          </a:p>
          <a:p>
            <a:r>
              <a:rPr lang="en-US" dirty="0"/>
              <a:t>http://</a:t>
            </a:r>
            <a:r>
              <a:rPr lang="en-US" dirty="0" err="1"/>
              <a:t>youtube.com</a:t>
            </a:r>
            <a:r>
              <a:rPr lang="en-US" dirty="0"/>
              <a:t>/user/Opscode</a:t>
            </a:r>
          </a:p>
          <a:p>
            <a:r>
              <a:rPr lang="en-US" dirty="0" err="1"/>
              <a:t>irc.freenode.net</a:t>
            </a:r>
            <a:r>
              <a:rPr lang="en-US" dirty="0"/>
              <a:t>     #chef, #chef-hacking, #</a:t>
            </a:r>
            <a:r>
              <a:rPr lang="en-US" dirty="0" err="1"/>
              <a:t>learnchef</a:t>
            </a:r>
            <a:endParaRPr lang="en-US" dirty="0"/>
          </a:p>
          <a:p>
            <a:r>
              <a:rPr lang="en-US" dirty="0"/>
              <a:t>Twitter    </a:t>
            </a:r>
            <a:r>
              <a:rPr lang="en-US" dirty="0" smtClean="0"/>
              <a:t>@</a:t>
            </a:r>
            <a:r>
              <a:rPr lang="en-US" dirty="0" err="1" smtClean="0"/>
              <a:t>chef.io</a:t>
            </a:r>
            <a:r>
              <a:rPr lang="en-US" dirty="0" smtClean="0"/>
              <a:t> </a:t>
            </a:r>
            <a:r>
              <a:rPr lang="en-US" dirty="0"/>
              <a:t>#</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dirty="0" smtClean="0"/>
              <a:t>Find your local </a:t>
            </a:r>
            <a:r>
              <a:rPr lang="en-US" dirty="0" err="1" smtClean="0"/>
              <a:t>DevOps</a:t>
            </a:r>
            <a:r>
              <a:rPr lang="en-US" dirty="0" smtClean="0"/>
              <a:t> or Chef </a:t>
            </a:r>
            <a:r>
              <a:rPr lang="en-US" dirty="0" err="1" smtClean="0"/>
              <a:t>meetup</a:t>
            </a:r>
            <a:r>
              <a:rPr lang="en-US" dirty="0" smtClean="0"/>
              <a:t> group!</a:t>
            </a:r>
            <a:endParaRPr lang="en-US" dirty="0"/>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smtClean="0">
                <a:sym typeface="Arial Bold" charset="0"/>
              </a:rPr>
              <a:t>for </a:t>
            </a:r>
            <a:r>
              <a:rPr lang="en-US" smtClean="0">
                <a:sym typeface="Arial Bold" charset="0"/>
              </a:rPr>
              <a:t>Linux</a:t>
            </a:r>
            <a:r>
              <a:rPr lang="en-US" dirty="0" smtClean="0">
                <a:sym typeface="Arial Bold" charset="0"/>
              </a:rPr>
              <a:t>! </a:t>
            </a:r>
            <a:endParaRPr lang="en-US" dirty="0">
              <a:sym typeface="Arial Bold" charset="0"/>
            </a:endParaRP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the purpose of </a:t>
            </a:r>
            <a:r>
              <a:rPr lang="en-US" dirty="0" smtClean="0"/>
              <a:t>Organizations</a:t>
            </a:r>
            <a:endParaRPr lang="en-US" dirty="0"/>
          </a:p>
          <a:p>
            <a:pPr lvl="1"/>
            <a:r>
              <a:rPr lang="en-US" dirty="0" smtClean="0"/>
              <a:t>Create an Organization on Hosted Enterprise Chef</a:t>
            </a:r>
          </a:p>
          <a:p>
            <a:pPr lvl="1"/>
            <a:r>
              <a:rPr lang="en-US" dirty="0" smtClean="0"/>
              <a:t>Login </a:t>
            </a:r>
            <a:r>
              <a:rPr lang="en-US" dirty="0"/>
              <a:t>to </a:t>
            </a:r>
            <a:r>
              <a:rPr lang="en-US" dirty="0" smtClean="0"/>
              <a:t>your Organization</a:t>
            </a:r>
            <a:endParaRPr lang="en-US" dirty="0"/>
          </a:p>
          <a:p>
            <a:pPr lvl="1"/>
            <a:r>
              <a:rPr lang="en-US" dirty="0"/>
              <a:t>View </a:t>
            </a:r>
            <a:r>
              <a:rPr lang="en-US" dirty="0" smtClean="0"/>
              <a:t>and manage Organization </a:t>
            </a:r>
            <a:r>
              <a:rPr lang="en-US" dirty="0"/>
              <a:t>in Enterprise Chef</a:t>
            </a:r>
          </a:p>
          <a:p>
            <a:pPr lvl="1"/>
            <a:r>
              <a:rPr lang="en-US" dirty="0" smtClean="0"/>
              <a:t>Invite </a:t>
            </a:r>
            <a:r>
              <a:rPr lang="en-US" dirty="0"/>
              <a:t>users into your </a:t>
            </a:r>
            <a:r>
              <a:rPr lang="en-US" dirty="0" smtClean="0"/>
              <a:t>Organization</a:t>
            </a:r>
            <a:endParaRPr lang="en-US" dirty="0"/>
          </a:p>
          <a:p>
            <a:pPr lvl="1"/>
            <a:r>
              <a:rPr lang="en-US" dirty="0"/>
              <a:t>Accept invitations into other O</a:t>
            </a:r>
            <a:r>
              <a:rPr lang="en-US" dirty="0" smtClean="0"/>
              <a:t>rganizations</a:t>
            </a:r>
          </a:p>
          <a:p>
            <a:pPr lvl="1"/>
            <a:endParaRPr lang="en-US" dirty="0"/>
          </a:p>
        </p:txBody>
      </p:sp>
    </p:spTree>
    <p:extLst>
      <p:ext uri="{BB962C8B-B14F-4D97-AF65-F5344CB8AC3E}">
        <p14:creationId xmlns:p14="http://schemas.microsoft.com/office/powerpoint/2010/main" val="3634103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dirty="0" smtClean="0">
                <a:sym typeface="Arial Bold" charset="0"/>
              </a:rPr>
              <a:t>for Windows and Linux! </a:t>
            </a:r>
            <a:endParaRPr lang="en-US" dirty="0">
              <a:sym typeface="Arial Bold" charset="0"/>
            </a:endParaRPr>
          </a:p>
        </p:txBody>
      </p:sp>
    </p:spTree>
    <p:extLst>
      <p:ext uri="{BB962C8B-B14F-4D97-AF65-F5344CB8AC3E}">
        <p14:creationId xmlns:p14="http://schemas.microsoft.com/office/powerpoint/2010/main" val="2850732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Using an external repo allows for </a:t>
            </a:r>
          </a:p>
          <a:p>
            <a:pPr lvl="2">
              <a:buSzPct val="99000"/>
            </a:pPr>
            <a:r>
              <a:rPr lang="en-US" dirty="0" smtClean="0"/>
              <a:t>team collaboration</a:t>
            </a:r>
          </a:p>
          <a:p>
            <a:pPr lvl="2">
              <a:buSzPct val="99000"/>
            </a:pPr>
            <a:r>
              <a:rPr lang="en-US" sz="4300" dirty="0" smtClean="0"/>
              <a:t>version control</a:t>
            </a:r>
            <a:endParaRPr lang="en-US" sz="4300" dirty="0"/>
          </a:p>
          <a:p>
            <a:pPr lvl="2"/>
            <a:r>
              <a:rPr lang="en-US" sz="4300" dirty="0" smtClean="0"/>
              <a:t>Chef </a:t>
            </a:r>
            <a:r>
              <a:rPr lang="en-US" sz="4300" dirty="0"/>
              <a:t>code </a:t>
            </a:r>
            <a:r>
              <a:rPr lang="en-US" sz="4300" dirty="0" smtClean="0"/>
              <a:t>backups</a:t>
            </a:r>
          </a:p>
          <a:p>
            <a:pPr lvl="1"/>
            <a:endParaRPr lang="en-US" sz="4300" dirty="0" smtClean="0"/>
          </a:p>
          <a:p>
            <a:pPr marL="405040" lvl="1" indent="0">
              <a:buNone/>
            </a:pPr>
            <a:r>
              <a:rPr lang="en-US" sz="4300" dirty="0" smtClean="0"/>
              <a:t>Go to </a:t>
            </a:r>
            <a:r>
              <a:rPr lang="en-US" sz="4300" dirty="0" smtClean="0">
                <a:hlinkClick r:id="rId3"/>
              </a:rPr>
              <a:t>http://github.com</a:t>
            </a:r>
            <a:r>
              <a:rPr lang="en-US" sz="4300" dirty="0" smtClean="0"/>
              <a:t> to create a new </a:t>
            </a:r>
            <a:r>
              <a:rPr lang="en-US" sz="4300" dirty="0" err="1" smtClean="0"/>
              <a:t>Github</a:t>
            </a:r>
            <a:r>
              <a:rPr lang="en-US" sz="4300" dirty="0" smtClean="0"/>
              <a:t> account</a:t>
            </a:r>
            <a:endParaRPr lang="en-US" sz="4300" dirty="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Using </a:t>
            </a:r>
            <a:r>
              <a:rPr lang="en-US" sz="7200" dirty="0" err="1"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Github</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2969276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600"/>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smtClean="0">
                <a:solidFill>
                  <a:srgbClr val="FFFFFF"/>
                </a:solidFill>
                <a:latin typeface="Courier" charset="0"/>
                <a:ea typeface="ＭＳ Ｐゴシック" charset="0"/>
                <a:cs typeface="Courier" charset="0"/>
              </a:rPr>
              <a:t>/</a:t>
            </a:r>
            <a:r>
              <a:rPr lang="en-US" sz="4800" kern="1200" dirty="0" err="1" smtClean="0">
                <a:solidFill>
                  <a:srgbClr val="FFFFFF"/>
                </a:solidFill>
                <a:latin typeface="Courier" charset="0"/>
                <a:ea typeface="ＭＳ Ｐゴシック" charset="0"/>
                <a:cs typeface="Courier" charset="0"/>
              </a:rPr>
              <a:t>your_name</a:t>
            </a: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926234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&gt; </a:t>
            </a:r>
            <a:r>
              <a:rPr lang="en-US" sz="4400" dirty="0" err="1">
                <a:solidFill>
                  <a:srgbClr val="FFFFFF"/>
                </a:solidFill>
                <a:latin typeface="Courier" charset="0"/>
                <a:ea typeface="ＭＳ Ｐゴシック" charset="0"/>
                <a:cs typeface="Courier" charset="0"/>
                <a:sym typeface="Courier" charset="0"/>
              </a:rPr>
              <a:t>git</a:t>
            </a:r>
            <a:r>
              <a:rPr lang="en-US" sz="4400" dirty="0">
                <a:solidFill>
                  <a:srgbClr val="FFFFFF"/>
                </a:solidFill>
                <a:latin typeface="Courier" charset="0"/>
                <a:ea typeface="ＭＳ Ｐゴシック" charset="0"/>
                <a:cs typeface="Courier" charset="0"/>
                <a:sym typeface="Courier" charset="0"/>
              </a:rPr>
              <a: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128317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4117289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188025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push</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Push files to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Counting objects: 9,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Delta compression using up to 8 threads</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Compressing objects: 100% (5/5),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Writing objects: 100% (5/5), 411 bytes | 0 bytes/s,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Total 5 (delta 4), reused 0 (delta 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To https://github.com/your_git_account/your_repo.git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0f555d4..3b7630e   master -&gt;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224923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pull</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Get files from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Counting objects: 147,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Compressing objects: 100% (89/89),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Receiving objects: 100% (145/145), 109.51 </a:t>
            </a:r>
            <a:r>
              <a:rPr lang="en-US" sz="2000" kern="1200" dirty="0" err="1">
                <a:solidFill>
                  <a:srgbClr val="FFFFFF"/>
                </a:solidFill>
                <a:latin typeface="Courier" charset="0"/>
                <a:ea typeface="ＭＳ Ｐゴシック" charset="0"/>
                <a:cs typeface="Courier" charset="0"/>
              </a:rPr>
              <a:t>KiB</a:t>
            </a:r>
            <a:r>
              <a:rPr lang="en-US" sz="2000" kern="1200" dirty="0">
                <a:solidFill>
                  <a:srgbClr val="FFFFFF"/>
                </a:solidFill>
                <a:latin typeface="Courier" charset="0"/>
                <a:ea typeface="ＭＳ Ｐゴシック" charset="0"/>
                <a:cs typeface="Courier" charset="0"/>
              </a:rPr>
              <a:t> | 0 bytes/s, </a:t>
            </a:r>
            <a:r>
              <a:rPr lang="en-US" sz="2000" kern="1200" dirty="0" err="1">
                <a:solidFill>
                  <a:srgbClr val="FFFFFF"/>
                </a:solidFill>
                <a:latin typeface="Courier" charset="0"/>
                <a:ea typeface="ＭＳ Ｐゴシック" charset="0"/>
                <a:cs typeface="Courier" charset="0"/>
              </a:rPr>
              <a:t>done.ects</a:t>
            </a:r>
            <a:r>
              <a:rPr lang="en-US" sz="2000" kern="1200" dirty="0">
                <a:solidFill>
                  <a:srgbClr val="FFFFFF"/>
                </a:solidFill>
                <a:latin typeface="Courier" charset="0"/>
                <a:ea typeface="ＭＳ Ｐゴシック" charset="0"/>
                <a:cs typeface="Courier" charset="0"/>
              </a:rPr>
              <a:t>:  94% (137/145)</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Resolving deltas: 100% (31/31),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From https:/</a:t>
            </a:r>
            <a:r>
              <a:rPr lang="en-US" sz="2000" kern="1200" dirty="0" smtClean="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github.com</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your_git_account</a:t>
            </a:r>
            <a:r>
              <a:rPr lang="en-US" sz="2000" kern="1200" dirty="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your_repo.git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2cfd221..1585e9a  master     -&gt; origin/master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Updating 2cfd221..1585e9a</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Fast-forward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chef-client-3.6.0.tar.gz                           | Bin 0 -&gt; 33109 bytes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CHANGELOG.md</a:t>
            </a:r>
            <a:r>
              <a:rPr lang="en-US" sz="2000" kern="1200" dirty="0">
                <a:solidFill>
                  <a:srgbClr val="FFFFFF"/>
                </a:solidFill>
                <a:latin typeface="Courier" charset="0"/>
                <a:ea typeface="ＭＳ Ｐゴシック" charset="0"/>
                <a:cs typeface="Courier" charset="0"/>
              </a:rPr>
              <a:t>                      |  13 +</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README.md</a:t>
            </a:r>
            <a:r>
              <a:rPr lang="en-US" sz="2000" kern="1200" dirty="0">
                <a:solidFill>
                  <a:srgbClr val="FFFFFF"/>
                </a:solidFill>
                <a:latin typeface="Courier" charset="0"/>
                <a:ea typeface="ＭＳ Ｐゴシック" charset="0"/>
                <a:cs typeface="Courier" charset="0"/>
              </a:rPr>
              <a:t>                         |  68 ++++</a:t>
            </a:r>
          </a:p>
        </p:txBody>
      </p:sp>
    </p:spTree>
    <p:extLst>
      <p:ext uri="{BB962C8B-B14F-4D97-AF65-F5344CB8AC3E}">
        <p14:creationId xmlns:p14="http://schemas.microsoft.com/office/powerpoint/2010/main" val="406934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a:xfrm>
            <a:off x="800273" y="177800"/>
            <a:ext cx="15177121" cy="1117600"/>
          </a:xfrm>
        </p:spPr>
        <p:txBody>
          <a:bodyPr/>
          <a:lstStyle/>
          <a:p>
            <a:r>
              <a:rPr lang="en-US" dirty="0" smtClean="0"/>
              <a:t>Organizations exist on the 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52697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dirty="0"/>
              <a:t>Organizations</a:t>
            </a:r>
          </a:p>
        </p:txBody>
      </p:sp>
      <p:sp>
        <p:nvSpPr>
          <p:cNvPr id="309250" name="Rectangle 2"/>
          <p:cNvSpPr>
            <a:spLocks noGrp="1" noChangeArrowheads="1"/>
          </p:cNvSpPr>
          <p:nvPr>
            <p:ph type="body" idx="1"/>
          </p:nvPr>
        </p:nvSpPr>
        <p:spPr>
          <a:xfrm>
            <a:off x="356395" y="1879603"/>
            <a:ext cx="15621000" cy="6731000"/>
          </a:xfrm>
          <a:ln/>
        </p:spPr>
        <p:txBody>
          <a:bodyPr/>
          <a:lstStyle/>
          <a:p>
            <a:r>
              <a:rPr lang="en-US" dirty="0" smtClean="0"/>
              <a:t>The “sandbox” where all your nodes are registered and all your policies (configurations) are stored</a:t>
            </a:r>
          </a:p>
          <a:p>
            <a:r>
              <a:rPr lang="en-US" dirty="0" smtClean="0"/>
              <a:t>Nothing </a:t>
            </a:r>
            <a:r>
              <a:rPr lang="en-US" dirty="0"/>
              <a:t>is shared between Organizations </a:t>
            </a:r>
            <a:r>
              <a:rPr lang="en-US" dirty="0" smtClean="0"/>
              <a:t>– they are </a:t>
            </a:r>
            <a:r>
              <a:rPr lang="en-US" dirty="0"/>
              <a:t>completely </a:t>
            </a:r>
            <a:r>
              <a:rPr lang="en-US" dirty="0" smtClean="0"/>
              <a:t>independent</a:t>
            </a:r>
          </a:p>
          <a:p>
            <a:r>
              <a:rPr lang="en-US" dirty="0" smtClean="0"/>
              <a:t>One Enterprise Chef Server can contain many independent Organizations</a:t>
            </a:r>
            <a:endParaRPr lang="en-US" dirty="0"/>
          </a:p>
          <a:p>
            <a:r>
              <a:rPr lang="en-US" dirty="0" smtClean="0"/>
              <a:t>Different Organizations can represent different companies, departments, business units or projects</a:t>
            </a:r>
            <a:endParaRPr lang="en-US" dirty="0"/>
          </a:p>
        </p:txBody>
      </p:sp>
    </p:spTree>
    <p:extLst>
      <p:ext uri="{BB962C8B-B14F-4D97-AF65-F5344CB8AC3E}">
        <p14:creationId xmlns:p14="http://schemas.microsoft.com/office/powerpoint/2010/main" val="3752614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pPr algn="ctr"/>
            <a:r>
              <a:rPr lang="en-US" dirty="0"/>
              <a:t>Course </a:t>
            </a:r>
            <a:r>
              <a:rPr lang="en-US" dirty="0" smtClean="0"/>
              <a:t>Objective</a:t>
            </a:r>
            <a:endParaRPr lang="en-US" dirty="0"/>
          </a:p>
        </p:txBody>
      </p:sp>
      <p:sp>
        <p:nvSpPr>
          <p:cNvPr id="29698" name="Rectangle 2"/>
          <p:cNvSpPr>
            <a:spLocks noGrp="1" noChangeArrowheads="1"/>
          </p:cNvSpPr>
          <p:nvPr>
            <p:ph type="body" idx="4294967295"/>
          </p:nvPr>
        </p:nvSpPr>
        <p:spPr>
          <a:xfrm>
            <a:off x="1346994" y="1905000"/>
            <a:ext cx="13793548" cy="6477000"/>
          </a:xfrm>
          <a:ln/>
          <a:effectLst>
            <a:innerShdw blurRad="63500" dist="50800" dir="18900000">
              <a:prstClr val="black">
                <a:alpha val="50000"/>
              </a:prstClr>
            </a:innerShdw>
          </a:effectLst>
        </p:spPr>
        <p:txBody>
          <a:bodyPr/>
          <a:lstStyle/>
          <a:p>
            <a:pPr marL="0" indent="0" algn="ctr">
              <a:buNone/>
            </a:pPr>
            <a:endPar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Learn To Use Chef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To Make Your Life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More Awesome!  </a:t>
            </a:r>
          </a:p>
          <a:p>
            <a:pPr marL="0" indent="0" algn="ctr">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endParaRPr lang="en-US" sz="8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028776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2"/>
              </a:rPr>
              <a:t>http://</a:t>
            </a:r>
            <a:r>
              <a:rPr lang="en-US" u="sng" dirty="0" smtClean="0">
                <a:hlinkClick r:id="rId2"/>
              </a:rPr>
              <a:t>www.chef.io</a:t>
            </a:r>
            <a:endParaRPr lang="en-US" u="sng" dirty="0"/>
          </a:p>
        </p:txBody>
      </p:sp>
      <p:pic>
        <p:nvPicPr>
          <p:cNvPr id="245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0394" y="0"/>
            <a:ext cx="664433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45766" name="Group 6"/>
          <p:cNvGrpSpPr>
            <a:grpSpLocks/>
          </p:cNvGrpSpPr>
          <p:nvPr/>
        </p:nvGrpSpPr>
        <p:grpSpPr bwMode="auto">
          <a:xfrm>
            <a:off x="279428" y="3135314"/>
            <a:ext cx="6742772" cy="4548187"/>
            <a:chOff x="0" y="0"/>
            <a:chExt cx="4247" cy="2864"/>
          </a:xfrm>
        </p:grpSpPr>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56"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5" name="Oval 5"/>
            <p:cNvSpPr>
              <a:spLocks/>
            </p:cNvSpPr>
            <p:nvPr/>
          </p:nvSpPr>
          <p:spPr bwMode="auto">
            <a:xfrm>
              <a:off x="3267" y="50"/>
              <a:ext cx="980" cy="55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245769" name="Group 9"/>
          <p:cNvGrpSpPr>
            <a:grpSpLocks/>
          </p:cNvGrpSpPr>
          <p:nvPr/>
        </p:nvGrpSpPr>
        <p:grpSpPr bwMode="auto">
          <a:xfrm>
            <a:off x="7665199" y="3162300"/>
            <a:ext cx="10027629" cy="5080000"/>
            <a:chOff x="0" y="0"/>
            <a:chExt cx="6315" cy="3200"/>
          </a:xfrm>
        </p:grpSpPr>
        <p:pic>
          <p:nvPicPr>
            <p:cNvPr id="2457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315" cy="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8" name="Oval 8"/>
            <p:cNvSpPr>
              <a:spLocks/>
            </p:cNvSpPr>
            <p:nvPr/>
          </p:nvSpPr>
          <p:spPr bwMode="auto">
            <a:xfrm>
              <a:off x="820" y="1324"/>
              <a:ext cx="2220" cy="70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45770" name="Line 10"/>
          <p:cNvSpPr>
            <a:spLocks noChangeShapeType="1"/>
          </p:cNvSpPr>
          <p:nvPr/>
        </p:nvSpPr>
        <p:spPr bwMode="auto">
          <a:xfrm rot="10800000">
            <a:off x="7025375" y="3984625"/>
            <a:ext cx="2022673" cy="1449388"/>
          </a:xfrm>
          <a:prstGeom prst="line">
            <a:avLst/>
          </a:prstGeom>
          <a:noFill/>
          <a:ln w="381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23476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266" y="1757363"/>
            <a:ext cx="706189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6787" name="Rectangle 3"/>
          <p:cNvSpPr>
            <a:spLocks noGrp="1" noChangeArrowheads="1"/>
          </p:cNvSpPr>
          <p:nvPr>
            <p:ph type="body" idx="1"/>
          </p:nvPr>
        </p:nvSpPr>
        <p:spPr>
          <a:xfrm>
            <a:off x="800178" y="1879600"/>
            <a:ext cx="9348113" cy="673100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a:t>
            </a:r>
            <a:r>
              <a:rPr lang="en-US" dirty="0" smtClean="0"/>
              <a:t>unique (to this particular Chef Server)</a:t>
            </a:r>
            <a:endParaRPr lang="en-US" dirty="0"/>
          </a:p>
        </p:txBody>
      </p:sp>
    </p:spTree>
    <p:extLst>
      <p:ext uri="{BB962C8B-B14F-4D97-AF65-F5344CB8AC3E}">
        <p14:creationId xmlns:p14="http://schemas.microsoft.com/office/powerpoint/2010/main" val="21324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dirty="0"/>
              <a:t>Login to your Hosted Enterprise </a:t>
            </a:r>
            <a:r>
              <a:rPr lang="en-US" dirty="0" smtClean="0"/>
              <a:t>Chef</a:t>
            </a:r>
          </a:p>
          <a:p>
            <a:r>
              <a:rPr lang="en-US" dirty="0" smtClean="0"/>
              <a:t>https://</a:t>
            </a:r>
            <a:r>
              <a:rPr lang="en-US" dirty="0" err="1"/>
              <a:t>manage.chef.io</a:t>
            </a:r>
            <a:r>
              <a:rPr lang="en-US" dirty="0"/>
              <a:t>/login</a:t>
            </a:r>
            <a:endParaRPr lang="en-US" dirty="0" smtClean="0"/>
          </a:p>
          <a:p>
            <a:endParaRPr lang="en-US" dirty="0"/>
          </a:p>
        </p:txBody>
      </p:sp>
      <p:pic>
        <p:nvPicPr>
          <p:cNvPr id="31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7417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0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7465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0277" name="Line 5"/>
          <p:cNvSpPr>
            <a:spLocks noChangeShapeType="1"/>
          </p:cNvSpPr>
          <p:nvPr/>
        </p:nvSpPr>
        <p:spPr bwMode="auto">
          <a:xfrm flipH="1">
            <a:off x="6823742" y="60690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015689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312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94" y="1905000"/>
            <a:ext cx="10313407"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12995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pic>
        <p:nvPicPr>
          <p:cNvPr id="314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794" y="5410200"/>
            <a:ext cx="887816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spTree>
    <p:extLst>
      <p:ext uri="{BB962C8B-B14F-4D97-AF65-F5344CB8AC3E}">
        <p14:creationId xmlns:p14="http://schemas.microsoft.com/office/powerpoint/2010/main" val="1114171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508794" y="1879600"/>
            <a:ext cx="15316200" cy="6731000"/>
          </a:xfrm>
          <a:ln/>
        </p:spPr>
        <p:txBody>
          <a:bodyPr/>
          <a:lstStyle/>
          <a:p>
            <a:pPr marL="0" indent="0">
              <a:buNone/>
            </a:pPr>
            <a:r>
              <a:rPr lang="en-US" dirty="0" smtClean="0"/>
              <a:t>Notes about the Starter Kit:</a:t>
            </a:r>
          </a:p>
          <a:p>
            <a:r>
              <a:rPr lang="en-US" dirty="0" smtClean="0"/>
              <a:t>Every time you download a </a:t>
            </a:r>
            <a:r>
              <a:rPr lang="en-US" b="1" dirty="0" smtClean="0"/>
              <a:t>new</a:t>
            </a:r>
            <a:r>
              <a:rPr lang="en-US" dirty="0" smtClean="0"/>
              <a:t> Starter Kit, you get a </a:t>
            </a:r>
            <a:r>
              <a:rPr lang="en-US" b="1" dirty="0" smtClean="0"/>
              <a:t>new</a:t>
            </a:r>
            <a:r>
              <a:rPr lang="en-US" dirty="0" smtClean="0"/>
              <a:t> authentication certificate, </a:t>
            </a:r>
            <a:r>
              <a:rPr lang="en-US" dirty="0" smtClean="0">
                <a:solidFill>
                  <a:srgbClr val="FF0000"/>
                </a:solidFill>
              </a:rPr>
              <a:t>invalidating the old one</a:t>
            </a:r>
            <a:r>
              <a:rPr lang="en-US" dirty="0" smtClean="0"/>
              <a:t>, so you have to use the NEW .</a:t>
            </a:r>
            <a:r>
              <a:rPr lang="en-US" dirty="0" err="1" smtClean="0"/>
              <a:t>pem</a:t>
            </a:r>
            <a:r>
              <a:rPr lang="en-US" dirty="0" smtClean="0"/>
              <a:t> files, NOT the old .</a:t>
            </a:r>
            <a:r>
              <a:rPr lang="en-US" dirty="0" err="1" smtClean="0"/>
              <a:t>pem</a:t>
            </a:r>
            <a:r>
              <a:rPr lang="en-US" dirty="0" smtClean="0"/>
              <a:t> files</a:t>
            </a:r>
          </a:p>
          <a:p>
            <a:r>
              <a:rPr lang="en-US" b="1" dirty="0" smtClean="0"/>
              <a:t>If one person on a team downloads a new Starter Kit, they need to share the new certificate with the rest of the team, or the team won’t have access to the Organization</a:t>
            </a:r>
            <a:endParaRPr lang="en-US" b="1" dirty="0"/>
          </a:p>
        </p:txBody>
      </p:sp>
    </p:spTree>
    <p:extLst>
      <p:ext uri="{BB962C8B-B14F-4D97-AF65-F5344CB8AC3E}">
        <p14:creationId xmlns:p14="http://schemas.microsoft.com/office/powerpoint/2010/main" val="352600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800178" y="1879600"/>
            <a:ext cx="12129216" cy="6731000"/>
          </a:xfrm>
          <a:ln/>
        </p:spPr>
        <p:txBody>
          <a:bodyPr/>
          <a:lstStyle/>
          <a:p>
            <a:r>
              <a:rPr lang="en-US" dirty="0" smtClean="0"/>
              <a:t>You’ll download </a:t>
            </a:r>
            <a:r>
              <a:rPr lang="en-US" b="1" dirty="0" smtClean="0"/>
              <a:t>chef-</a:t>
            </a:r>
            <a:r>
              <a:rPr lang="en-US" b="1" dirty="0" err="1" smtClean="0"/>
              <a:t>starter.zip</a:t>
            </a:r>
            <a:r>
              <a:rPr lang="en-US" b="1" dirty="0" smtClean="0"/>
              <a:t> </a:t>
            </a:r>
            <a:r>
              <a:rPr lang="en-US" dirty="0" smtClean="0"/>
              <a:t>from clicking this button</a:t>
            </a:r>
            <a:endParaRPr lang="en-US" dirty="0"/>
          </a:p>
          <a:p>
            <a:r>
              <a:rPr lang="en-US" dirty="0" smtClean="0"/>
              <a:t>When you unzip chef-</a:t>
            </a:r>
            <a:r>
              <a:rPr lang="en-US" dirty="0" err="1" smtClean="0"/>
              <a:t>starter.zip</a:t>
            </a:r>
            <a:r>
              <a:rPr lang="en-US" dirty="0" smtClean="0"/>
              <a:t> you</a:t>
            </a:r>
            <a:r>
              <a:rPr lang="ja-JP" altLang="en-US" dirty="0" smtClean="0">
                <a:latin typeface="Arial"/>
              </a:rPr>
              <a:t>’</a:t>
            </a:r>
            <a:r>
              <a:rPr lang="en-US" dirty="0" err="1" smtClean="0"/>
              <a:t>ll</a:t>
            </a:r>
            <a:r>
              <a:rPr lang="en-US" dirty="0" smtClean="0"/>
              <a:t> </a:t>
            </a:r>
            <a:br>
              <a:rPr lang="en-US" dirty="0" smtClean="0"/>
            </a:br>
            <a:r>
              <a:rPr lang="en-US" dirty="0" smtClean="0"/>
              <a:t>get a directory named "</a:t>
            </a:r>
            <a:r>
              <a:rPr lang="en-US" b="1" dirty="0"/>
              <a:t>chef-</a:t>
            </a:r>
            <a:r>
              <a:rPr lang="en-US" b="1" dirty="0" smtClean="0"/>
              <a:t>repo</a:t>
            </a:r>
            <a:r>
              <a:rPr lang="en-US" dirty="0" smtClean="0"/>
              <a:t>”</a:t>
            </a:r>
            <a:endParaRPr lang="en-US" dirty="0"/>
          </a:p>
          <a:p>
            <a:r>
              <a:rPr lang="en-US" dirty="0" smtClean="0"/>
              <a:t>Put "</a:t>
            </a:r>
            <a:r>
              <a:rPr lang="en-US" dirty="0"/>
              <a:t>chef-repo" </a:t>
            </a:r>
            <a:r>
              <a:rPr lang="en-US" dirty="0" smtClean="0"/>
              <a:t>in your home directory</a:t>
            </a:r>
            <a:endParaRPr lang="en-US" dirty="0"/>
          </a:p>
          <a:p>
            <a:pPr lvl="1"/>
            <a:r>
              <a:rPr lang="en-US" dirty="0"/>
              <a:t>C:\Users</a:t>
            </a:r>
            <a:r>
              <a:rPr lang="en-US" dirty="0" smtClean="0"/>
              <a:t>\&lt;</a:t>
            </a:r>
            <a:r>
              <a:rPr lang="en-US" dirty="0" err="1" smtClean="0"/>
              <a:t>your_name</a:t>
            </a:r>
            <a:r>
              <a:rPr lang="en-US" dirty="0" smtClean="0"/>
              <a:t>&gt;\</a:t>
            </a:r>
            <a:r>
              <a:rPr lang="en-US" dirty="0"/>
              <a:t>chef-repo (Win)</a:t>
            </a:r>
          </a:p>
          <a:p>
            <a:pPr lvl="1"/>
            <a:r>
              <a:rPr lang="en-US" dirty="0"/>
              <a:t>/Users/&lt;</a:t>
            </a:r>
            <a:r>
              <a:rPr lang="en-US" dirty="0" err="1"/>
              <a:t>your_name</a:t>
            </a:r>
            <a:r>
              <a:rPr lang="en-US" dirty="0"/>
              <a:t>&gt;/chef-repo (Mac)</a:t>
            </a:r>
          </a:p>
          <a:p>
            <a:pPr lvl="1"/>
            <a:r>
              <a:rPr lang="en-US" dirty="0"/>
              <a:t>/home/&lt;</a:t>
            </a:r>
            <a:r>
              <a:rPr lang="en-US" dirty="0" err="1"/>
              <a:t>your_name</a:t>
            </a:r>
            <a:r>
              <a:rPr lang="en-US" dirty="0"/>
              <a:t>&gt;/chef-repo (Linux)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4994" y="2209800"/>
            <a:ext cx="11708423" cy="5715000"/>
          </a:xfrm>
          <a:prstGeom prst="rect">
            <a:avLst/>
          </a:prstGeom>
        </p:spPr>
      </p:pic>
      <p:sp>
        <p:nvSpPr>
          <p:cNvPr id="5" name="Rectangle 4"/>
          <p:cNvSpPr>
            <a:spLocks/>
          </p:cNvSpPr>
          <p:nvPr/>
        </p:nvSpPr>
        <p:spPr bwMode="auto">
          <a:xfrm>
            <a:off x="661194" y="4876801"/>
            <a:ext cx="11277600" cy="36575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6" name="Straight Arrow Connector 5"/>
          <p:cNvCxnSpPr/>
          <p:nvPr/>
        </p:nvCxnSpPr>
        <p:spPr bwMode="auto">
          <a:xfrm>
            <a:off x="6147594" y="2971800"/>
            <a:ext cx="5562600" cy="533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08293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dirty="0"/>
              <a:t>Every infrastructure managed with Chef has a Chef Repository ("chef-repo"</a:t>
            </a:r>
            <a:r>
              <a:rPr lang="en-US" dirty="0" smtClean="0"/>
              <a:t>)</a:t>
            </a:r>
            <a:br>
              <a:rPr lang="en-US" dirty="0" smtClean="0"/>
            </a:br>
            <a:endParaRPr lang="en-US" dirty="0"/>
          </a:p>
          <a:p>
            <a:r>
              <a:rPr lang="en-US" u="sng" dirty="0"/>
              <a:t>Type </a:t>
            </a:r>
            <a:r>
              <a:rPr lang="en-US" u="sng" dirty="0">
                <a:latin typeface="Arial Bold" charset="0"/>
                <a:cs typeface="Arial Bold" charset="0"/>
                <a:sym typeface="Arial Bold" charset="0"/>
              </a:rPr>
              <a:t>all</a:t>
            </a:r>
            <a:r>
              <a:rPr lang="en-US" u="sng" dirty="0"/>
              <a:t> commands in this class from the chef-repo </a:t>
            </a:r>
            <a:r>
              <a:rPr lang="en-US" u="sng" dirty="0" smtClean="0"/>
              <a:t>directory</a:t>
            </a:r>
            <a:br>
              <a:rPr lang="en-US" u="sng" dirty="0" smtClean="0"/>
            </a:br>
            <a:endParaRPr lang="en-US" u="sng" dirty="0"/>
          </a:p>
          <a:p>
            <a:r>
              <a:rPr lang="en-US" dirty="0" smtClean="0"/>
              <a:t>The policies (configurations) in your chef-repo match the policies in your Organization</a:t>
            </a:r>
            <a:endParaRPr lang="en-US" dirty="0"/>
          </a:p>
        </p:txBody>
      </p:sp>
    </p:spTree>
    <p:extLst>
      <p:ext uri="{BB962C8B-B14F-4D97-AF65-F5344CB8AC3E}">
        <p14:creationId xmlns:p14="http://schemas.microsoft.com/office/powerpoint/2010/main" val="2064215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smtClean="0">
                <a:sym typeface="Arial Bold" charset="0"/>
              </a:rPr>
              <a:t>Exercise: View the chef-repo</a:t>
            </a:r>
            <a:endParaRPr lang="en-US" sz="7200" dirty="0">
              <a:sym typeface="Arial Bold" charset="0"/>
            </a:endParaRPr>
          </a:p>
        </p:txBody>
      </p:sp>
      <p:sp>
        <p:nvSpPr>
          <p:cNvPr id="7" name="Rectangle 6"/>
          <p:cNvSpPr>
            <a:spLocks noGrp="1" noChangeArrowheads="1"/>
          </p:cNvSpPr>
          <p:nvPr/>
        </p:nvSpPr>
        <p:spPr bwMode="auto">
          <a:xfrm>
            <a:off x="813594" y="33528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endParaRPr lang="en-US" altLang="en-US" dirty="0" smtClean="0">
              <a:latin typeface="Courier"/>
              <a:cs typeface="Courier"/>
            </a:endParaRPr>
          </a:p>
        </p:txBody>
      </p:sp>
      <p:sp>
        <p:nvSpPr>
          <p:cNvPr id="2" name="TextBox 1"/>
          <p:cNvSpPr txBox="1"/>
          <p:nvPr/>
        </p:nvSpPr>
        <p:spPr>
          <a:xfrm>
            <a:off x="4547394" y="7620000"/>
            <a:ext cx="6988111" cy="523220"/>
          </a:xfrm>
          <a:prstGeom prst="rect">
            <a:avLst/>
          </a:prstGeom>
          <a:noFill/>
        </p:spPr>
        <p:txBody>
          <a:bodyPr wrap="none" rtlCol="0">
            <a:spAutoFit/>
          </a:bodyPr>
          <a:lstStyle/>
          <a:p>
            <a:r>
              <a:rPr lang="en-US" b="1" dirty="0" smtClean="0"/>
              <a:t>Note: You are on your local Workstation</a:t>
            </a:r>
            <a:endParaRPr lang="en-US" b="1" dirty="0"/>
          </a:p>
        </p:txBody>
      </p:sp>
    </p:spTree>
    <p:extLst>
      <p:ext uri="{BB962C8B-B14F-4D97-AF65-F5344CB8AC3E}">
        <p14:creationId xmlns:p14="http://schemas.microsoft.com/office/powerpoint/2010/main" val="262438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smtClean="0">
                <a:sym typeface="Arial Bold" charset="0"/>
              </a:rPr>
              <a:t>View the </a:t>
            </a:r>
            <a:r>
              <a:rPr lang="en-US" sz="7200" dirty="0">
                <a:sym typeface="Arial Bold" charset="0"/>
              </a:rPr>
              <a:t>chef-</a:t>
            </a:r>
            <a:r>
              <a:rPr lang="en-US" sz="7200" dirty="0" smtClean="0">
                <a:sym typeface="Arial Bold" charset="0"/>
              </a:rPr>
              <a:t>repo</a:t>
            </a:r>
            <a:endParaRPr lang="en-US" sz="7200" dirty="0">
              <a:sym typeface="Arial Bold" charset="0"/>
            </a:endParaRPr>
          </a:p>
        </p:txBody>
      </p:sp>
      <p:sp>
        <p:nvSpPr>
          <p:cNvPr id="5" name="Rectangle 1"/>
          <p:cNvSpPr>
            <a:spLocks/>
          </p:cNvSpPr>
          <p:nvPr/>
        </p:nvSpPr>
        <p:spPr bwMode="auto">
          <a:xfrm>
            <a:off x="800178" y="3581400"/>
            <a:ext cx="15024816" cy="49765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chemeClr val="bg1"/>
                </a:solidFill>
                <a:latin typeface="Courier"/>
                <a:cs typeface="Courier"/>
              </a:rPr>
              <a:t>9</a:t>
            </a:r>
            <a:r>
              <a:rPr lang="en-US" dirty="0">
                <a:solidFill>
                  <a:schemeClr val="bg1"/>
                </a:solidFill>
                <a:latin typeface="Courier"/>
                <a:cs typeface="Courier"/>
              </a:rPr>
              <a:t>/24/2013  11:09 PM            .chef</a:t>
            </a:r>
          </a:p>
          <a:p>
            <a:r>
              <a:rPr lang="en-US" dirty="0" smtClean="0">
                <a:solidFill>
                  <a:schemeClr val="bg1"/>
                </a:solidFill>
                <a:latin typeface="Courier"/>
                <a:cs typeface="Courier"/>
              </a:rPr>
              <a:t>9</a:t>
            </a:r>
            <a:r>
              <a:rPr lang="en-US" dirty="0">
                <a:solidFill>
                  <a:schemeClr val="bg1"/>
                </a:solidFill>
                <a:latin typeface="Courier"/>
                <a:cs typeface="Courier"/>
              </a:rPr>
              <a:t>/24/2013  11:09 PM            cookbooks</a:t>
            </a:r>
          </a:p>
          <a:p>
            <a:r>
              <a:rPr lang="en-US" dirty="0" smtClean="0">
                <a:solidFill>
                  <a:schemeClr val="bg1"/>
                </a:solidFill>
                <a:latin typeface="Courier"/>
                <a:cs typeface="Courier"/>
              </a:rPr>
              <a:t>9</a:t>
            </a:r>
            <a:r>
              <a:rPr lang="en-US" dirty="0">
                <a:solidFill>
                  <a:schemeClr val="bg1"/>
                </a:solidFill>
                <a:latin typeface="Courier"/>
                <a:cs typeface="Courier"/>
              </a:rPr>
              <a:t>/24/2013  11:09 PM            roles</a:t>
            </a:r>
          </a:p>
          <a:p>
            <a:r>
              <a:rPr lang="en-US" dirty="0" smtClean="0">
                <a:solidFill>
                  <a:schemeClr val="bg1"/>
                </a:solidFill>
                <a:latin typeface="Courier"/>
                <a:cs typeface="Courier"/>
              </a:rPr>
              <a:t>9</a:t>
            </a:r>
            <a:r>
              <a:rPr lang="en-US" dirty="0">
                <a:solidFill>
                  <a:schemeClr val="bg1"/>
                </a:solidFill>
                <a:latin typeface="Courier"/>
                <a:cs typeface="Courier"/>
              </a:rPr>
              <a:t>/24/2013  11:09 PM        495 .</a:t>
            </a:r>
            <a:r>
              <a:rPr lang="en-US" dirty="0" err="1">
                <a:solidFill>
                  <a:schemeClr val="bg1"/>
                </a:solidFill>
                <a:latin typeface="Courier"/>
                <a:cs typeface="Courier"/>
              </a:rPr>
              <a:t>gitignore</a:t>
            </a:r>
            <a:endParaRPr lang="en-US" dirty="0">
              <a:solidFill>
                <a:schemeClr val="bg1"/>
              </a:solidFill>
              <a:latin typeface="Courier"/>
              <a:cs typeface="Courier"/>
            </a:endParaRPr>
          </a:p>
          <a:p>
            <a:r>
              <a:rPr lang="en-US" dirty="0" smtClean="0">
                <a:solidFill>
                  <a:schemeClr val="bg1"/>
                </a:solidFill>
                <a:latin typeface="Courier"/>
                <a:cs typeface="Courier"/>
              </a:rPr>
              <a:t>9</a:t>
            </a:r>
            <a:r>
              <a:rPr lang="en-US" dirty="0">
                <a:solidFill>
                  <a:schemeClr val="bg1"/>
                </a:solidFill>
                <a:latin typeface="Courier"/>
                <a:cs typeface="Courier"/>
              </a:rPr>
              <a:t>/24/2013  11:09 PM       2292 README.md</a:t>
            </a:r>
          </a:p>
          <a:p>
            <a:r>
              <a:rPr lang="en-US" dirty="0" smtClean="0">
                <a:solidFill>
                  <a:schemeClr val="bg1"/>
                </a:solidFill>
                <a:latin typeface="Courier"/>
                <a:cs typeface="Courier"/>
              </a:rPr>
              <a:t>9</a:t>
            </a:r>
            <a:r>
              <a:rPr lang="en-US" dirty="0">
                <a:solidFill>
                  <a:schemeClr val="bg1"/>
                </a:solidFill>
                <a:latin typeface="Courier"/>
                <a:cs typeface="Courier"/>
              </a:rPr>
              <a:t>/24/2013  11:09 PM       3572 </a:t>
            </a:r>
            <a:r>
              <a:rPr lang="en-US" dirty="0" err="1">
                <a:solidFill>
                  <a:schemeClr val="bg1"/>
                </a:solidFill>
                <a:latin typeface="Courier"/>
                <a:cs typeface="Courier"/>
              </a:rPr>
              <a:t>Vagrantfile</a:t>
            </a:r>
            <a:endParaRPr lang="en-US" dirty="0">
              <a:solidFill>
                <a:schemeClr val="bg1"/>
              </a:solidFill>
              <a:latin typeface="Courier"/>
              <a:cs typeface="Courier"/>
            </a:endParaRPr>
          </a:p>
        </p:txBody>
      </p:sp>
      <p:sp>
        <p:nvSpPr>
          <p:cNvPr id="6"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-al</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2" name="TextBox 1"/>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7" name="TextBox 6"/>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249591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6477000"/>
          </a:xfrm>
          <a:ln/>
        </p:spPr>
        <p:txBody>
          <a:bodyPr/>
          <a:lstStyle/>
          <a:p>
            <a:pPr marL="0" indent="0">
              <a:buNone/>
            </a:pPr>
            <a:r>
              <a:rPr lang="en-US" sz="4300" b="1" dirty="0" smtClean="0"/>
              <a:t>  We are going to learn how to:</a:t>
            </a:r>
          </a:p>
          <a:p>
            <a:r>
              <a:rPr lang="en-US" sz="4300" dirty="0"/>
              <a:t>Automate infrastructure and application deployment</a:t>
            </a:r>
          </a:p>
          <a:p>
            <a:r>
              <a:rPr lang="en-US" sz="4300" dirty="0" smtClean="0"/>
              <a:t>Read and write Chef Recipes and Cookbooks</a:t>
            </a:r>
          </a:p>
          <a:p>
            <a:r>
              <a:rPr lang="en-US" sz="4300" dirty="0" smtClean="0"/>
              <a:t>Understand Chef’s </a:t>
            </a:r>
            <a:r>
              <a:rPr lang="en-US" sz="4300" dirty="0"/>
              <a:t>architecture</a:t>
            </a:r>
          </a:p>
          <a:p>
            <a:r>
              <a:rPr lang="en-US" sz="4300" dirty="0" smtClean="0"/>
              <a:t>Apply </a:t>
            </a:r>
            <a:r>
              <a:rPr lang="en-US" sz="4300" dirty="0"/>
              <a:t>Chef’s </a:t>
            </a:r>
            <a:r>
              <a:rPr lang="en-US" sz="4300" dirty="0" smtClean="0"/>
              <a:t>basic building blocks to </a:t>
            </a:r>
            <a:r>
              <a:rPr lang="en-US" sz="4300" dirty="0"/>
              <a:t>solve </a:t>
            </a:r>
            <a:r>
              <a:rPr lang="en-US" sz="4300" dirty="0" smtClean="0"/>
              <a:t>problems</a:t>
            </a:r>
          </a:p>
          <a:p>
            <a:r>
              <a:rPr lang="en-US" sz="4300" dirty="0" smtClean="0"/>
              <a:t>Use the multitude of assets already created within the Global Chef Community</a:t>
            </a:r>
          </a:p>
          <a:p>
            <a:endParaRPr lang="en-US" sz="4300" dirty="0"/>
          </a:p>
        </p:txBody>
      </p:sp>
    </p:spTree>
    <p:extLst>
      <p:ext uri="{BB962C8B-B14F-4D97-AF65-F5344CB8AC3E}">
        <p14:creationId xmlns:p14="http://schemas.microsoft.com/office/powerpoint/2010/main" val="2612412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smtClean="0">
                <a:sym typeface="Arial Bold" charset="0"/>
              </a:rPr>
              <a:t>Inside </a:t>
            </a:r>
            <a:r>
              <a:rPr lang="en-US" sz="7200" dirty="0">
                <a:sym typeface="Arial Bold" charset="0"/>
              </a:rPr>
              <a:t>the .chef </a:t>
            </a:r>
            <a:r>
              <a:rPr lang="en-US" sz="7200" dirty="0" smtClean="0">
                <a:sym typeface="Arial Bold" charset="0"/>
              </a:rPr>
              <a:t>directory</a:t>
            </a:r>
            <a:endParaRPr lang="en-US" sz="7200" dirty="0">
              <a:sym typeface="Arial Bold" charset="0"/>
            </a:endParaRPr>
          </a:p>
        </p:txBody>
      </p:sp>
      <p:sp>
        <p:nvSpPr>
          <p:cNvPr id="5" name="Rectangle 1"/>
          <p:cNvSpPr>
            <a:spLocks/>
          </p:cNvSpPr>
          <p:nvPr/>
        </p:nvSpPr>
        <p:spPr bwMode="auto">
          <a:xfrm>
            <a:off x="800178" y="3657600"/>
            <a:ext cx="15024816" cy="2895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lvl="1"/>
            <a:r>
              <a:rPr lang="en-US" sz="4000" dirty="0" smtClean="0">
                <a:solidFill>
                  <a:schemeClr val="bg1"/>
                </a:solidFill>
                <a:latin typeface="Courier"/>
                <a:cs typeface="Courier"/>
              </a:rPr>
              <a:t>ORGNAME-</a:t>
            </a:r>
            <a:r>
              <a:rPr lang="en-US" sz="4000" dirty="0" err="1" smtClean="0">
                <a:solidFill>
                  <a:schemeClr val="bg1"/>
                </a:solidFill>
                <a:latin typeface="Courier"/>
                <a:cs typeface="Courier"/>
              </a:rPr>
              <a:t>validator.pem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USERNAME.pem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knife.rb</a:t>
            </a:r>
            <a:endParaRPr lang="en-US" sz="4000" dirty="0">
              <a:solidFill>
                <a:schemeClr val="bg1"/>
              </a:solidFill>
              <a:latin typeface="Courier"/>
              <a:cs typeface="Courier"/>
            </a:endParaRPr>
          </a:p>
        </p:txBody>
      </p:sp>
      <p:sp>
        <p:nvSpPr>
          <p:cNvPr id="3" name="TextBox 2"/>
          <p:cNvSpPr txBox="1"/>
          <p:nvPr/>
        </p:nvSpPr>
        <p:spPr>
          <a:xfrm>
            <a:off x="965994" y="7086600"/>
            <a:ext cx="14893320" cy="523220"/>
          </a:xfrm>
          <a:prstGeom prst="rect">
            <a:avLst/>
          </a:prstGeom>
          <a:noFill/>
        </p:spPr>
        <p:txBody>
          <a:bodyPr wrap="none" rtlCol="0">
            <a:spAutoFit/>
          </a:bodyPr>
          <a:lstStyle/>
          <a:p>
            <a:r>
              <a:rPr lang="en-US" dirty="0" smtClean="0"/>
              <a:t>Note: Contents of the </a:t>
            </a:r>
            <a:r>
              <a:rPr lang="en-US" b="1" dirty="0" smtClean="0"/>
              <a:t>.chef </a:t>
            </a:r>
            <a:r>
              <a:rPr lang="en-US" dirty="0" smtClean="0"/>
              <a:t>directory are the same for Mac, Linux and Windows workstations</a:t>
            </a:r>
            <a:endParaRPr lang="en-US" dirty="0"/>
          </a:p>
        </p:txBody>
      </p:sp>
      <p:sp>
        <p:nvSpPr>
          <p:cNvPr id="9"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0"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–l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1" name="TextBox 10"/>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12" name="TextBox 11"/>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3071557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t>
            </a:r>
            <a:r>
              <a:rPr lang="en-US" dirty="0" smtClean="0"/>
              <a:t>in .chef are </a:t>
            </a:r>
            <a:r>
              <a:rPr lang="en-US" dirty="0"/>
              <a:t>certificates for authentication with the Chef </a:t>
            </a:r>
            <a:r>
              <a:rPr lang="en-US" dirty="0" smtClean="0"/>
              <a:t>Server (covered later)</a:t>
            </a:r>
            <a:endParaRPr lang="en-US" dirty="0"/>
          </a:p>
        </p:txBody>
      </p:sp>
    </p:spTree>
    <p:extLst>
      <p:ext uri="{BB962C8B-B14F-4D97-AF65-F5344CB8AC3E}">
        <p14:creationId xmlns:p14="http://schemas.microsoft.com/office/powerpoint/2010/main" val="1263109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280194" y="1574800"/>
            <a:ext cx="213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a:t>
            </a:r>
          </a:p>
          <a:p>
            <a:pPr defTabSz="914400" fontAlgn="base">
              <a:spcBef>
                <a:spcPct val="0"/>
              </a:spcBef>
              <a:spcAft>
                <a:spcPct val="0"/>
              </a:spcAft>
            </a:pPr>
            <a:r>
              <a:rPr lang="en-US" sz="3200" b="1" dirty="0" smtClean="0">
                <a:solidFill>
                  <a:srgbClr val="000000"/>
                </a:solidFill>
                <a:latin typeface="Courier"/>
                <a:ea typeface="Courier"/>
                <a:cs typeface="Courier"/>
                <a:sym typeface="Courier"/>
              </a:rPr>
              <a:t>EDITOR:</a:t>
            </a:r>
          </a:p>
        </p:txBody>
      </p:sp>
      <p:sp>
        <p:nvSpPr>
          <p:cNvPr id="178180" name="Rectangle 3"/>
          <p:cNvSpPr>
            <a:spLocks/>
          </p:cNvSpPr>
          <p:nvPr/>
        </p:nvSpPr>
        <p:spPr bwMode="auto">
          <a:xfrm>
            <a:off x="356394" y="3524253"/>
            <a:ext cx="15773400" cy="5162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smtClean="0"/>
              <a:t>knife.rb</a:t>
            </a:r>
            <a:r>
              <a:rPr lang="en-US" b="1" dirty="0" smtClean="0"/>
              <a:t> sample</a:t>
            </a:r>
            <a:endParaRPr lang="en-US" dirty="0">
              <a:sym typeface="Arial Bold" charset="0"/>
            </a:endParaRPr>
          </a:p>
        </p:txBody>
      </p:sp>
      <p:sp>
        <p:nvSpPr>
          <p:cNvPr id="2" name="TextBox 1"/>
          <p:cNvSpPr txBox="1"/>
          <p:nvPr/>
        </p:nvSpPr>
        <p:spPr>
          <a:xfrm>
            <a:off x="2337594" y="1524000"/>
            <a:ext cx="13716000" cy="1815882"/>
          </a:xfrm>
          <a:prstGeom prst="rect">
            <a:avLst/>
          </a:prstGeom>
          <a:noFill/>
        </p:spPr>
        <p:txBody>
          <a:bodyPr wrap="square" rtlCol="0">
            <a:spAutoFit/>
          </a:bodyPr>
          <a:lstStyle/>
          <a:p>
            <a:pPr marL="0" lvl="2"/>
            <a:r>
              <a:rPr lang="en-US" sz="3600" dirty="0">
                <a:latin typeface="Courier"/>
                <a:cs typeface="Courier"/>
              </a:rPr>
              <a:t>Windows:   </a:t>
            </a:r>
            <a:r>
              <a:rPr lang="en-US" sz="3600" dirty="0" smtClean="0">
                <a:latin typeface="Courier"/>
                <a:cs typeface="Courier"/>
              </a:rPr>
              <a:t>C:</a:t>
            </a:r>
            <a:r>
              <a:rPr lang="en-US" sz="3600" dirty="0">
                <a:latin typeface="Courier"/>
                <a:cs typeface="Courier"/>
              </a:rPr>
              <a:t>\Users\You\chef-repo\.chef\</a:t>
            </a:r>
            <a:r>
              <a:rPr lang="en-US" sz="3600" dirty="0" err="1" smtClean="0">
                <a:latin typeface="Courier"/>
                <a:cs typeface="Courier"/>
              </a:rPr>
              <a:t>knife.rb</a:t>
            </a:r>
            <a:endParaRPr lang="en-US" sz="3600" dirty="0" smtClean="0">
              <a:latin typeface="Courier"/>
              <a:cs typeface="Courier"/>
            </a:endParaRPr>
          </a:p>
          <a:p>
            <a:pPr marL="0" lvl="2"/>
            <a:r>
              <a:rPr lang="en-US" sz="1200" dirty="0">
                <a:latin typeface="Courier"/>
                <a:cs typeface="Courier"/>
              </a:rPr>
              <a:t>-----------------------------------------------------------------------------------------------------------------------------------------------</a:t>
            </a:r>
            <a:r>
              <a:rPr lang="en-US" sz="1200" dirty="0" smtClean="0">
                <a:latin typeface="Courier"/>
                <a:cs typeface="Courier"/>
              </a:rPr>
              <a:t>-</a:t>
            </a:r>
            <a:endParaRPr lang="en-US" sz="1200" dirty="0">
              <a:latin typeface="Courier"/>
              <a:cs typeface="Courier"/>
            </a:endParaRPr>
          </a:p>
          <a:p>
            <a:pPr marL="0" lvl="2"/>
            <a:r>
              <a:rPr lang="en-US" sz="3600" dirty="0" smtClean="0">
                <a:latin typeface="Courier"/>
                <a:cs typeface="Courier"/>
              </a:rPr>
              <a:t>Mac/Linux: ~/chef-repo/.chef/</a:t>
            </a:r>
            <a:r>
              <a:rPr lang="en-US" sz="3600" dirty="0" err="1" smtClean="0">
                <a:latin typeface="Courier"/>
                <a:cs typeface="Courier"/>
              </a:rPr>
              <a:t>knife.rb</a:t>
            </a:r>
            <a:endParaRPr lang="en-US" sz="3600" dirty="0" smtClean="0">
              <a:latin typeface="Courier"/>
              <a:cs typeface="Courier"/>
            </a:endParaRPr>
          </a:p>
          <a:p>
            <a:pPr marL="0" lvl="2"/>
            <a:endParaRPr lang="en-US" dirty="0"/>
          </a:p>
        </p:txBody>
      </p:sp>
    </p:spTree>
    <p:extLst>
      <p:ext uri="{BB962C8B-B14F-4D97-AF65-F5344CB8AC3E}">
        <p14:creationId xmlns:p14="http://schemas.microsoft.com/office/powerpoint/2010/main" val="2394582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dirty="0" smtClean="0"/>
              <a:t>Navigating a proxy from Workstation</a:t>
            </a:r>
            <a:endParaRPr lang="en-US" sz="7100" dirty="0"/>
          </a:p>
        </p:txBody>
      </p:sp>
      <p:sp>
        <p:nvSpPr>
          <p:cNvPr id="260098" name="Rectangle 2"/>
          <p:cNvSpPr>
            <a:spLocks noGrp="1" noChangeArrowheads="1"/>
          </p:cNvSpPr>
          <p:nvPr>
            <p:ph type="body" idx="1"/>
          </p:nvPr>
        </p:nvSpPr>
        <p:spPr>
          <a:ln/>
        </p:spPr>
        <p:txBody>
          <a:bodyPr/>
          <a:lstStyle/>
          <a:p>
            <a:endParaRPr lang="en-US" dirty="0"/>
          </a:p>
        </p:txBody>
      </p:sp>
      <p:sp>
        <p:nvSpPr>
          <p:cNvPr id="2" name="Rectangle 1"/>
          <p:cNvSpPr/>
          <p:nvPr/>
        </p:nvSpPr>
        <p:spPr>
          <a:xfrm>
            <a:off x="1042194" y="2438400"/>
            <a:ext cx="14630400" cy="3319883"/>
          </a:xfrm>
          <a:prstGeom prst="rect">
            <a:avLst/>
          </a:prstGeom>
        </p:spPr>
        <p:txBody>
          <a:bodyPr wrap="square">
            <a:spAutoFit/>
          </a:bodyPr>
          <a:lstStyle/>
          <a:p>
            <a:pPr>
              <a:lnSpc>
                <a:spcPct val="120000"/>
              </a:lnSpc>
            </a:pPr>
            <a:r>
              <a:rPr lang="en-US" sz="4400" u="sng" dirty="0">
                <a:hlinkClick r:id="rId3"/>
              </a:rPr>
              <a:t>http://</a:t>
            </a:r>
            <a:r>
              <a:rPr lang="en-US" sz="4400" u="sng" dirty="0" smtClean="0">
                <a:hlinkClick r:id="rId3"/>
              </a:rPr>
              <a:t>docs.chef.io/</a:t>
            </a:r>
            <a:r>
              <a:rPr lang="en-US" sz="4400" u="sng" dirty="0">
                <a:hlinkClick r:id="rId3"/>
              </a:rPr>
              <a:t>config_rb_knife.html</a:t>
            </a:r>
            <a:endParaRPr lang="en-US" dirty="0"/>
          </a:p>
          <a:p>
            <a:pPr lvl="2">
              <a:lnSpc>
                <a:spcPct val="120000"/>
              </a:lnSpc>
            </a:pPr>
            <a:r>
              <a:rPr lang="en-US" sz="4400" dirty="0"/>
              <a:t>Can set </a:t>
            </a:r>
            <a:r>
              <a:rPr lang="en-US" sz="4400" b="1" dirty="0"/>
              <a:t>proxy details </a:t>
            </a:r>
            <a:r>
              <a:rPr lang="en-US" sz="4400" dirty="0"/>
              <a:t>to allow communication between the Workstation and the Chef Server, if needed</a:t>
            </a:r>
          </a:p>
        </p:txBody>
      </p:sp>
    </p:spTree>
    <p:extLst>
      <p:ext uri="{BB962C8B-B14F-4D97-AF65-F5344CB8AC3E}">
        <p14:creationId xmlns:p14="http://schemas.microsoft.com/office/powerpoint/2010/main" val="1035877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dirty="0"/>
              <a:t>Knife provides an API interface between a local Chef repository and the Chef Server, and lets you manage:</a:t>
            </a:r>
          </a:p>
          <a:p>
            <a:pPr lvl="1">
              <a:spcBef>
                <a:spcPts val="988"/>
              </a:spcBef>
            </a:pPr>
            <a:r>
              <a:rPr lang="en-US" sz="3900" dirty="0" smtClean="0"/>
              <a:t>Nodes</a:t>
            </a:r>
            <a:r>
              <a:rPr lang="en-US" sz="3900" dirty="0"/>
              <a:t> </a:t>
            </a:r>
            <a:r>
              <a:rPr lang="en-US" sz="3900" dirty="0" smtClean="0"/>
              <a:t>&amp; cloud </a:t>
            </a:r>
            <a:r>
              <a:rPr lang="en-US" sz="3900" dirty="0"/>
              <a:t>resources, including </a:t>
            </a:r>
            <a:r>
              <a:rPr lang="en-US" sz="3900" dirty="0" smtClean="0"/>
              <a:t>provisioning</a:t>
            </a:r>
            <a:endParaRPr lang="en-US" sz="3900" dirty="0"/>
          </a:p>
          <a:p>
            <a:pPr lvl="1">
              <a:spcBef>
                <a:spcPts val="988"/>
              </a:spcBef>
            </a:pPr>
            <a:r>
              <a:rPr lang="en-US" sz="3900" dirty="0"/>
              <a:t>Cookbooks and recipes</a:t>
            </a:r>
          </a:p>
          <a:p>
            <a:pPr lvl="1">
              <a:spcBef>
                <a:spcPts val="988"/>
              </a:spcBef>
            </a:pPr>
            <a:r>
              <a:rPr lang="en-US" sz="3900" dirty="0" smtClean="0"/>
              <a:t>Roles and Environments</a:t>
            </a:r>
            <a:endParaRPr lang="en-US" sz="3900" dirty="0"/>
          </a:p>
          <a:p>
            <a:pPr lvl="1">
              <a:spcBef>
                <a:spcPts val="988"/>
              </a:spcBef>
            </a:pPr>
            <a:r>
              <a:rPr lang="en-US" sz="3900" dirty="0"/>
              <a:t>Data </a:t>
            </a:r>
            <a:r>
              <a:rPr lang="en-US" sz="3900" dirty="0" smtClean="0"/>
              <a:t>Bags (stores </a:t>
            </a:r>
            <a:r>
              <a:rPr lang="en-US" sz="3900" dirty="0"/>
              <a:t>of JSON </a:t>
            </a:r>
            <a:r>
              <a:rPr lang="en-US" sz="3900" dirty="0" smtClean="0"/>
              <a:t>data)</a:t>
            </a:r>
            <a:r>
              <a:rPr lang="en-US" sz="3900" dirty="0"/>
              <a:t>, including </a:t>
            </a:r>
            <a:r>
              <a:rPr lang="en-US" sz="3900" dirty="0" smtClean="0"/>
              <a:t>encrypted </a:t>
            </a:r>
            <a:r>
              <a:rPr lang="en-US" sz="3900" dirty="0"/>
              <a:t>data</a:t>
            </a:r>
          </a:p>
          <a:p>
            <a:pPr lvl="1">
              <a:spcBef>
                <a:spcPts val="988"/>
              </a:spcBef>
            </a:pPr>
            <a:r>
              <a:rPr lang="en-US" sz="3900" dirty="0" smtClean="0"/>
              <a:t>Searching </a:t>
            </a:r>
            <a:r>
              <a:rPr lang="en-US" sz="3900" dirty="0"/>
              <a:t>of indexed data on the Chef Server</a:t>
            </a:r>
          </a:p>
        </p:txBody>
      </p:sp>
    </p:spTree>
    <p:extLst>
      <p:ext uri="{BB962C8B-B14F-4D97-AF65-F5344CB8AC3E}">
        <p14:creationId xmlns:p14="http://schemas.microsoft.com/office/powerpoint/2010/main" val="728754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889794" y="5029200"/>
            <a:ext cx="13487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b="1" dirty="0" smtClean="0">
                <a:solidFill>
                  <a:schemeClr val="tx1"/>
                </a:solidFill>
                <a:latin typeface="Arial" pitchFamily="34" charset="0"/>
                <a:cs typeface="Arial" pitchFamily="34" charset="0"/>
                <a:sym typeface="Arial" pitchFamily="34" charset="0"/>
              </a:rPr>
              <a:t>Your </a:t>
            </a:r>
            <a:r>
              <a:rPr lang="en-US" sz="3400" b="1" dirty="0">
                <a:solidFill>
                  <a:schemeClr val="tx1"/>
                </a:solidFill>
                <a:latin typeface="Arial" pitchFamily="34" charset="0"/>
                <a:cs typeface="Arial" pitchFamily="34" charset="0"/>
                <a:sym typeface="Arial" pitchFamily="34" charset="0"/>
              </a:rPr>
              <a:t>version may </a:t>
            </a:r>
            <a:r>
              <a:rPr lang="en-US" sz="3400" b="1" dirty="0" smtClean="0">
                <a:solidFill>
                  <a:schemeClr val="tx1"/>
                </a:solidFill>
                <a:latin typeface="Arial" pitchFamily="34" charset="0"/>
                <a:cs typeface="Arial" pitchFamily="34" charset="0"/>
                <a:sym typeface="Arial" pitchFamily="34" charset="0"/>
              </a:rPr>
              <a:t>be slightly </a:t>
            </a:r>
            <a:r>
              <a:rPr lang="en-US" sz="3400" b="1" dirty="0">
                <a:solidFill>
                  <a:schemeClr val="tx1"/>
                </a:solidFill>
                <a:latin typeface="Arial" pitchFamily="34" charset="0"/>
                <a:cs typeface="Arial" pitchFamily="34" charset="0"/>
                <a:sym typeface="Arial" pitchFamily="34" charset="0"/>
              </a:rPr>
              <a:t>different, that’s ok</a:t>
            </a:r>
            <a:r>
              <a:rPr lang="en-US" sz="3400" b="1" dirty="0" smtClean="0">
                <a:solidFill>
                  <a:schemeClr val="tx1"/>
                </a:solidFill>
                <a:latin typeface="Arial" pitchFamily="34" charset="0"/>
                <a:cs typeface="Arial" pitchFamily="34" charset="0"/>
                <a:sym typeface="Arial" pitchFamily="34" charset="0"/>
              </a:rPr>
              <a:t>!</a:t>
            </a:r>
            <a:br>
              <a:rPr lang="en-US" sz="3400" b="1" dirty="0" smtClean="0">
                <a:solidFill>
                  <a:schemeClr val="tx1"/>
                </a:solidFill>
                <a:latin typeface="Arial" pitchFamily="34" charset="0"/>
                <a:cs typeface="Arial" pitchFamily="34" charset="0"/>
                <a:sym typeface="Arial" pitchFamily="34" charset="0"/>
              </a:rPr>
            </a:br>
            <a:endParaRPr lang="en-US" sz="2400" b="1" dirty="0" smtClean="0">
              <a:solidFill>
                <a:schemeClr val="tx1"/>
              </a:solidFill>
              <a:latin typeface="Arial" pitchFamily="34" charset="0"/>
              <a:cs typeface="Arial" pitchFamily="34" charset="0"/>
              <a:sym typeface="Arial" pitchFamily="34" charset="0"/>
            </a:endParaRPr>
          </a:p>
          <a:p>
            <a:pPr marL="381000" indent="-381000">
              <a:spcBef>
                <a:spcPts val="1200"/>
              </a:spcBef>
              <a:buClr>
                <a:srgbClr val="D34825"/>
              </a:buClr>
              <a:buSzPct val="100000"/>
              <a:buFont typeface="Arial" pitchFamily="34" charset="0"/>
              <a:buChar char="•"/>
            </a:pPr>
            <a:r>
              <a:rPr lang="en-US" sz="3200" b="1" dirty="0" smtClean="0"/>
              <a:t>During </a:t>
            </a:r>
            <a:r>
              <a:rPr lang="en-US" sz="3200" b="1" dirty="0"/>
              <a:t>this course, the ‘knife’ </a:t>
            </a:r>
            <a:r>
              <a:rPr lang="en-US" sz="3200" b="1" dirty="0" smtClean="0"/>
              <a:t>command </a:t>
            </a:r>
            <a:r>
              <a:rPr lang="en-US" sz="3200" b="1" dirty="0"/>
              <a:t>is only run </a:t>
            </a:r>
            <a:r>
              <a:rPr lang="en-US" sz="3200" b="1" dirty="0" smtClean="0"/>
              <a:t/>
            </a:r>
            <a:br>
              <a:rPr lang="en-US" sz="3200" b="1" dirty="0" smtClean="0"/>
            </a:br>
            <a:r>
              <a:rPr lang="en-US" sz="3200" b="1" dirty="0" smtClean="0"/>
              <a:t>on </a:t>
            </a:r>
            <a:r>
              <a:rPr lang="en-US" sz="3200" b="1" dirty="0"/>
              <a:t>the </a:t>
            </a:r>
            <a:r>
              <a:rPr lang="en-US" sz="3200" b="1" dirty="0" smtClean="0"/>
              <a:t>workstation</a:t>
            </a:r>
            <a:endParaRPr lang="en-US" sz="3200" b="1" dirty="0"/>
          </a:p>
        </p:txBody>
      </p:sp>
      <p:sp>
        <p:nvSpPr>
          <p:cNvPr id="159746" name="Rectangle 2"/>
          <p:cNvSpPr>
            <a:spLocks noGrp="1" noChangeArrowheads="1"/>
          </p:cNvSpPr>
          <p:nvPr>
            <p:ph type="title"/>
          </p:nvPr>
        </p:nvSpPr>
        <p:spPr/>
        <p:txBody>
          <a:bodyPr/>
          <a:lstStyle/>
          <a:p>
            <a:pPr eaLnBrk="1" hangingPunct="1">
              <a:defRPr/>
            </a:pPr>
            <a:r>
              <a:rPr lang="en-US" dirty="0">
                <a:sym typeface="Arial Bold" charset="0"/>
              </a:rPr>
              <a:t>Verify </a:t>
            </a:r>
            <a:r>
              <a:rPr lang="en-US" dirty="0" smtClean="0">
                <a:sym typeface="Arial Bold" charset="0"/>
              </a:rPr>
              <a:t>Knife</a:t>
            </a:r>
            <a:endParaRPr lang="en-US" dirty="0">
              <a:sym typeface="Arial Bold" charset="0"/>
            </a:endParaRPr>
          </a:p>
        </p:txBody>
      </p:sp>
      <p:sp>
        <p:nvSpPr>
          <p:cNvPr id="6" name="Rectangle 4"/>
          <p:cNvSpPr>
            <a:spLocks/>
          </p:cNvSpPr>
          <p:nvPr/>
        </p:nvSpPr>
        <p:spPr bwMode="auto">
          <a:xfrm>
            <a:off x="863401" y="23481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--version</a:t>
            </a:r>
          </a:p>
          <a:p>
            <a:r>
              <a:rPr lang="en-US" sz="4800" dirty="0">
                <a:solidFill>
                  <a:srgbClr val="FFFFFF"/>
                </a:solidFill>
                <a:latin typeface="Courier"/>
                <a:ea typeface="Courier"/>
                <a:cs typeface="Courier"/>
                <a:sym typeface="Courier"/>
              </a:rPr>
              <a:t>Chef: </a:t>
            </a:r>
            <a:r>
              <a:rPr lang="en-US" sz="4800" dirty="0" smtClean="0">
                <a:solidFill>
                  <a:srgbClr val="FFFFFF"/>
                </a:solidFill>
                <a:latin typeface="Courier"/>
                <a:ea typeface="Courier"/>
                <a:cs typeface="Courier"/>
                <a:sym typeface="Courier"/>
              </a:rPr>
              <a:t>11.16.4</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06531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Displays </a:t>
            </a:r>
            <a:r>
              <a:rPr lang="en-US" dirty="0"/>
              <a:t>a list (from Chef Server) of all </a:t>
            </a:r>
            <a:r>
              <a:rPr lang="en-US" b="1" dirty="0" smtClean="0"/>
              <a:t>clients </a:t>
            </a:r>
            <a:r>
              <a:rPr lang="en-US" dirty="0" smtClean="0"/>
              <a:t>with </a:t>
            </a:r>
            <a:r>
              <a:rPr lang="en-US" dirty="0"/>
              <a:t>access to your </a:t>
            </a:r>
            <a:r>
              <a:rPr lang="en-US" b="1" dirty="0" smtClean="0"/>
              <a:t>Organization</a:t>
            </a:r>
            <a:endParaRPr lang="en-US" sz="2800" dirty="0"/>
          </a:p>
          <a:p>
            <a:pPr lvl="2">
              <a:buSzPct val="99000"/>
            </a:pPr>
            <a:r>
              <a:rPr lang="en-US" dirty="0" smtClean="0"/>
              <a:t>Includes all </a:t>
            </a:r>
            <a:r>
              <a:rPr lang="en-US" b="1" dirty="0" smtClean="0"/>
              <a:t>Workstations </a:t>
            </a:r>
            <a:r>
              <a:rPr lang="en-US" dirty="0" smtClean="0"/>
              <a:t>and </a:t>
            </a:r>
            <a:r>
              <a:rPr lang="en-US" b="1" dirty="0" smtClean="0"/>
              <a:t>Nodes</a:t>
            </a:r>
            <a:br>
              <a:rPr lang="en-US" b="1" dirty="0" smtClean="0"/>
            </a:br>
            <a:endParaRPr lang="en-US" sz="2800" b="1" dirty="0" smtClean="0"/>
          </a:p>
          <a:p>
            <a:pPr>
              <a:buSzPct val="99000"/>
            </a:pPr>
            <a:r>
              <a:rPr lang="en-US" dirty="0"/>
              <a:t>Reads the </a:t>
            </a:r>
            <a:r>
              <a:rPr lang="en-US" b="1" dirty="0" err="1"/>
              <a:t>chef_server_url</a:t>
            </a:r>
            <a:r>
              <a:rPr lang="en-US" dirty="0"/>
              <a:t> from </a:t>
            </a:r>
            <a:r>
              <a:rPr lang="en-US" dirty="0" err="1"/>
              <a:t>knife.rb</a:t>
            </a:r>
            <a:endParaRPr lang="en-US" dirty="0"/>
          </a:p>
          <a:p>
            <a:pPr>
              <a:buSzPct val="99000"/>
            </a:pPr>
            <a:endParaRPr lang="en-US" sz="1200" dirty="0"/>
          </a:p>
          <a:p>
            <a:pPr>
              <a:buSzPct val="99000"/>
            </a:pPr>
            <a:r>
              <a:rPr lang="en-US" dirty="0"/>
              <a:t>Invokes HTTP GET to the Chef Server at:       </a:t>
            </a:r>
            <a:br>
              <a:rPr lang="en-US" dirty="0"/>
            </a:br>
            <a:r>
              <a:rPr lang="en-US" dirty="0"/>
              <a:t>  </a:t>
            </a:r>
            <a:r>
              <a:rPr lang="en-US" dirty="0">
                <a:latin typeface="Courier"/>
                <a:cs typeface="Courier"/>
              </a:rPr>
              <a:t>#{</a:t>
            </a:r>
            <a:r>
              <a:rPr lang="en-US" b="1" dirty="0" err="1">
                <a:latin typeface="Courier"/>
                <a:cs typeface="Courier"/>
              </a:rPr>
              <a:t>chef_server_url</a:t>
            </a:r>
            <a:r>
              <a:rPr lang="en-US" dirty="0">
                <a:latin typeface="Courier"/>
                <a:cs typeface="Courier"/>
              </a:rPr>
              <a:t>}/clients</a:t>
            </a:r>
          </a:p>
          <a:p>
            <a:pPr>
              <a:buSzPct val="99000"/>
            </a:pPr>
            <a:endParaRPr lang="en-US" sz="1200" dirty="0">
              <a:latin typeface="Courier"/>
              <a:cs typeface="Courier"/>
            </a:endParaRPr>
          </a:p>
          <a:p>
            <a:pPr lvl="2">
              <a:buSzPct val="99000"/>
            </a:pPr>
            <a:endParaRPr lang="en-US" b="1" dirty="0" smtClean="0"/>
          </a:p>
          <a:p>
            <a:pPr lvl="2">
              <a:buSzPct val="99000"/>
            </a:pPr>
            <a:endParaRPr lang="en-US" sz="1200" b="1" dirty="0" smtClean="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client </a:t>
            </a:r>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list’ command</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1517741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r>
              <a:rPr lang="en-US" dirty="0" smtClean="0">
                <a:sym typeface="Arial Bold" charset="0"/>
              </a:rPr>
              <a:t>Exercise: Run ‘knife client list’</a:t>
            </a:r>
            <a:endParaRPr lang="en-US" dirty="0">
              <a:sym typeface="Arial Bold" charset="0"/>
            </a:endParaRPr>
          </a:p>
        </p:txBody>
      </p:sp>
      <p:sp>
        <p:nvSpPr>
          <p:cNvPr id="6" name="Rectangle 4"/>
          <p:cNvSpPr>
            <a:spLocks/>
          </p:cNvSpPr>
          <p:nvPr/>
        </p:nvSpPr>
        <p:spPr bwMode="auto">
          <a:xfrm>
            <a:off x="863401" y="28053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client list</a:t>
            </a:r>
            <a:endParaRPr lang="en-US" sz="4800" dirty="0">
              <a:solidFill>
                <a:srgbClr val="FFFFFF"/>
              </a:solidFill>
              <a:latin typeface="Courier"/>
              <a:ea typeface="Courier"/>
              <a:cs typeface="Courier"/>
              <a:sym typeface="Courier"/>
            </a:endParaRPr>
          </a:p>
          <a:p>
            <a:r>
              <a:rPr lang="en-US" sz="4800" b="1" dirty="0">
                <a:solidFill>
                  <a:srgbClr val="FFFFFF"/>
                </a:solidFill>
                <a:latin typeface="Courier"/>
                <a:ea typeface="Courier"/>
                <a:cs typeface="Courier"/>
                <a:sym typeface="Courier"/>
              </a:rPr>
              <a:t>ORGNAME</a:t>
            </a:r>
            <a:r>
              <a:rPr lang="en-US" sz="4800" dirty="0">
                <a:solidFill>
                  <a:srgbClr val="FFFFFF"/>
                </a:solidFill>
                <a:latin typeface="Courier"/>
                <a:ea typeface="Courier"/>
                <a:cs typeface="Courier"/>
                <a:sym typeface="Courier"/>
              </a:rPr>
              <a:t>-validator</a:t>
            </a:r>
          </a:p>
        </p:txBody>
      </p:sp>
      <p:sp>
        <p:nvSpPr>
          <p:cNvPr id="3" name="TextBox 2"/>
          <p:cNvSpPr txBox="1"/>
          <p:nvPr/>
        </p:nvSpPr>
        <p:spPr>
          <a:xfrm>
            <a:off x="11481594" y="2590800"/>
            <a:ext cx="4775993" cy="2246769"/>
          </a:xfrm>
          <a:prstGeom prst="rect">
            <a:avLst/>
          </a:prstGeom>
          <a:noFill/>
        </p:spPr>
        <p:txBody>
          <a:bodyPr wrap="square" rtlCol="0">
            <a:spAutoFit/>
          </a:bodyPr>
          <a:lstStyle/>
          <a:p>
            <a:r>
              <a:rPr lang="en-US" dirty="0" smtClean="0"/>
              <a:t>Note: </a:t>
            </a:r>
            <a:r>
              <a:rPr lang="en-US" b="1" dirty="0" smtClean="0"/>
              <a:t>ORGNAME-validator</a:t>
            </a:r>
          </a:p>
          <a:p>
            <a:r>
              <a:rPr lang="en-US" dirty="0" smtClean="0"/>
              <a:t>represents your workstation.</a:t>
            </a:r>
          </a:p>
          <a:p>
            <a:r>
              <a:rPr lang="en-US" dirty="0" smtClean="0"/>
              <a:t>When we have nodes configured, they will show up here as well.</a:t>
            </a:r>
            <a:endParaRPr lang="en-US" dirty="0"/>
          </a:p>
        </p:txBody>
      </p:sp>
      <p:sp>
        <p:nvSpPr>
          <p:cNvPr id="2" name="TextBox 1"/>
          <p:cNvSpPr txBox="1"/>
          <p:nvPr/>
        </p:nvSpPr>
        <p:spPr>
          <a:xfrm>
            <a:off x="2642394" y="6019800"/>
            <a:ext cx="11141317" cy="1200329"/>
          </a:xfrm>
          <a:prstGeom prst="rect">
            <a:avLst/>
          </a:prstGeom>
          <a:noFill/>
        </p:spPr>
        <p:txBody>
          <a:bodyPr wrap="none" rtlCol="0">
            <a:spAutoFit/>
          </a:bodyPr>
          <a:lstStyle/>
          <a:p>
            <a:pPr algn="ctr"/>
            <a:r>
              <a:rPr lang="en-US" sz="3600" dirty="0" smtClean="0"/>
              <a:t>If this command works, then the connection from your </a:t>
            </a:r>
            <a:br>
              <a:rPr lang="en-US" sz="3600" dirty="0" smtClean="0"/>
            </a:br>
            <a:r>
              <a:rPr lang="en-US" sz="3600" dirty="0" smtClean="0"/>
              <a:t>workstation to the Chef Server is setup correctly!</a:t>
            </a:r>
            <a:endParaRPr lang="en-US" sz="3600" dirty="0"/>
          </a:p>
        </p:txBody>
      </p:sp>
    </p:spTree>
    <p:extLst>
      <p:ext uri="{BB962C8B-B14F-4D97-AF65-F5344CB8AC3E}">
        <p14:creationId xmlns:p14="http://schemas.microsoft.com/office/powerpoint/2010/main" val="4121308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a:solidFill>
                  <a:srgbClr val="FFFFFF"/>
                </a:solidFill>
                <a:latin typeface="Courier"/>
                <a:ea typeface="Courier"/>
                <a:cs typeface="Courier"/>
                <a:sym typeface="Courier"/>
              </a:rPr>
              <a:t>knife help </a:t>
            </a:r>
            <a:r>
              <a:rPr lang="en-US" sz="4800" dirty="0" smtClean="0">
                <a:solidFill>
                  <a:srgbClr val="FFFFFF"/>
                </a:solidFill>
                <a:latin typeface="Courier"/>
                <a:ea typeface="Courier"/>
                <a:cs typeface="Courier"/>
                <a:sym typeface="Courier"/>
              </a:rPr>
              <a:t>list</a:t>
            </a:r>
            <a:endParaRPr lang="en-US" sz="4800" dirty="0">
              <a:solidFill>
                <a:srgbClr val="FFFFFF"/>
              </a:solidFill>
              <a:latin typeface="Courier"/>
              <a:ea typeface="Courier"/>
              <a:cs typeface="Courier"/>
              <a:sym typeface="Courier"/>
            </a:endParaRP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5905063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t>
            </a:r>
            <a:r>
              <a:rPr lang="en-US" dirty="0" smtClean="0"/>
              <a:t>the instructor for your </a:t>
            </a:r>
            <a:r>
              <a:rPr lang="en-US" dirty="0"/>
              <a:t>chef </a:t>
            </a:r>
            <a:r>
              <a:rPr lang="en-US" dirty="0" smtClean="0"/>
              <a:t>course</a:t>
            </a:r>
            <a:endParaRPr lang="en-US" dirty="0"/>
          </a:p>
          <a:p>
            <a:r>
              <a:rPr lang="en-US" b="1" dirty="0">
                <a:latin typeface="Arial Bold" charset="0"/>
                <a:cs typeface="Arial Bold" charset="0"/>
                <a:sym typeface="Arial Bold" charset="0"/>
              </a:rPr>
              <a:t>Proposed Solution:</a:t>
            </a:r>
            <a:r>
              <a:rPr lang="en-US" b="1" dirty="0"/>
              <a:t> </a:t>
            </a:r>
            <a:r>
              <a:rPr lang="en-US" dirty="0"/>
              <a:t>Invite the </a:t>
            </a:r>
            <a:r>
              <a:rPr lang="en-US" dirty="0" smtClean="0"/>
              <a:t>instructor into </a:t>
            </a:r>
            <a:r>
              <a:rPr lang="en-US" dirty="0"/>
              <a:t>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3810236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Introductions</a:t>
            </a:r>
            <a:endParaRPr lang="en-US" dirty="0"/>
          </a:p>
          <a:p>
            <a:r>
              <a:rPr lang="en-US" dirty="0"/>
              <a:t>O</a:t>
            </a:r>
            <a:r>
              <a:rPr lang="en-US" dirty="0" smtClean="0"/>
              <a:t>verview </a:t>
            </a:r>
            <a:r>
              <a:rPr lang="en-US" dirty="0"/>
              <a:t>of </a:t>
            </a:r>
            <a:r>
              <a:rPr lang="en-US" dirty="0" smtClean="0"/>
              <a:t>Chef</a:t>
            </a:r>
          </a:p>
          <a:p>
            <a:r>
              <a:rPr lang="en-US" dirty="0" smtClean="0"/>
              <a:t>Chef Call flow</a:t>
            </a:r>
          </a:p>
          <a:p>
            <a:r>
              <a:rPr lang="en-US" dirty="0"/>
              <a:t>Organizations</a:t>
            </a:r>
          </a:p>
          <a:p>
            <a:r>
              <a:rPr lang="en-US" dirty="0"/>
              <a:t>Creating a local chef-repo</a:t>
            </a:r>
          </a:p>
          <a:p>
            <a:endParaRPr lang="en-US" dirty="0"/>
          </a:p>
        </p:txBody>
      </p:sp>
    </p:spTree>
    <p:extLst>
      <p:ext uri="{BB962C8B-B14F-4D97-AF65-F5344CB8AC3E}">
        <p14:creationId xmlns:p14="http://schemas.microsoft.com/office/powerpoint/2010/main" val="3344614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1"/>
          <p:cNvSpPr>
            <a:spLocks noGrp="1" noChangeArrowheads="1"/>
          </p:cNvSpPr>
          <p:nvPr>
            <p:ph type="title"/>
          </p:nvPr>
        </p:nvSpPr>
        <p:spPr>
          <a:ln/>
        </p:spPr>
        <p:txBody>
          <a:bodyPr/>
          <a:lstStyle/>
          <a:p>
            <a:r>
              <a:rPr lang="en-US" sz="5700" dirty="0"/>
              <a:t>Exercise: Invite </a:t>
            </a:r>
            <a:r>
              <a:rPr lang="en-US" sz="5700" dirty="0" smtClean="0"/>
              <a:t>your instructor into </a:t>
            </a:r>
            <a:r>
              <a:rPr lang="en-US" sz="5700" dirty="0"/>
              <a:t>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dirty="0"/>
              <a:t>Navigate to </a:t>
            </a:r>
            <a:r>
              <a:rPr lang="en-US" u="sng" dirty="0">
                <a:hlinkClick r:id="rId3"/>
              </a:rPr>
              <a:t>http://</a:t>
            </a:r>
            <a:r>
              <a:rPr lang="en-US" u="sng" dirty="0" smtClean="0">
                <a:hlinkClick r:id="rId3"/>
              </a:rPr>
              <a:t>manage.chef.io</a:t>
            </a:r>
            <a:endParaRPr lang="en-US" u="sng" dirty="0"/>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a:t>
            </a:r>
            <a:r>
              <a:rPr lang="en-US" sz="4400" dirty="0" smtClean="0">
                <a:solidFill>
                  <a:schemeClr val="tx1"/>
                </a:solidFill>
                <a:latin typeface="Arial" charset="0"/>
                <a:ea typeface="ＭＳ Ｐゴシック" charset="0"/>
                <a:cs typeface="Arial" charset="0"/>
                <a:sym typeface="Arial" charset="0"/>
              </a:rPr>
              <a:t>instructors 'Chef </a:t>
            </a:r>
            <a:r>
              <a:rPr lang="en-US" sz="4400" dirty="0">
                <a:solidFill>
                  <a:schemeClr val="tx1"/>
                </a:solidFill>
                <a:latin typeface="Arial" charset="0"/>
                <a:ea typeface="ＭＳ Ｐゴシック" charset="0"/>
                <a:cs typeface="Arial" charset="0"/>
                <a:sym typeface="Arial" charset="0"/>
              </a:rPr>
              <a:t>Username' and click Invite</a:t>
            </a:r>
          </a:p>
        </p:txBody>
      </p:sp>
      <p:grpSp>
        <p:nvGrpSpPr>
          <p:cNvPr id="321545" name="Group 9"/>
          <p:cNvGrpSpPr>
            <a:grpSpLocks/>
          </p:cNvGrpSpPr>
          <p:nvPr/>
        </p:nvGrpSpPr>
        <p:grpSpPr bwMode="auto">
          <a:xfrm>
            <a:off x="8864367" y="3505200"/>
            <a:ext cx="7798827" cy="4494212"/>
            <a:chOff x="0" y="0"/>
            <a:chExt cx="5136" cy="2960"/>
          </a:xfrm>
        </p:grpSpPr>
        <p:pic>
          <p:nvPicPr>
            <p:cNvPr id="321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1541" name="Oval 5"/>
            <p:cNvSpPr>
              <a:spLocks/>
            </p:cNvSpPr>
            <p:nvPr/>
          </p:nvSpPr>
          <p:spPr bwMode="auto">
            <a:xfrm>
              <a:off x="885" y="479"/>
              <a:ext cx="634" cy="238"/>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2" name="Oval 6"/>
            <p:cNvSpPr>
              <a:spLocks/>
            </p:cNvSpPr>
            <p:nvPr/>
          </p:nvSpPr>
          <p:spPr bwMode="auto">
            <a:xfrm>
              <a:off x="2289" y="8"/>
              <a:ext cx="635" cy="202"/>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3" name="Oval 7"/>
            <p:cNvSpPr>
              <a:spLocks/>
            </p:cNvSpPr>
            <p:nvPr/>
          </p:nvSpPr>
          <p:spPr bwMode="auto">
            <a:xfrm>
              <a:off x="32" y="740"/>
              <a:ext cx="571" cy="160"/>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15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 y="664"/>
              <a:ext cx="251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209572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dirty="0"/>
              <a:t>Exercise: </a:t>
            </a:r>
            <a:r>
              <a:rPr lang="en-US" dirty="0" smtClean="0"/>
              <a:t>Accepting </a:t>
            </a:r>
            <a:r>
              <a:rPr lang="en-US" dirty="0"/>
              <a:t>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dirty="0" smtClean="0"/>
              <a:t>Your instructor </a:t>
            </a:r>
            <a:r>
              <a:rPr lang="en-US" dirty="0"/>
              <a:t>will get a notification </a:t>
            </a:r>
            <a:r>
              <a:rPr lang="en-US" dirty="0" smtClean="0"/>
              <a:t>and an email once you have invited them into your account</a:t>
            </a:r>
            <a:endParaRPr lang="en-US" dirty="0"/>
          </a:p>
          <a:p>
            <a:endParaRPr lang="en-US" dirty="0"/>
          </a:p>
          <a:p>
            <a:endParaRPr lang="en-US" dirty="0"/>
          </a:p>
          <a:p>
            <a:r>
              <a:rPr lang="en-US" dirty="0" smtClean="0"/>
              <a:t>They will click </a:t>
            </a:r>
            <a:r>
              <a:rPr lang="en-US" dirty="0"/>
              <a:t>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12812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dirty="0"/>
              <a:t>Exercise: </a:t>
            </a:r>
            <a:r>
              <a:rPr lang="en-US" dirty="0" smtClean="0"/>
              <a:t>Viewing an org</a:t>
            </a:r>
            <a:endParaRPr lang="en-US" dirty="0"/>
          </a:p>
        </p:txBody>
      </p:sp>
      <p:sp>
        <p:nvSpPr>
          <p:cNvPr id="325634" name="Rectangle 2"/>
          <p:cNvSpPr>
            <a:spLocks noGrp="1" noChangeArrowheads="1"/>
          </p:cNvSpPr>
          <p:nvPr>
            <p:ph type="body" idx="1"/>
          </p:nvPr>
        </p:nvSpPr>
        <p:spPr>
          <a:ln/>
        </p:spPr>
        <p:txBody>
          <a:bodyPr/>
          <a:lstStyle/>
          <a:p>
            <a:r>
              <a:rPr lang="en-US" dirty="0" smtClean="0"/>
              <a:t>Selecting an organization </a:t>
            </a:r>
            <a:r>
              <a:rPr lang="en-US" dirty="0"/>
              <a:t>from the drop down list and </a:t>
            </a:r>
            <a:r>
              <a:rPr lang="en-US" dirty="0" smtClean="0"/>
              <a:t>perusing that org</a:t>
            </a:r>
            <a:endParaRPr lang="en-US" dirty="0"/>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2113572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dirty="0"/>
              <a:t>What is an Organization?</a:t>
            </a:r>
          </a:p>
          <a:p>
            <a:r>
              <a:rPr lang="en-US" dirty="0"/>
              <a:t>How do you regenerate the Starter Kit for your Organization?</a:t>
            </a:r>
          </a:p>
          <a:p>
            <a:r>
              <a:rPr lang="en-US" dirty="0" smtClean="0"/>
              <a:t>What </a:t>
            </a:r>
            <a:r>
              <a:rPr lang="en-US" dirty="0"/>
              <a:t>is the chef-repo?</a:t>
            </a:r>
          </a:p>
          <a:p>
            <a:r>
              <a:rPr lang="en-US" dirty="0"/>
              <a:t>What is knife?</a:t>
            </a:r>
          </a:p>
          <a:p>
            <a:r>
              <a:rPr lang="en-US" dirty="0"/>
              <a:t>What is </a:t>
            </a:r>
            <a:r>
              <a:rPr lang="en-US" dirty="0" smtClean="0"/>
              <a:t>path and name of </a:t>
            </a:r>
            <a:r>
              <a:rPr lang="en-US" dirty="0"/>
              <a:t>the knife configuration file</a:t>
            </a:r>
            <a:r>
              <a:rPr lang="en-US" dirty="0" smtClean="0"/>
              <a:t>?</a:t>
            </a:r>
            <a:endParaRPr lang="en-US" dirty="0"/>
          </a:p>
        </p:txBody>
      </p:sp>
    </p:spTree>
    <p:extLst>
      <p:ext uri="{BB962C8B-B14F-4D97-AF65-F5344CB8AC3E}">
        <p14:creationId xmlns:p14="http://schemas.microsoft.com/office/powerpoint/2010/main" val="853533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Configuring Nodes</a:t>
            </a:r>
            <a:endParaRPr lang="en-US" dirty="0"/>
          </a:p>
        </p:txBody>
      </p:sp>
    </p:spTree>
    <p:extLst>
      <p:ext uri="{BB962C8B-B14F-4D97-AF65-F5344CB8AC3E}">
        <p14:creationId xmlns:p14="http://schemas.microsoft.com/office/powerpoint/2010/main" val="4278158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b="1" dirty="0" smtClean="0"/>
              <a:t>Chef enable </a:t>
            </a:r>
            <a:r>
              <a:rPr lang="en-US" dirty="0" smtClean="0"/>
              <a:t>an</a:t>
            </a:r>
            <a:r>
              <a:rPr lang="en-US" b="1" dirty="0" smtClean="0"/>
              <a:t> </a:t>
            </a:r>
            <a:r>
              <a:rPr lang="en-US" dirty="0" smtClean="0"/>
              <a:t>instance using </a:t>
            </a:r>
            <a:r>
              <a:rPr lang="en-US" dirty="0"/>
              <a:t>"knife </a:t>
            </a:r>
            <a:r>
              <a:rPr lang="en-US" dirty="0" smtClean="0"/>
              <a:t>bootstrap”</a:t>
            </a:r>
          </a:p>
          <a:p>
            <a:pPr lvl="3"/>
            <a:r>
              <a:rPr lang="en-US" dirty="0" smtClean="0"/>
              <a:t>Making it a “node”</a:t>
            </a:r>
            <a:endParaRPr lang="en-US" dirty="0"/>
          </a:p>
          <a:p>
            <a:pPr lvl="1"/>
            <a:r>
              <a:rPr lang="en-US" dirty="0"/>
              <a:t>Explain how knife bootstrap configures a node to </a:t>
            </a:r>
            <a:r>
              <a:rPr lang="en-US" dirty="0" smtClean="0"/>
              <a:t>use the Organization created in the </a:t>
            </a:r>
            <a:r>
              <a:rPr lang="en-US" smtClean="0"/>
              <a:t>previous section</a:t>
            </a:r>
            <a:endParaRPr lang="en-US" dirty="0" smtClean="0"/>
          </a:p>
        </p:txBody>
      </p:sp>
    </p:spTree>
    <p:extLst>
      <p:ext uri="{BB962C8B-B14F-4D97-AF65-F5344CB8AC3E}">
        <p14:creationId xmlns:p14="http://schemas.microsoft.com/office/powerpoint/2010/main" val="160313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1483115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2702251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xfrm>
            <a:off x="76201" y="177800"/>
            <a:ext cx="16053593" cy="1117600"/>
          </a:xfrm>
          <a:ln/>
        </p:spPr>
        <p:txBody>
          <a:bodyPr/>
          <a:lstStyle/>
          <a:p>
            <a:r>
              <a:rPr lang="en-US" dirty="0" smtClean="0"/>
              <a:t>Training Nodes For Windows/Linux Labs</a:t>
            </a:r>
            <a:endParaRPr lang="en-US" dirty="0"/>
          </a:p>
        </p:txBody>
      </p:sp>
      <p:sp>
        <p:nvSpPr>
          <p:cNvPr id="352258" name="Rectangle 2"/>
          <p:cNvSpPr>
            <a:spLocks noGrp="1" noChangeArrowheads="1"/>
          </p:cNvSpPr>
          <p:nvPr>
            <p:ph type="body" idx="1"/>
          </p:nvPr>
        </p:nvSpPr>
        <p:spPr>
          <a:xfrm>
            <a:off x="356395" y="1879603"/>
            <a:ext cx="15101112" cy="1777997"/>
          </a:xfrm>
          <a:ln/>
        </p:spPr>
        <p:txBody>
          <a:bodyPr/>
          <a:lstStyle/>
          <a:p>
            <a:r>
              <a:rPr lang="en-US" dirty="0" smtClean="0"/>
              <a:t>We each have two nodes in the </a:t>
            </a:r>
            <a:r>
              <a:rPr lang="en-US" dirty="0" err="1" smtClean="0"/>
              <a:t>CloudShare</a:t>
            </a:r>
            <a:r>
              <a:rPr lang="en-US" dirty="0" smtClean="0"/>
              <a:t> training environment</a:t>
            </a:r>
          </a:p>
          <a:p>
            <a:r>
              <a:rPr lang="en-US" b="1" dirty="0" smtClean="0"/>
              <a:t>Windows Node:</a:t>
            </a:r>
            <a:r>
              <a:rPr lang="en-US" dirty="0" smtClean="0"/>
              <a:t>  Windows Server 2012 x64</a:t>
            </a:r>
          </a:p>
          <a:p>
            <a:pPr lvl="2"/>
            <a:r>
              <a:rPr lang="en-US" dirty="0" smtClean="0"/>
              <a:t>2GB RAM / 40GB HDD</a:t>
            </a:r>
          </a:p>
          <a:p>
            <a:pPr lvl="2"/>
            <a:r>
              <a:rPr lang="en-US" dirty="0" smtClean="0"/>
              <a:t>Administrator level permissions</a:t>
            </a:r>
          </a:p>
          <a:p>
            <a:r>
              <a:rPr lang="en-US" b="1" dirty="0" smtClean="0"/>
              <a:t>Linux Node:</a:t>
            </a:r>
            <a:r>
              <a:rPr lang="en-US" dirty="0" smtClean="0"/>
              <a:t>  Centos 6.X</a:t>
            </a:r>
          </a:p>
          <a:p>
            <a:pPr lvl="2"/>
            <a:r>
              <a:rPr lang="en-US" dirty="0" smtClean="0"/>
              <a:t>2GB RAM / 15GB HDD</a:t>
            </a:r>
          </a:p>
          <a:p>
            <a:pPr lvl="2"/>
            <a:r>
              <a:rPr lang="en-US" sz="4800" dirty="0"/>
              <a:t>‘</a:t>
            </a:r>
            <a:r>
              <a:rPr lang="en-US" sz="4800" dirty="0" err="1"/>
              <a:t>sudo</a:t>
            </a:r>
            <a:r>
              <a:rPr lang="en-US" sz="4800" dirty="0"/>
              <a:t>’ or root level permissions</a:t>
            </a:r>
          </a:p>
          <a:p>
            <a:pPr marL="800838" lvl="2" indent="0">
              <a:buNone/>
            </a:pPr>
            <a:endParaRPr lang="en-US" dirty="0" smtClean="0"/>
          </a:p>
          <a:p>
            <a:pPr lvl="2"/>
            <a:endParaRPr lang="en-US" dirty="0" smtClean="0"/>
          </a:p>
          <a:p>
            <a:endParaRPr lang="en-US" dirty="0"/>
          </a:p>
        </p:txBody>
      </p:sp>
    </p:spTree>
    <p:extLst>
      <p:ext uri="{BB962C8B-B14F-4D97-AF65-F5344CB8AC3E}">
        <p14:creationId xmlns:p14="http://schemas.microsoft.com/office/powerpoint/2010/main" val="4110604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xfrm>
            <a:off x="203995" y="177800"/>
            <a:ext cx="15773400" cy="1117600"/>
          </a:xfrm>
          <a:ln/>
        </p:spPr>
        <p:txBody>
          <a:bodyPr/>
          <a:lstStyle/>
          <a:p>
            <a:r>
              <a:rPr lang="en-US" dirty="0" smtClean="0"/>
              <a:t>Training Nodes For Our Windows Labs</a:t>
            </a:r>
            <a:endParaRPr lang="en-US" dirty="0"/>
          </a:p>
        </p:txBody>
      </p:sp>
      <p:sp>
        <p:nvSpPr>
          <p:cNvPr id="352258" name="Rectangle 2"/>
          <p:cNvSpPr>
            <a:spLocks noGrp="1" noChangeArrowheads="1"/>
          </p:cNvSpPr>
          <p:nvPr>
            <p:ph type="body" idx="1"/>
          </p:nvPr>
        </p:nvSpPr>
        <p:spPr>
          <a:xfrm>
            <a:off x="356395" y="1879603"/>
            <a:ext cx="15101112" cy="1777997"/>
          </a:xfrm>
          <a:ln/>
        </p:spPr>
        <p:txBody>
          <a:bodyPr/>
          <a:lstStyle/>
          <a:p>
            <a:r>
              <a:rPr lang="en-US" dirty="0" smtClean="0"/>
              <a:t>We each have a node in the </a:t>
            </a:r>
            <a:r>
              <a:rPr lang="en-US" dirty="0" err="1" smtClean="0"/>
              <a:t>CloudShare</a:t>
            </a:r>
            <a:r>
              <a:rPr lang="en-US" dirty="0" smtClean="0"/>
              <a:t> training environment</a:t>
            </a:r>
          </a:p>
          <a:p>
            <a:r>
              <a:rPr lang="en-US" b="1" dirty="0" smtClean="0"/>
              <a:t>Windows Node:</a:t>
            </a:r>
            <a:r>
              <a:rPr lang="en-US" dirty="0" smtClean="0"/>
              <a:t>  Windows Server 2012 x64</a:t>
            </a:r>
          </a:p>
          <a:p>
            <a:pPr lvl="2"/>
            <a:r>
              <a:rPr lang="en-US" dirty="0" smtClean="0"/>
              <a:t>2GB RAM / 40GB HDD</a:t>
            </a:r>
          </a:p>
          <a:p>
            <a:pPr lvl="2"/>
            <a:r>
              <a:rPr lang="en-US" dirty="0" smtClean="0"/>
              <a:t>Administrator level permissions</a:t>
            </a:r>
          </a:p>
        </p:txBody>
      </p:sp>
    </p:spTree>
    <p:extLst>
      <p:ext uri="{BB962C8B-B14F-4D97-AF65-F5344CB8AC3E}">
        <p14:creationId xmlns:p14="http://schemas.microsoft.com/office/powerpoint/2010/main" val="2231270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80824</TotalTime>
  <Words>48205</Words>
  <Application>Microsoft Macintosh PowerPoint</Application>
  <PresentationFormat>Custom</PresentationFormat>
  <Paragraphs>6081</Paragraphs>
  <Slides>677</Slides>
  <Notes>415</Notes>
  <HiddenSlides>0</HiddenSlides>
  <MMClips>0</MMClips>
  <ScaleCrop>false</ScaleCrop>
  <HeadingPairs>
    <vt:vector size="6" baseType="variant">
      <vt:variant>
        <vt:lpstr>Theme</vt:lpstr>
      </vt:variant>
      <vt:variant>
        <vt:i4>24</vt:i4>
      </vt:variant>
      <vt:variant>
        <vt:lpstr>Slide Titles</vt:lpstr>
      </vt:variant>
      <vt:variant>
        <vt:i4>677</vt:i4>
      </vt:variant>
      <vt:variant>
        <vt:lpstr>Custom Shows</vt:lpstr>
      </vt:variant>
      <vt:variant>
        <vt:i4>3</vt:i4>
      </vt:variant>
    </vt:vector>
  </HeadingPairs>
  <TitlesOfParts>
    <vt:vector size="704"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2_Bullets</vt:lpstr>
      <vt:lpstr>2_Title Slide</vt:lpstr>
      <vt:lpstr>Chef Fundamentals For Windows and Linux</vt:lpstr>
      <vt:lpstr>Chef Fundamentals For Windows </vt:lpstr>
      <vt:lpstr>Chef Fundamentals For Linux </vt:lpstr>
      <vt:lpstr>Course Logistics</vt:lpstr>
      <vt:lpstr>Logistics</vt:lpstr>
      <vt:lpstr>Agenda</vt:lpstr>
      <vt:lpstr>Course Objective</vt:lpstr>
      <vt:lpstr>Course Objectives</vt:lpstr>
      <vt:lpstr>Topics</vt:lpstr>
      <vt:lpstr>Topics</vt:lpstr>
      <vt:lpstr>Topics</vt:lpstr>
      <vt:lpstr>Training is really a discussion</vt:lpstr>
      <vt:lpstr>Fundamentals</vt:lpstr>
      <vt:lpstr>Introductions</vt:lpstr>
      <vt:lpstr>Introductions</vt:lpstr>
      <vt:lpstr>Why Chef</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...and change happens!</vt:lpstr>
      <vt:lpstr>...and change happens!</vt:lpstr>
      <vt:lpstr>What did Chef do here?</vt:lpstr>
      <vt:lpstr>Chef is Infrastructure as Code</vt:lpstr>
      <vt:lpstr>Chef is Infrastructure as Code</vt:lpstr>
      <vt:lpstr>Chef is Infrastructure as Code</vt:lpstr>
      <vt:lpstr>Chef is Infrastructure as Code</vt:lpstr>
      <vt:lpstr>Chef is a Language</vt:lpstr>
      <vt:lpstr>Chef Overview – The Call Flow</vt:lpstr>
      <vt:lpstr>Lesson Objectives</vt:lpstr>
      <vt:lpstr>The Major System Components</vt:lpstr>
      <vt:lpstr>Workstation</vt:lpstr>
      <vt:lpstr>Workstation</vt:lpstr>
      <vt:lpstr>Chef Server</vt:lpstr>
      <vt:lpstr>Chef Server</vt:lpstr>
      <vt:lpstr>Scalability</vt:lpstr>
      <vt:lpstr>Scalability</vt:lpstr>
      <vt:lpstr>Nodes</vt:lpstr>
      <vt:lpstr>Nodes</vt:lpstr>
      <vt:lpstr>Team Workflows</vt:lpstr>
      <vt:lpstr>Team Workflows and Backups</vt:lpstr>
      <vt:lpstr>Legend</vt:lpstr>
      <vt:lpstr>Legend:  Where do I run that command?</vt:lpstr>
      <vt:lpstr>Legend: Example Terminal Command and Output</vt:lpstr>
      <vt:lpstr>Legend: Example of editing a file on your workstation</vt:lpstr>
      <vt:lpstr>A word about copy/paste</vt:lpstr>
      <vt:lpstr>Workstation Setup</vt:lpstr>
      <vt:lpstr>Lesson Objectives</vt:lpstr>
      <vt:lpstr>Configure PowerShell</vt:lpstr>
      <vt:lpstr>Configure PowerShell</vt:lpstr>
      <vt:lpstr>Workstation Setup</vt:lpstr>
      <vt:lpstr>Install on Windows</vt:lpstr>
      <vt:lpstr>After install</vt:lpstr>
      <vt:lpstr>Test your install from CMD and PS</vt:lpstr>
      <vt:lpstr>Fixing your Windows path (if needed)</vt:lpstr>
      <vt:lpstr>A Note About Notepad++</vt:lpstr>
      <vt:lpstr>If you do not have a preferred text editor on your workstation already...</vt:lpstr>
      <vt:lpstr>Workstation Setup - Mac OS X / Linux</vt:lpstr>
      <vt:lpstr>Fixing your Mac OSX/Linux path (if needed)</vt:lpstr>
      <vt:lpstr>What just happened?</vt:lpstr>
      <vt:lpstr>   Install Windows Knife plugin (all platforms)</vt:lpstr>
      <vt:lpstr>Organizations</vt:lpstr>
      <vt:lpstr>Lesson Objectives</vt:lpstr>
      <vt:lpstr>Organizations exist on the Chef Server</vt:lpstr>
      <vt:lpstr>Organizations</vt:lpstr>
      <vt:lpstr>Your Chef Server for this class...</vt:lpstr>
      <vt:lpstr>Create new account</vt:lpstr>
      <vt:lpstr>Manage Organizations</vt:lpstr>
      <vt:lpstr>Organizations</vt:lpstr>
      <vt:lpstr>Manage Organizations</vt:lpstr>
      <vt:lpstr>Download the "Starter Kit" for your Org</vt:lpstr>
      <vt:lpstr>Download the "Starter Kit" for your Org</vt:lpstr>
      <vt:lpstr>A quick tour of the chef-repo</vt:lpstr>
      <vt:lpstr>Exercise: View the chef-repo</vt:lpstr>
      <vt:lpstr>View the chef-repo</vt:lpstr>
      <vt:lpstr>Inside the .chef directory</vt:lpstr>
      <vt:lpstr>What’s inside the .chef directory?</vt:lpstr>
      <vt:lpstr>knife.rb sample</vt:lpstr>
      <vt:lpstr>Navigating a proxy from Workstation</vt:lpstr>
      <vt:lpstr>Knife is the command-line tool for Chef</vt:lpstr>
      <vt:lpstr>Verify Knife</vt:lpstr>
      <vt:lpstr>PowerPoint Presentation</vt:lpstr>
      <vt:lpstr>Exercise: Run ‘knife client list’</vt:lpstr>
      <vt:lpstr>Exercise: Run ‘knife help list’</vt:lpstr>
      <vt:lpstr>Exercise: Invite users into your org</vt:lpstr>
      <vt:lpstr>Exercise: Invite your instructor into your org</vt:lpstr>
      <vt:lpstr>Exercise: Accepting an invite</vt:lpstr>
      <vt:lpstr>Exercise: Viewing an org</vt:lpstr>
      <vt:lpstr>Review Questions</vt:lpstr>
      <vt:lpstr>Configuring Nodes</vt:lpstr>
      <vt:lpstr>Lesson Objectives</vt:lpstr>
      <vt:lpstr>Nodes</vt:lpstr>
      <vt:lpstr>We Have No Nodes Yet</vt:lpstr>
      <vt:lpstr>Training Nodes For Windows/Linux Labs</vt:lpstr>
      <vt:lpstr>Training Nodes For Our Windows Labs</vt:lpstr>
      <vt:lpstr>Training Nodes For Our Linux Labs</vt:lpstr>
      <vt:lpstr>CloudShare Node</vt:lpstr>
      <vt:lpstr>CloudShare Node</vt:lpstr>
      <vt:lpstr>CloudShare Node Hostname</vt:lpstr>
      <vt:lpstr>Checkpoint – Windows and Linux </vt:lpstr>
      <vt:lpstr>Checkpoint  - Windows</vt:lpstr>
      <vt:lpstr>Checkpoint - Linux</vt:lpstr>
      <vt:lpstr>Bootstraping a Node</vt:lpstr>
      <vt:lpstr>Bootstraping a Node</vt:lpstr>
      <vt:lpstr>"Bootstrap” command</vt:lpstr>
      <vt:lpstr>Each node must have a unique name</vt:lpstr>
      <vt:lpstr>Node names</vt:lpstr>
      <vt:lpstr>What just happened?</vt:lpstr>
      <vt:lpstr>What just happened?</vt:lpstr>
      <vt:lpstr>Windows node: Verify Target Instance is Configured Properly</vt:lpstr>
      <vt:lpstr>Windows node: Verify Target Instance is Configured Properly</vt:lpstr>
      <vt:lpstr>Windows node: Verify Target Instance is Configured Properly</vt:lpstr>
      <vt:lpstr>Windows node: Examine C:\chef\client.rb</vt:lpstr>
      <vt:lpstr>Windows node: Examine C:\chef\first-boot.json</vt:lpstr>
      <vt:lpstr>Linux node: Verify Target Instance is Configured Properly</vt:lpstr>
      <vt:lpstr>Linux node: Verify Target Instance is Configured Properly</vt:lpstr>
      <vt:lpstr>Linux node: Examine /etc/chef/client.rb</vt:lpstr>
      <vt:lpstr>Linux node: Examine /etc/chef/first-boot.json</vt:lpstr>
      <vt:lpstr>Change log level on the node (all platforms)</vt:lpstr>
      <vt:lpstr>Run chef-client on the node</vt:lpstr>
      <vt:lpstr>View Node on Chef Server</vt:lpstr>
      <vt:lpstr>View Node on Chef Server</vt:lpstr>
      <vt:lpstr>View Node on Chef Server</vt:lpstr>
      <vt:lpstr>Review Questions</vt:lpstr>
      <vt:lpstr>Chef Configuration Concepts</vt:lpstr>
      <vt:lpstr>Lesson Objectives</vt:lpstr>
      <vt:lpstr>Declarative Interface to Resources</vt:lpstr>
      <vt:lpstr>Nodes Adhere to Policy</vt:lpstr>
      <vt:lpstr>Resources -&gt; Recipes -&gt; Cookbooks</vt:lpstr>
      <vt:lpstr>Resources -&gt; Recipes -&gt; Cookbooks</vt:lpstr>
      <vt:lpstr>Resources</vt:lpstr>
      <vt:lpstr>Windows Resource Example</vt:lpstr>
      <vt:lpstr>Linux Resource Example</vt:lpstr>
      <vt:lpstr>Recipes</vt:lpstr>
      <vt:lpstr>Example Windows Server Recipe</vt:lpstr>
      <vt:lpstr>PowerPoint Presentation</vt:lpstr>
      <vt:lpstr>What is a cookbook?</vt:lpstr>
      <vt:lpstr>Recipes in Cookbooks (all platforms)</vt:lpstr>
      <vt:lpstr>Default Recipes (all platforms)</vt:lpstr>
      <vt:lpstr>Run List (all platforms)</vt:lpstr>
      <vt:lpstr>Run List</vt:lpstr>
      <vt:lpstr>Duplication in the Run List</vt:lpstr>
      <vt:lpstr>Run List</vt:lpstr>
      <vt:lpstr>Run List</vt:lpstr>
      <vt:lpstr>Configuration Drift</vt:lpstr>
      <vt:lpstr>Configuration Drift</vt:lpstr>
      <vt:lpstr>Review Questions</vt:lpstr>
      <vt:lpstr>Chef Documentation</vt:lpstr>
      <vt:lpstr>Find the Docs</vt:lpstr>
      <vt:lpstr>Writing Webserver Cookbooks</vt:lpstr>
      <vt:lpstr>Windows/Linux Lesson Objectives</vt:lpstr>
      <vt:lpstr>The Problem and the Success Criteria</vt:lpstr>
      <vt:lpstr>Windows Lesson Objectives</vt:lpstr>
      <vt:lpstr>Linux Lesson Objectives</vt:lpstr>
      <vt:lpstr>Problem and the Success Criteria</vt:lpstr>
      <vt:lpstr>Writing an Apache cookbook for Linux nodes</vt:lpstr>
      <vt:lpstr>Linux: Required steps</vt:lpstr>
      <vt:lpstr>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Linux exercise: Edit the default recipe</vt:lpstr>
      <vt:lpstr>Linux Exercise:  Add a package resource to install Apache</vt:lpstr>
      <vt:lpstr>So the resource we just wrote...</vt:lpstr>
      <vt:lpstr>So the resource we just wrote...</vt:lpstr>
      <vt:lpstr>So the resource we just wrote...</vt:lpstr>
      <vt:lpstr>So the resource we just wrote...</vt:lpstr>
      <vt:lpstr>Linux Exercise:  Add a service resource to ensure the service is started and enabled at boot</vt:lpstr>
      <vt:lpstr>Linux Exercise:   Add a cookbook_file resource to copy the home page in place</vt:lpstr>
      <vt:lpstr>Linux: Full contents of the Apache recipe</vt:lpstr>
      <vt:lpstr>Order Matters</vt:lpstr>
      <vt:lpstr>Linux Exercise:  Add index.html to your cookbook’s files/default directory</vt:lpstr>
      <vt:lpstr>Linux: Full contents of the Apache recipe</vt:lpstr>
      <vt:lpstr>Linux Exercise: Upload the cookbook</vt:lpstr>
      <vt:lpstr>The Run List</vt:lpstr>
      <vt:lpstr>Linux Exercise:  Add the Apache recipe to the Linux test node’s run list</vt:lpstr>
      <vt:lpstr>Linux Exercise:  Run chef-client on your Linux test node</vt:lpstr>
      <vt:lpstr>Exercise: Verify that the home page works</vt:lpstr>
      <vt:lpstr>Congratulate yourself!</vt:lpstr>
      <vt:lpstr>Linux: Reading the output of a chef-client run</vt:lpstr>
      <vt:lpstr>Linux: Reading the output of a chef-client run</vt:lpstr>
      <vt:lpstr>Reading the output of a chef-client run</vt:lpstr>
      <vt:lpstr>Idempotence</vt:lpstr>
      <vt:lpstr>Linux Exercise: Re-run the Chef Client Run</vt:lpstr>
      <vt:lpstr>Best Practice: Omit the default action</vt:lpstr>
      <vt:lpstr>What’s with the ‘default’ subdirectory?</vt:lpstr>
      <vt:lpstr>Questions</vt:lpstr>
      <vt:lpstr>Writing an IIS cookbook for Windows nodes</vt:lpstr>
      <vt:lpstr>Required steps</vt:lpstr>
      <vt:lpstr>Windows 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Chef Resources</vt:lpstr>
      <vt:lpstr>Windows: Edit the default recipe</vt:lpstr>
      <vt:lpstr>Windows 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Windows Exercise:  Add a service resource to ensure the service is started and enabled at boot</vt:lpstr>
      <vt:lpstr>Windows Exercise:   Add a cookbook_file resource to copy the home page in place</vt:lpstr>
      <vt:lpstr>Windows: Full contents of  the IIS_demo recipe</vt:lpstr>
      <vt:lpstr>Notice we didn’t say how to restart the service</vt:lpstr>
      <vt:lpstr>Order Matters</vt:lpstr>
      <vt:lpstr>Windows Exercise:  Add Default.htm to your cookbook’s files/default directory</vt:lpstr>
      <vt:lpstr>Windows Exercise: Upload the cookbook</vt:lpstr>
      <vt:lpstr>The Run List</vt:lpstr>
      <vt:lpstr>Windows Exercise:  Add the IIS recipe to your test node’s run list</vt:lpstr>
      <vt:lpstr>Windows Exercise:  Run the chef-client on your test Windows node</vt:lpstr>
      <vt:lpstr>Exercise: Verify that the home page works</vt:lpstr>
      <vt:lpstr>Congratulate yourself!</vt:lpstr>
      <vt:lpstr>Windows:  Reading the output of a chef-client run</vt:lpstr>
      <vt:lpstr>Windows: Reading the output of a chef-client run</vt:lpstr>
      <vt:lpstr>Reading the output of a chef-client run</vt:lpstr>
      <vt:lpstr>Idempotence</vt:lpstr>
      <vt:lpstr>Windows Exercise: Re-run the Chef Client</vt:lpstr>
      <vt:lpstr>Best Practice: Omit the default action</vt:lpstr>
      <vt:lpstr>What’s with the ‘default’ subdirectory?</vt:lpstr>
      <vt:lpstr>Review:  Cookbooks contain recipes and supporting files</vt:lpstr>
      <vt:lpstr>Review: Cookbooks are installed as artifacts on Chef Server</vt:lpstr>
      <vt:lpstr>Review: Nodes have run_lists made of recipes</vt:lpstr>
      <vt:lpstr>Questions</vt:lpstr>
      <vt:lpstr>The Anatomy of a Chef run </vt:lpstr>
      <vt:lpstr>Lesson Objectives</vt:lpstr>
      <vt:lpstr>PowerPoint Presentation</vt:lpstr>
      <vt:lpstr>PowerPoint Presentation</vt:lpstr>
      <vt:lpstr>Example of Ohai output from a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Communications between the Node and Chef Server</vt:lpstr>
      <vt:lpstr>Lesson Objectives</vt:lpstr>
      <vt:lpstr>Private Keys</vt:lpstr>
      <vt:lpstr>PowerPoint Presentation</vt:lpstr>
      <vt:lpstr>PowerPoint Presentation</vt:lpstr>
      <vt:lpstr>Private Key Notes</vt:lpstr>
      <vt:lpstr>Exercise: Delete validation.pem </vt:lpstr>
      <vt:lpstr>Introducing the Node Object</vt:lpstr>
      <vt:lpstr>Lesson Objectives</vt:lpstr>
      <vt:lpstr>What is the Node Object</vt:lpstr>
      <vt:lpstr>Node Object Representation</vt:lpstr>
      <vt:lpstr>Why is the Node Object so Awesome?</vt:lpstr>
      <vt:lpstr>Node Object Use Case</vt:lpstr>
      <vt:lpstr>How Is The Node Object Created?</vt:lpstr>
      <vt:lpstr>Example of Ohai output from a Node</vt:lpstr>
      <vt:lpstr>Contents of the Node object</vt:lpstr>
      <vt:lpstr>View Node Object on Chef Server</vt:lpstr>
      <vt:lpstr>How Is The Node Objected Updated?</vt:lpstr>
      <vt:lpstr>Exercise: Showing details about a node</vt:lpstr>
      <vt:lpstr> Exercise: Showing all the attributes of a node</vt:lpstr>
      <vt:lpstr> Exercise: Format Node Object output in JSON</vt:lpstr>
      <vt:lpstr>Exercise: Traverse the Node Object Array</vt:lpstr>
      <vt:lpstr>Exercise: Traverse the Node Object Array</vt:lpstr>
      <vt:lpstr>Windows Exercise: Traverse the Node Object Array</vt:lpstr>
      <vt:lpstr>Questions</vt:lpstr>
      <vt:lpstr>Setting and Retrieving  Node Attributes</vt:lpstr>
      <vt:lpstr>Lesson Objectives</vt:lpstr>
      <vt:lpstr>Why Are Attributes Useful?</vt:lpstr>
      <vt:lpstr>Attribute Sources</vt:lpstr>
      <vt:lpstr>PowerPoint Presentation</vt:lpstr>
      <vt:lpstr>Setting Node Attributes</vt:lpstr>
      <vt:lpstr>Retrieving Node Attributes</vt:lpstr>
      <vt:lpstr>Best Practice: Include cookbook in attribute name </vt:lpstr>
      <vt:lpstr>Retrieving Node Attributes</vt:lpstr>
      <vt:lpstr>PowerPoint Presentation</vt:lpstr>
      <vt:lpstr>Retrieving Node Attributes</vt:lpstr>
      <vt:lpstr>Retrieving Node Attributes</vt:lpstr>
      <vt:lpstr>PowerPoint Presentation</vt:lpstr>
      <vt:lpstr>Retrieving Node Attributes</vt:lpstr>
      <vt:lpstr>The Problem and the Success Criteria</vt:lpstr>
      <vt:lpstr>Windows Exercise:  Change the cookbook’s version number in the metadata</vt:lpstr>
      <vt:lpstr>Windows Exercise:  Set an attribute in the IIS_DEMO attributes file</vt:lpstr>
      <vt:lpstr>Windows Exercise:  Set an attribute in the IIS_DEMO attributes file</vt:lpstr>
      <vt:lpstr>Windows Exercise:  Add Default1.htm to cookbook’s files/default directory</vt:lpstr>
      <vt:lpstr>Windows Exercise:  Retrieve attribute in a recipe</vt:lpstr>
      <vt:lpstr>Windows Exercise:  Retrieve attribute in a recipe</vt:lpstr>
      <vt:lpstr>Windows Exercise:  Retrieve attribute in a recipe</vt:lpstr>
      <vt:lpstr>Windows Exercise:  Upload the iis_demo cookbook</vt:lpstr>
      <vt:lpstr>Windows Exercise: Re-run Chef Client</vt:lpstr>
      <vt:lpstr>Exercise: Verify new homepage works</vt:lpstr>
      <vt:lpstr>Viewing Attributes via WebUI</vt:lpstr>
      <vt:lpstr> Windows: Viewing specific attributes using knife</vt:lpstr>
      <vt:lpstr>Linux Exercise:  Change the cookbook’s version number in the metadata</vt:lpstr>
      <vt:lpstr>Linux Exercise:  Set an attribute in the Apache attributes file</vt:lpstr>
      <vt:lpstr>Linux Exercise:  Add index1.html to cookbook’s files/default directory</vt:lpstr>
      <vt:lpstr>Linux Exercise:  Set attribute in a recipe</vt:lpstr>
      <vt:lpstr>Linux Exercise:  Set attribute in a recipe</vt:lpstr>
      <vt:lpstr>Linux Exercise:  Set attribute in a recipe</vt:lpstr>
      <vt:lpstr>Linux Exercise: Verify new homepage works</vt:lpstr>
      <vt:lpstr>Exercise: Viewing Attributes via WebUI</vt:lpstr>
      <vt:lpstr> Linux: Viewing specific attributes using knife</vt:lpstr>
      <vt:lpstr>Linux Exercise: Revert to the original homepage</vt:lpstr>
      <vt:lpstr>Questions</vt:lpstr>
      <vt:lpstr>Attributes, Templates, and Cookbook Dependencies</vt:lpstr>
      <vt:lpstr>Lesson Objectives</vt:lpstr>
      <vt:lpstr>The /etc/motd file</vt:lpstr>
      <vt:lpstr>The Problem and the Success Criteria</vt:lpstr>
      <vt:lpstr>Best Practice: One cookbook – One purpose</vt:lpstr>
      <vt:lpstr>Exercise: Create a cookbook named ‘pci’</vt:lpstr>
      <vt:lpstr>Note about PCI</vt:lpstr>
      <vt:lpstr>Exercise: Create a default.rb attribute file</vt:lpstr>
      <vt:lpstr>Linux Exercise:  Create a cookbook named ‘motd’</vt:lpstr>
      <vt:lpstr>Linux Exercise:  Create a default.rb attribute file</vt:lpstr>
      <vt:lpstr>What resource should we use?</vt:lpstr>
      <vt:lpstr>The template[/etc/motd] resource </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Upload both cookbooks</vt:lpstr>
      <vt:lpstr>Exercise: Add the motd recipe to your test node’s run list</vt:lpstr>
      <vt:lpstr>Exercise: Show the motd recipe in your test node’s run list</vt:lpstr>
      <vt:lpstr>Exercise: Re-run the Chef Client</vt:lpstr>
      <vt:lpstr>You probably see this at the bottom of your screen...</vt:lpstr>
      <vt:lpstr>Scroll up</vt:lpstr>
      <vt:lpstr>nil:NilClass error</vt:lpstr>
      <vt:lpstr>Linux Exercise: Add a dependency on the PCI cookbook to the MOTD cookbook</vt:lpstr>
      <vt:lpstr>Linux Exercise: Add a dependency on the PCI cookbook to the MOTD cookbook</vt:lpstr>
      <vt:lpstr>Exercise: Upload the motd cookbook</vt:lpstr>
      <vt:lpstr>Exercise: Re-run the Chef Client</vt:lpstr>
      <vt:lpstr>Exercise: Check your work</vt:lpstr>
      <vt:lpstr>Exercise: Show your test node’s pci attribute</vt:lpstr>
      <vt:lpstr>Cookbook Attributes are applied for all downloaded cookbooks!</vt:lpstr>
      <vt:lpstr>Exercise: Change attribute to false</vt:lpstr>
      <vt:lpstr>Exercise: Find the /etc/motd backup</vt:lpstr>
      <vt:lpstr>Congratulations!</vt:lpstr>
      <vt:lpstr>Attributes, Templates, and Cookbook Dependencies</vt:lpstr>
      <vt:lpstr>Lesson Objectives</vt:lpstr>
      <vt:lpstr>The Problem and the Success Criteria</vt:lpstr>
      <vt:lpstr>We have a small problem...</vt:lpstr>
      <vt:lpstr>Solution</vt:lpstr>
      <vt:lpstr>Windows Exercise:  Create a cookbook named ‘datacenter’</vt:lpstr>
      <vt:lpstr>Windows Exercise: Create a default.rb attribute file in the datacenter cookbook</vt:lpstr>
      <vt:lpstr>Windows Exercise:  Upload the Datacenter cookbook</vt:lpstr>
      <vt:lpstr>Windows Exercise: Create a cookbook named ‘hosts’</vt:lpstr>
      <vt:lpstr>Windows Exercise:  Open the default recipe in your editor</vt:lpstr>
      <vt:lpstr>What resource should we use?</vt:lpstr>
      <vt:lpstr>The Template Resource </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Upload the hosts cookbook</vt:lpstr>
      <vt:lpstr>Windows Exercise:  Add the hosts recipe to your test node’s run list</vt:lpstr>
      <vt:lpstr>Windows Exercise: Re-run the Chef Client</vt:lpstr>
      <vt:lpstr>You probably see this at the bottom of your screen...</vt:lpstr>
      <vt:lpstr>Scroll up</vt:lpstr>
      <vt:lpstr>nil:NilClass error</vt:lpstr>
      <vt:lpstr>Windows Exercise: Add a dependency on the datacenter cookbook to the hosts  cookbook</vt:lpstr>
      <vt:lpstr>Windows Exercise:  Upload the hosts cookbook</vt:lpstr>
      <vt:lpstr>Windows Exercise: Re-run the Chef Client</vt:lpstr>
      <vt:lpstr>Windows Exercise: Check your work</vt:lpstr>
      <vt:lpstr>Windows Exercise:  Check automated backups</vt:lpstr>
      <vt:lpstr>Windows Exercise: Show your test node’s datacenter attribute</vt:lpstr>
      <vt:lpstr>Exercise: Change your node's Location</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The Problem and the Success Criteria</vt:lpstr>
      <vt:lpstr>Exercise: Here is what we want to see</vt:lpstr>
      <vt:lpstr>Windows Exercise:  Change the cookbook’s version number in the metadata</vt:lpstr>
      <vt:lpstr>Windows Exercise:  Create a default.rb attribute file in the iis_demo cookbook</vt:lpstr>
      <vt:lpstr>Windows Exercise: Comment out the existing cookbook_file resource</vt:lpstr>
      <vt:lpstr>Windows Exercise: Stop the Default Web Site with Powershell resource</vt:lpstr>
      <vt:lpstr>Idempotency Guarantees</vt:lpstr>
      <vt:lpstr>Windows Exercise:  Iterate over each IIS site </vt:lpstr>
      <vt:lpstr>Windows Exercise: Iterate over each IIS site </vt:lpstr>
      <vt:lpstr>Windows Exercise:  Iterate over each IIS site </vt:lpstr>
      <vt:lpstr>Windows Exercise: Add the Directory resource</vt:lpstr>
      <vt:lpstr>Windows: Variables and interpolation </vt:lpstr>
      <vt:lpstr>Powershell_script resources are generally not idempotent</vt:lpstr>
      <vt:lpstr>Windows:  Enter the not_if and only_if metaparameters</vt:lpstr>
      <vt:lpstr>Windows Exercise:  Add an iis_site resource to install the new sites</vt:lpstr>
      <vt:lpstr>Windows Exercise:  Add a Web Site with Powershell_script resource</vt:lpstr>
      <vt:lpstr>Template Variables</vt:lpstr>
      <vt:lpstr>Windows Exercise:  Use a template to create Default.htm for each site</vt:lpstr>
      <vt:lpstr>Notifications </vt:lpstr>
      <vt:lpstr>Exercise: Add Default.htm.erb to your templates directory </vt:lpstr>
      <vt:lpstr>Exercise: Converge and test your code</vt:lpstr>
      <vt:lpstr>The entire recipe</vt:lpstr>
      <vt:lpstr>Exercise: Add zebras!</vt:lpstr>
      <vt:lpstr>Chef resources on Windows</vt:lpstr>
      <vt:lpstr>Questions</vt:lpstr>
      <vt:lpstr>Template Variables, Notifications, and Controlling Idempotency</vt:lpstr>
      <vt:lpstr>Lesson Objectives</vt:lpstr>
      <vt:lpstr>What we want to accomplish</vt:lpstr>
      <vt:lpstr>Linux Exercise:  Change the cookbook’s version number in the metadata</vt:lpstr>
      <vt:lpstr>Linux Exercise:  Create a default.rb attribute file in the apache cookbook</vt:lpstr>
      <vt:lpstr>Linux Exercise: Comment out the ‘cookbook_file’ resource</vt:lpstr>
      <vt:lpstr>Linux Exercise: Stop the Default Web Site with ‘execute’ resource</vt:lpstr>
      <vt:lpstr>Linux Exercise:  Iterate over each Apache site </vt:lpstr>
      <vt:lpstr>Linux Exercise: Iterate over each IIS site </vt:lpstr>
      <vt:lpstr>Windows: Variables and interpolation </vt:lpstr>
      <vt:lpstr>Linux Exercise:  Iterate over each Apache site </vt:lpstr>
      <vt:lpstr>Exercise: Add the Directory resource</vt:lpstr>
      <vt:lpstr>Linux Exercise:  Add an apache resource to configure the new sites</vt:lpstr>
      <vt:lpstr>Linux Exercise:  Use a template to create index.html for each site</vt:lpstr>
      <vt:lpstr>Linux Exercise:  Move Service block to the END of the Recipe</vt:lpstr>
      <vt:lpstr>The entire recipe</vt:lpstr>
      <vt:lpstr>Exercise: Add index.html.erb to your templates directory </vt:lpstr>
      <vt:lpstr>Exercise: Add custom.erb to your templates directory </vt:lpstr>
      <vt:lpstr>Custom.erb solution</vt:lpstr>
      <vt:lpstr>Linux Exercise:  Upload the apache cookbook</vt:lpstr>
      <vt:lpstr>Linux Exercise: Re-run the Chef Client</vt:lpstr>
      <vt:lpstr>Exercise: Verify our two sites are working!</vt:lpstr>
      <vt:lpstr>Exercise: Add zebras!</vt:lpstr>
      <vt:lpstr>Questions</vt:lpstr>
      <vt:lpstr>Search</vt:lpstr>
      <vt:lpstr>Search</vt:lpstr>
      <vt:lpstr>Lesson Objectives</vt:lpstr>
      <vt:lpstr>Node Object Review</vt:lpstr>
      <vt:lpstr>What is search?</vt:lpstr>
      <vt:lpstr>Query Syntax</vt:lpstr>
      <vt:lpstr>Exercise: Use knife search</vt:lpstr>
      <vt:lpstr>Exercise: Find a node with the specific attribute value</vt:lpstr>
      <vt:lpstr>Exercise: Using Knife to find an attribute value</vt:lpstr>
      <vt:lpstr>Exercise: Return just the attribute value</vt:lpstr>
      <vt:lpstr>Exercise: Boolean matching</vt:lpstr>
      <vt:lpstr>Exercise: Boolean matching</vt:lpstr>
      <vt:lpstr>Search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Search Use Case</vt:lpstr>
      <vt:lpstr>Search for Nodes – Linux Example</vt:lpstr>
      <vt:lpstr>Search for Nodes – Linux Example</vt:lpstr>
      <vt:lpstr>Pass results into Templates</vt:lpstr>
      <vt:lpstr>PowerPoint Presentation</vt:lpstr>
      <vt:lpstr>PowerPoint Presentation</vt:lpstr>
      <vt:lpstr>PowerPoint Presentation</vt:lpstr>
      <vt:lpstr>Search from within a recipe</vt:lpstr>
      <vt:lpstr>Exercise:  Search for an attribute in a recipe </vt:lpstr>
      <vt:lpstr>Questions</vt:lpstr>
      <vt:lpstr>Recipe Inclusion, Data Bags and Search (Linux Only)</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Linux Exercise:  Create a user item in the users data bag</vt:lpstr>
      <vt:lpstr>Exercise:  Upload the data bag item to Chef Server</vt:lpstr>
      <vt:lpstr>Exercise:  Show all the users in the data_bag</vt:lpstr>
      <vt:lpstr>Exercise:  Find a user’s id from the data bag</vt:lpstr>
      <vt:lpstr>Linux Exercise:  Create a group item in the group data bag</vt:lpstr>
      <vt:lpstr>Exercise: Upload the data bag items</vt:lpstr>
      <vt:lpstr>Exercise: Create a cookbook named ‘users’</vt:lpstr>
      <vt:lpstr>Using Variables In Search (don’t write this recipe yet)</vt:lpstr>
      <vt:lpstr>Create a new recipe:  create-users.rb</vt:lpstr>
      <vt:lpstr> Create a new recipe:  create-groups.rb</vt:lpstr>
      <vt:lpstr>include_recipe</vt:lpstr>
      <vt:lpstr>Multi-Platform Exercise:  Add an Include at the end of the create-users recipe</vt:lpstr>
      <vt:lpstr>Exercise: Upload the users cookbook</vt:lpstr>
      <vt:lpstr>Exercise:  Add the correct users recipe to your node’s run list</vt:lpstr>
      <vt:lpstr>Exercise: Reconverge Windows nodes</vt:lpstr>
      <vt:lpstr>Linux Exercise:  Verify the users and groups exist on the node</vt:lpstr>
      <vt:lpstr>Let’s review.. </vt:lpstr>
      <vt:lpstr>Questions</vt:lpstr>
      <vt:lpstr>Recipe Inclusion, Data Bags and Search in Cross-Platform recipes</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Windows Exercise:  Create a user item in the users data bag</vt:lpstr>
      <vt:lpstr>Linux Exercise:  Create a user item in the users data bag</vt:lpstr>
      <vt:lpstr>Exercise:  Upload the data bag item to Chef Server</vt:lpstr>
      <vt:lpstr>Exercise:  Show all the users in the data_bag</vt:lpstr>
      <vt:lpstr>Exercise:  Find a user’s id from the data bag</vt:lpstr>
      <vt:lpstr>Exercise:  Find a user’s id from the data bag</vt:lpstr>
      <vt:lpstr>Windows Exercise:  Create a group item in the group data bag</vt:lpstr>
      <vt:lpstr>Linux Exercise:  Create a group item in the group data bag</vt:lpstr>
      <vt:lpstr>Exercise:  Create a group item in the group data bag</vt:lpstr>
      <vt:lpstr>Exercise: Upload the data bag items</vt:lpstr>
      <vt:lpstr>Exercise: Create a cookbook named ‘users’</vt:lpstr>
      <vt:lpstr>Using Variables In Search (don’t write this recipe yet)</vt:lpstr>
      <vt:lpstr>Multi-Platform Exercise:  Create a new recipe:  create-users.rb</vt:lpstr>
      <vt:lpstr>Multi-Platform Exercise:  Create a new recipe:  create-users.rb</vt:lpstr>
      <vt:lpstr>Full create-users.rb recipe</vt:lpstr>
      <vt:lpstr>Multi-Platform Exercise:  Create a new recipe:  create-groups.rb</vt:lpstr>
      <vt:lpstr>Multi-Platform Exercise:  Create a new recipe:  create-groups.rb</vt:lpstr>
      <vt:lpstr>Full create-groups.rb recipe</vt:lpstr>
      <vt:lpstr>include_recipe</vt:lpstr>
      <vt:lpstr>Multi-Platform Exercise:  Add an Include at the end of the create-users recipe</vt:lpstr>
      <vt:lpstr>Windows Exercise:  Open the default recipe in your editor</vt:lpstr>
      <vt:lpstr>Windows Exercise:  Open the users::group recipe in your editor</vt:lpstr>
      <vt:lpstr>include_recipe</vt:lpstr>
      <vt:lpstr>Windows Exercise:  Open the windows-users.rb recipe in your editor</vt:lpstr>
      <vt:lpstr>Linux Exercise:  Open the default recipe in your editor</vt:lpstr>
      <vt:lpstr>Linux Exercise:  Open the users::group recipe in your editor</vt:lpstr>
      <vt:lpstr>include_recipe</vt:lpstr>
      <vt:lpstr>Linux Exercise:  Open the linux-users.rb recipe in your editor</vt:lpstr>
      <vt:lpstr>Exercise: Upload the users cookbook</vt:lpstr>
      <vt:lpstr>Exercise:  Add the correct users recipe to your node’s run list</vt:lpstr>
      <vt:lpstr>Exercise: Reconverge Windows nodes</vt:lpstr>
      <vt:lpstr>Exercise:  Verify the users and groups exist on the node</vt:lpstr>
      <vt:lpstr>Windows Exercise:  Verify the users and groups exist on the node</vt:lpstr>
      <vt:lpstr>Linux Exercise:  Verify the users and groups exist on the node</vt:lpstr>
      <vt:lpstr>Let’s review.. </vt:lpstr>
      <vt:lpstr>Questions</vt:lpstr>
      <vt:lpstr>Environments</vt:lpstr>
      <vt:lpstr>Lesson Objectives</vt:lpstr>
      <vt:lpstr>Environments</vt:lpstr>
      <vt:lpstr>Environments</vt:lpstr>
      <vt:lpstr>Environment Best Practice</vt:lpstr>
      <vt:lpstr>Environments Define Policy</vt:lpstr>
      <vt:lpstr>Exercise: Make an environments directory on your workstation (in the chef-repo directory)</vt:lpstr>
      <vt:lpstr>Exercise:  List the current environments</vt:lpstr>
      <vt:lpstr>Windows Exercise:  Use knife to show the available cookbook versions</vt:lpstr>
      <vt:lpstr>PowerPoint Presentation</vt:lpstr>
      <vt:lpstr>PowerPoint Presentation</vt:lpstr>
      <vt:lpstr>Windows Exercise: Create the dev environment</vt:lpstr>
      <vt:lpstr>Windows Exercise:  Show your Chef dev environment</vt:lpstr>
      <vt:lpstr>Exercise: Change your node’s environment to "dev"</vt:lpstr>
      <vt:lpstr>Exercise:  Re-converge the nodes</vt:lpstr>
      <vt:lpstr>Windows Exercise:  Create a production environment</vt:lpstr>
      <vt:lpstr>Windows Exercise:  Create a production environment</vt:lpstr>
      <vt:lpstr>PowerPoint Presentation</vt:lpstr>
      <vt:lpstr>Exercise:  Create the production environment</vt:lpstr>
      <vt:lpstr>Exercise: Move your node to new environment</vt:lpstr>
      <vt:lpstr>Exercise:  Re-converge the nodes</vt:lpstr>
      <vt:lpstr>Linux Exercise:  Use knife to show the available cookbook versions</vt:lpstr>
      <vt:lpstr>PowerPoint Presentation</vt:lpstr>
      <vt:lpstr>PowerPoint Presentation</vt:lpstr>
      <vt:lpstr>Linux Exercise: Create the dev environment</vt:lpstr>
      <vt:lpstr>Linux Exercise:  Show your Chef dev environment</vt:lpstr>
      <vt:lpstr>Exercise: Move your node to new environment</vt:lpstr>
      <vt:lpstr>Exercise:  Re-converge the nodes</vt:lpstr>
      <vt:lpstr>Linux Exercise:  Create a production environment</vt:lpstr>
      <vt:lpstr>Exercise:  Create the production environment</vt:lpstr>
      <vt:lpstr>Exercise: Move your node to new environment</vt:lpstr>
      <vt:lpstr>Exercise:  Re-converge the nodes</vt:lpstr>
      <vt:lpstr>Rollbacks and Desired State Best Practice</vt:lpstr>
      <vt:lpstr>Example of contra resources</vt:lpstr>
      <vt:lpstr>Questions?</vt:lpstr>
      <vt:lpstr>Roles</vt:lpstr>
      <vt:lpstr>Lesson Objectives</vt:lpstr>
      <vt:lpstr>What is a Role?</vt:lpstr>
      <vt:lpstr>Why do we use Roles? </vt:lpstr>
      <vt:lpstr>PowerPoint Presentation</vt:lpstr>
      <vt:lpstr>Windows Bug Regarding Role Names</vt:lpstr>
      <vt:lpstr>Windows Exercise: Create the webserver role</vt:lpstr>
      <vt:lpstr>Windows Exercise: Upload the role to Chef Server</vt:lpstr>
      <vt:lpstr>PowerPoint Presentation</vt:lpstr>
      <vt:lpstr>Windows Exercise: Replace recipe[iis_demo] with  role[win-webhead] in the run list, using the GUI</vt:lpstr>
      <vt:lpstr>Windows Exercise:  Re-run the Chef Client</vt:lpstr>
      <vt:lpstr>Windows Exercise:   Add an attribute to the role</vt:lpstr>
      <vt:lpstr>Node Attributes that are hashes are merged</vt:lpstr>
      <vt:lpstr>Windows Exercise: Verify the new homepage works</vt:lpstr>
      <vt:lpstr>Windows Exercise: Search for the IIS sites attribute on all nodes with the role iis-webserver</vt:lpstr>
      <vt:lpstr>Linux Exercise: Create the webserver role</vt:lpstr>
      <vt:lpstr>Linux Exercise: Upload the role to Chef Server</vt:lpstr>
      <vt:lpstr>PowerPoint Presentation</vt:lpstr>
      <vt:lpstr>PowerPoint Presentation</vt:lpstr>
      <vt:lpstr>Linux Exercise:  Re-run the Chef Client</vt:lpstr>
      <vt:lpstr>Linux Exercise: Add an attribute to the role</vt:lpstr>
      <vt:lpstr>Node Attributes that are hashes are merged</vt:lpstr>
      <vt:lpstr>Linux Exercise: Search for the Apache sites attribute on all nodes with the role apache-webserver</vt:lpstr>
      <vt:lpstr>Best Practice: Roles get default attributes</vt:lpstr>
      <vt:lpstr>Best Practice: Have “base” roles</vt:lpstr>
      <vt:lpstr>When to use a Base (core) Role</vt:lpstr>
      <vt:lpstr>PowerPoint Presentation</vt:lpstr>
      <vt:lpstr>PowerPoint Presentation</vt:lpstr>
      <vt:lpstr>PowerPoint Presentation</vt:lpstr>
      <vt:lpstr>Exercise: Upload the roles and converge</vt:lpstr>
      <vt:lpstr>PowerPoint Presentation</vt:lpstr>
      <vt:lpstr>PowerPoint Presentation</vt:lpstr>
      <vt:lpstr>PowerPoint Presentation</vt:lpstr>
      <vt:lpstr>PowerPoint Presentation</vt:lpstr>
      <vt:lpstr>Exercise: Upload the roles and converge</vt:lpstr>
      <vt:lpstr>Best Practice: Be explicit about what you need or expect </vt:lpstr>
      <vt:lpstr>PowerPoint Presentation</vt:lpstr>
      <vt:lpstr>"Bootstrap” with Role and Environment</vt:lpstr>
      <vt:lpstr>Questions</vt:lpstr>
      <vt:lpstr>Using Community Cookbooks</vt:lpstr>
      <vt:lpstr>Lesson Objectives</vt:lpstr>
      <vt:lpstr>The easy way...</vt:lpstr>
      <vt:lpstr>PowerPoint Presentation</vt:lpstr>
      <vt:lpstr>Exercise: Search for a chef-client cookbook</vt:lpstr>
      <vt:lpstr>You can download cookbooks directly from the site...</vt:lpstr>
      <vt:lpstr>Introducing Knife Cookbook Site plugin</vt:lpstr>
      <vt:lpstr>Download and use chef-client cookbook</vt:lpstr>
      <vt:lpstr>Windows Versus Linux</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Windows Exercise: Verify chef-client is running</vt:lpstr>
      <vt:lpstr>Linux 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Dealing with Support</vt:lpstr>
      <vt:lpstr>New releases</vt:lpstr>
      <vt:lpstr>Further Resources</vt:lpstr>
      <vt:lpstr>Further Resources</vt:lpstr>
      <vt:lpstr>Food Fight Show</vt:lpstr>
      <vt:lpstr>Local Meetup Groups</vt:lpstr>
      <vt:lpstr>Thank you for attending Chef Fundamentals  for Linux! </vt:lpstr>
      <vt:lpstr>Thank you for attending Chef Fundamentals  for Windows and Linux! </vt:lpstr>
      <vt:lpstr>PowerPoint Presentation</vt:lpstr>
      <vt:lpstr>Initialize a git repository</vt:lpstr>
      <vt:lpstr>Check git status</vt:lpstr>
      <vt:lpstr>Add all files to git</vt:lpstr>
      <vt:lpstr>Add files to git</vt:lpstr>
      <vt:lpstr>Push files to your repo</vt:lpstr>
      <vt:lpstr>Get files from your repo</vt:lpstr>
      <vt:lpstr>Slide Instructions</vt:lpstr>
      <vt:lpstr>Linux Part 1</vt:lpstr>
      <vt:lpstr>Linux Part1-b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Elon Bar-Evan</cp:lastModifiedBy>
  <cp:revision>2945</cp:revision>
  <cp:lastPrinted>2015-04-15T14:55:23Z</cp:lastPrinted>
  <dcterms:created xsi:type="dcterms:W3CDTF">2013-09-04T19:22:55Z</dcterms:created>
  <dcterms:modified xsi:type="dcterms:W3CDTF">2015-04-15T20:58:39Z</dcterms:modified>
</cp:coreProperties>
</file>